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324" r:id="rId5"/>
    <p:sldId id="323" r:id="rId6"/>
    <p:sldId id="325" r:id="rId7"/>
    <p:sldId id="327" r:id="rId8"/>
    <p:sldId id="326" r:id="rId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bouwarda Hager" initials="AH" lastIdx="1" clrIdx="0">
    <p:extLst>
      <p:ext uri="{19B8F6BF-5375-455C-9EA6-DF929625EA0E}">
        <p15:presenceInfo xmlns:p15="http://schemas.microsoft.com/office/powerpoint/2012/main" userId="S-1-5-21-541850677-3780440828-1876870789-482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9C24"/>
    <a:srgbClr val="9E8C22"/>
    <a:srgbClr val="F0F0F0"/>
    <a:srgbClr val="000000"/>
    <a:srgbClr val="BDD7EE"/>
    <a:srgbClr val="69ABDB"/>
    <a:srgbClr val="3A4DA0"/>
    <a:srgbClr val="232765"/>
    <a:srgbClr val="67ADDB"/>
    <a:srgbClr val="2527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3E52BD-650E-717E-E093-DC9B899603B7}" v="45" dt="2025-02-03T14:40:32.6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Επισκέπτης" userId="S::urn:spo:anon#032355972d80fcd33cfa1bd039944d573ce50eda1764047273a387db98ffdd65::" providerId="AD" clId="Web-{3C3E52BD-650E-717E-E093-DC9B899603B7}"/>
    <pc:docChg chg="modSld">
      <pc:chgData name="Επισκέπτης" userId="S::urn:spo:anon#032355972d80fcd33cfa1bd039944d573ce50eda1764047273a387db98ffdd65::" providerId="AD" clId="Web-{3C3E52BD-650E-717E-E093-DC9B899603B7}" dt="2025-02-03T14:40:32.697" v="44" actId="20577"/>
      <pc:docMkLst>
        <pc:docMk/>
      </pc:docMkLst>
      <pc:sldChg chg="modSp">
        <pc:chgData name="Επισκέπτης" userId="S::urn:spo:anon#032355972d80fcd33cfa1bd039944d573ce50eda1764047273a387db98ffdd65::" providerId="AD" clId="Web-{3C3E52BD-650E-717E-E093-DC9B899603B7}" dt="2025-02-03T14:40:32.697" v="44" actId="20577"/>
        <pc:sldMkLst>
          <pc:docMk/>
          <pc:sldMk cId="4160758587" sldId="327"/>
        </pc:sldMkLst>
        <pc:spChg chg="mod">
          <ac:chgData name="Επισκέπτης" userId="S::urn:spo:anon#032355972d80fcd33cfa1bd039944d573ce50eda1764047273a387db98ffdd65::" providerId="AD" clId="Web-{3C3E52BD-650E-717E-E093-DC9B899603B7}" dt="2025-02-03T14:40:32.697" v="44" actId="20577"/>
          <ac:spMkLst>
            <pc:docMk/>
            <pc:sldMk cId="4160758587" sldId="327"/>
            <ac:spMk id="3" creationId="{639EE5E8-0E93-A211-22FB-406F4F069AA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DCA8D9-B440-4C6F-B188-8BAA0FD756B5}" type="datetimeFigureOut">
              <a:rPr lang="en-US" smtClean="0"/>
              <a:t>8/9/2025</a:t>
            </a:fld>
            <a:endParaRPr lang="en-US"/>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1F0DFB-6024-4182-80A2-40DE2339472F}" type="slidenum">
              <a:rPr lang="en-US" smtClean="0"/>
              <a:t>‹#›</a:t>
            </a:fld>
            <a:endParaRPr lang="en-US"/>
          </a:p>
        </p:txBody>
      </p:sp>
    </p:spTree>
    <p:extLst>
      <p:ext uri="{BB962C8B-B14F-4D97-AF65-F5344CB8AC3E}">
        <p14:creationId xmlns:p14="http://schemas.microsoft.com/office/powerpoint/2010/main" val="40713314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BE"/>
          </a:p>
        </p:txBody>
      </p:sp>
      <p:sp>
        <p:nvSpPr>
          <p:cNvPr id="4" name="Slide Number Placeholder 3"/>
          <p:cNvSpPr>
            <a:spLocks noGrp="1"/>
          </p:cNvSpPr>
          <p:nvPr>
            <p:ph type="sldNum" sz="quarter" idx="5"/>
          </p:nvPr>
        </p:nvSpPr>
        <p:spPr/>
        <p:txBody>
          <a:bodyPr/>
          <a:lstStyle/>
          <a:p>
            <a:fld id="{421F0DFB-6024-4182-80A2-40DE2339472F}" type="slidenum">
              <a:rPr lang="en-US" smtClean="0"/>
              <a:t>5</a:t>
            </a:fld>
            <a:endParaRPr lang="en-US"/>
          </a:p>
        </p:txBody>
      </p:sp>
    </p:spTree>
    <p:extLst>
      <p:ext uri="{BB962C8B-B14F-4D97-AF65-F5344CB8AC3E}">
        <p14:creationId xmlns:p14="http://schemas.microsoft.com/office/powerpoint/2010/main" val="1605275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l-G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l-GR"/>
          </a:p>
        </p:txBody>
      </p:sp>
      <p:sp>
        <p:nvSpPr>
          <p:cNvPr id="4" name="Date Placeholder 3"/>
          <p:cNvSpPr>
            <a:spLocks noGrp="1"/>
          </p:cNvSpPr>
          <p:nvPr>
            <p:ph type="dt" sz="half" idx="10"/>
          </p:nvPr>
        </p:nvSpPr>
        <p:spPr/>
        <p:txBody>
          <a:bodyPr/>
          <a:lstStyle/>
          <a:p>
            <a:fld id="{C8D1E115-9C23-4989-9CFC-4898E9E7721A}" type="datetimeFigureOut">
              <a:rPr lang="el-GR" smtClean="0"/>
              <a:t>9/8/2025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1B2ADC5-7AC2-49E0-A1C6-32DE2A1A1ED9}" type="slidenum">
              <a:rPr lang="el-GR" smtClean="0"/>
              <a:t>‹#›</a:t>
            </a:fld>
            <a:endParaRPr lang="el-GR"/>
          </a:p>
        </p:txBody>
      </p:sp>
    </p:spTree>
    <p:extLst>
      <p:ext uri="{BB962C8B-B14F-4D97-AF65-F5344CB8AC3E}">
        <p14:creationId xmlns:p14="http://schemas.microsoft.com/office/powerpoint/2010/main" val="2809889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C8D1E115-9C23-4989-9CFC-4898E9E7721A}" type="datetimeFigureOut">
              <a:rPr lang="el-GR" smtClean="0"/>
              <a:t>9/8/2025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1B2ADC5-7AC2-49E0-A1C6-32DE2A1A1ED9}" type="slidenum">
              <a:rPr lang="el-GR" smtClean="0"/>
              <a:t>‹#›</a:t>
            </a:fld>
            <a:endParaRPr lang="el-GR"/>
          </a:p>
        </p:txBody>
      </p:sp>
    </p:spTree>
    <p:extLst>
      <p:ext uri="{BB962C8B-B14F-4D97-AF65-F5344CB8AC3E}">
        <p14:creationId xmlns:p14="http://schemas.microsoft.com/office/powerpoint/2010/main" val="2363902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C8D1E115-9C23-4989-9CFC-4898E9E7721A}" type="datetimeFigureOut">
              <a:rPr lang="el-GR" smtClean="0"/>
              <a:t>9/8/2025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1B2ADC5-7AC2-49E0-A1C6-32DE2A1A1ED9}" type="slidenum">
              <a:rPr lang="el-GR" smtClean="0"/>
              <a:t>‹#›</a:t>
            </a:fld>
            <a:endParaRPr lang="el-GR"/>
          </a:p>
        </p:txBody>
      </p:sp>
    </p:spTree>
    <p:extLst>
      <p:ext uri="{BB962C8B-B14F-4D97-AF65-F5344CB8AC3E}">
        <p14:creationId xmlns:p14="http://schemas.microsoft.com/office/powerpoint/2010/main" val="2949133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C8D1E115-9C23-4989-9CFC-4898E9E7721A}" type="datetimeFigureOut">
              <a:rPr lang="el-GR" smtClean="0"/>
              <a:t>9/8/2025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1B2ADC5-7AC2-49E0-A1C6-32DE2A1A1ED9}" type="slidenum">
              <a:rPr lang="el-GR" smtClean="0"/>
              <a:t>‹#›</a:t>
            </a:fld>
            <a:endParaRPr lang="el-GR"/>
          </a:p>
        </p:txBody>
      </p:sp>
    </p:spTree>
    <p:extLst>
      <p:ext uri="{BB962C8B-B14F-4D97-AF65-F5344CB8AC3E}">
        <p14:creationId xmlns:p14="http://schemas.microsoft.com/office/powerpoint/2010/main" val="914238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D1E115-9C23-4989-9CFC-4898E9E7721A}" type="datetimeFigureOut">
              <a:rPr lang="el-GR" smtClean="0"/>
              <a:t>9/8/2025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1B2ADC5-7AC2-49E0-A1C6-32DE2A1A1ED9}" type="slidenum">
              <a:rPr lang="el-GR" smtClean="0"/>
              <a:t>‹#›</a:t>
            </a:fld>
            <a:endParaRPr lang="el-GR"/>
          </a:p>
        </p:txBody>
      </p:sp>
    </p:spTree>
    <p:extLst>
      <p:ext uri="{BB962C8B-B14F-4D97-AF65-F5344CB8AC3E}">
        <p14:creationId xmlns:p14="http://schemas.microsoft.com/office/powerpoint/2010/main" val="152526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fld id="{C8D1E115-9C23-4989-9CFC-4898E9E7721A}" type="datetimeFigureOut">
              <a:rPr lang="el-GR" smtClean="0"/>
              <a:t>9/8/2025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1B2ADC5-7AC2-49E0-A1C6-32DE2A1A1ED9}" type="slidenum">
              <a:rPr lang="el-GR" smtClean="0"/>
              <a:t>‹#›</a:t>
            </a:fld>
            <a:endParaRPr lang="el-GR"/>
          </a:p>
        </p:txBody>
      </p:sp>
    </p:spTree>
    <p:extLst>
      <p:ext uri="{BB962C8B-B14F-4D97-AF65-F5344CB8AC3E}">
        <p14:creationId xmlns:p14="http://schemas.microsoft.com/office/powerpoint/2010/main" val="2026432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l-G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fld id="{C8D1E115-9C23-4989-9CFC-4898E9E7721A}" type="datetimeFigureOut">
              <a:rPr lang="el-GR" smtClean="0"/>
              <a:t>9/8/2025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41B2ADC5-7AC2-49E0-A1C6-32DE2A1A1ED9}" type="slidenum">
              <a:rPr lang="el-GR" smtClean="0"/>
              <a:t>‹#›</a:t>
            </a:fld>
            <a:endParaRPr lang="el-GR"/>
          </a:p>
        </p:txBody>
      </p:sp>
    </p:spTree>
    <p:extLst>
      <p:ext uri="{BB962C8B-B14F-4D97-AF65-F5344CB8AC3E}">
        <p14:creationId xmlns:p14="http://schemas.microsoft.com/office/powerpoint/2010/main" val="1094006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C8D1E115-9C23-4989-9CFC-4898E9E7721A}" type="datetimeFigureOut">
              <a:rPr lang="el-GR" smtClean="0"/>
              <a:t>9/8/2025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41B2ADC5-7AC2-49E0-A1C6-32DE2A1A1ED9}" type="slidenum">
              <a:rPr lang="el-GR" smtClean="0"/>
              <a:t>‹#›</a:t>
            </a:fld>
            <a:endParaRPr lang="el-GR"/>
          </a:p>
        </p:txBody>
      </p:sp>
    </p:spTree>
    <p:extLst>
      <p:ext uri="{BB962C8B-B14F-4D97-AF65-F5344CB8AC3E}">
        <p14:creationId xmlns:p14="http://schemas.microsoft.com/office/powerpoint/2010/main" val="3966838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D1E115-9C23-4989-9CFC-4898E9E7721A}" type="datetimeFigureOut">
              <a:rPr lang="el-GR" smtClean="0"/>
              <a:t>9/8/2025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41B2ADC5-7AC2-49E0-A1C6-32DE2A1A1ED9}" type="slidenum">
              <a:rPr lang="el-GR" smtClean="0"/>
              <a:t>‹#›</a:t>
            </a:fld>
            <a:endParaRPr lang="el-GR"/>
          </a:p>
        </p:txBody>
      </p:sp>
    </p:spTree>
    <p:extLst>
      <p:ext uri="{BB962C8B-B14F-4D97-AF65-F5344CB8AC3E}">
        <p14:creationId xmlns:p14="http://schemas.microsoft.com/office/powerpoint/2010/main" val="3531114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D1E115-9C23-4989-9CFC-4898E9E7721A}" type="datetimeFigureOut">
              <a:rPr lang="el-GR" smtClean="0"/>
              <a:t>9/8/2025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1B2ADC5-7AC2-49E0-A1C6-32DE2A1A1ED9}" type="slidenum">
              <a:rPr lang="el-GR" smtClean="0"/>
              <a:t>‹#›</a:t>
            </a:fld>
            <a:endParaRPr lang="el-GR"/>
          </a:p>
        </p:txBody>
      </p:sp>
    </p:spTree>
    <p:extLst>
      <p:ext uri="{BB962C8B-B14F-4D97-AF65-F5344CB8AC3E}">
        <p14:creationId xmlns:p14="http://schemas.microsoft.com/office/powerpoint/2010/main" val="1958239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D1E115-9C23-4989-9CFC-4898E9E7721A}" type="datetimeFigureOut">
              <a:rPr lang="el-GR" smtClean="0"/>
              <a:t>9/8/2025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1B2ADC5-7AC2-49E0-A1C6-32DE2A1A1ED9}" type="slidenum">
              <a:rPr lang="el-GR" smtClean="0"/>
              <a:t>‹#›</a:t>
            </a:fld>
            <a:endParaRPr lang="el-GR"/>
          </a:p>
        </p:txBody>
      </p:sp>
    </p:spTree>
    <p:extLst>
      <p:ext uri="{BB962C8B-B14F-4D97-AF65-F5344CB8AC3E}">
        <p14:creationId xmlns:p14="http://schemas.microsoft.com/office/powerpoint/2010/main" val="160744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Κάντε κλικ για να επεξεργαστείτε το στυλ του κύριου τίτλου</a:t>
            </a:r>
            <a:endParaRPr lang="el-G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Κάντε κλικ για να επεξεργαστείτε τα στυλ κύριου κειμένου</a:t>
            </a:r>
          </a:p>
          <a:p>
            <a:pPr lvl="1"/>
            <a:r>
              <a:rPr lang="en-US"/>
              <a:t>Δεύτερο επίπεδο</a:t>
            </a:r>
          </a:p>
          <a:p>
            <a:pPr lvl="2"/>
            <a:r>
              <a:rPr lang="en-US"/>
              <a:t>Τρίτο επίπεδο</a:t>
            </a:r>
          </a:p>
          <a:p>
            <a:pPr lvl="3"/>
            <a:r>
              <a:rPr lang="en-US"/>
              <a:t>Τέταρτο επίπεδο</a:t>
            </a:r>
          </a:p>
          <a:p>
            <a:pPr lvl="4"/>
            <a:r>
              <a:rPr lang="en-US"/>
              <a:t>Πέμπτο επίπεδο</a:t>
            </a:r>
            <a:endParaRPr lang="el-G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D1E115-9C23-4989-9CFC-4898E9E7721A}" type="datetimeFigureOut">
              <a:rPr lang="el-GR" smtClean="0"/>
              <a:t>9/8/2025</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B2ADC5-7AC2-49E0-A1C6-32DE2A1A1ED9}" type="slidenum">
              <a:rPr lang="el-GR" smtClean="0"/>
              <a:t>‹#›</a:t>
            </a:fld>
            <a:endParaRPr lang="el-GR"/>
          </a:p>
        </p:txBody>
      </p:sp>
    </p:spTree>
    <p:extLst>
      <p:ext uri="{BB962C8B-B14F-4D97-AF65-F5344CB8AC3E}">
        <p14:creationId xmlns:p14="http://schemas.microsoft.com/office/powerpoint/2010/main" val="33175271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edweek.org/teaching-learning/culturally-responsive-teaching-culturally-responsive-pedagogy/2022/04" TargetMode="External"/><Relationship Id="rId2" Type="http://schemas.openxmlformats.org/officeDocument/2006/relationships/hyperlink" Target="https://www.tandfonline.com/doi/full/10.1080/15283488.2024.2361890#abstrac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68ACDD"/>
        </a:solidFill>
        <a:effectLst/>
      </p:bgPr>
    </p:bg>
    <p:spTree>
      <p:nvGrpSpPr>
        <p:cNvPr id="1" name=""/>
        <p:cNvGrpSpPr/>
        <p:nvPr/>
      </p:nvGrpSpPr>
      <p:grpSpPr>
        <a:xfrm>
          <a:off x="0" y="0"/>
          <a:ext cx="0" cy="0"/>
          <a:chOff x="0" y="0"/>
          <a:chExt cx="0" cy="0"/>
        </a:xfrm>
      </p:grpSpPr>
      <p:sp>
        <p:nvSpPr>
          <p:cNvPr id="12" name="Title 1"/>
          <p:cNvSpPr txBox="1">
            <a:spLocks/>
          </p:cNvSpPr>
          <p:nvPr/>
        </p:nvSpPr>
        <p:spPr>
          <a:xfrm>
            <a:off x="0" y="4050604"/>
            <a:ext cx="12192000" cy="104140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70000"/>
              </a:lnSpc>
            </a:pPr>
            <a:endParaRPr lang="el-GR" sz="2800" b="1" dirty="0">
              <a:solidFill>
                <a:srgbClr val="252865"/>
              </a:solidFill>
              <a:latin typeface="+mn-lt"/>
              <a:cs typeface="Arial" panose="020B0604020202020204" pitchFamily="34" charset="0"/>
            </a:endParaRPr>
          </a:p>
          <a:p>
            <a:pPr>
              <a:lnSpc>
                <a:spcPct val="170000"/>
              </a:lnSpc>
            </a:pPr>
            <a:endParaRPr lang="el-GR" sz="2800" b="1" dirty="0">
              <a:solidFill>
                <a:srgbClr val="252865"/>
              </a:solidFill>
              <a:latin typeface="+mn-lt"/>
              <a:cs typeface="Arial" panose="020B0604020202020204" pitchFamily="34" charset="0"/>
            </a:endParaRPr>
          </a:p>
          <a:p>
            <a:pPr>
              <a:lnSpc>
                <a:spcPct val="170000"/>
              </a:lnSpc>
            </a:pPr>
            <a:endParaRPr lang="el-GR" sz="2800" b="1" dirty="0">
              <a:solidFill>
                <a:srgbClr val="252865"/>
              </a:solidFill>
              <a:latin typeface="+mn-lt"/>
              <a:cs typeface="Arial" panose="020B0604020202020204" pitchFamily="34" charset="0"/>
            </a:endParaRPr>
          </a:p>
          <a:p>
            <a:pPr>
              <a:lnSpc>
                <a:spcPct val="170000"/>
              </a:lnSpc>
            </a:pPr>
            <a:endParaRPr lang="el-GR" sz="2800" b="1" dirty="0">
              <a:solidFill>
                <a:srgbClr val="252865"/>
              </a:solidFill>
              <a:latin typeface="+mn-lt"/>
              <a:cs typeface="Arial" panose="020B0604020202020204" pitchFamily="34" charset="0"/>
            </a:endParaRPr>
          </a:p>
          <a:p>
            <a:pPr>
              <a:lnSpc>
                <a:spcPct val="170000"/>
              </a:lnSpc>
            </a:pPr>
            <a:endParaRPr lang="el-GR" sz="2800" b="1" dirty="0">
              <a:solidFill>
                <a:srgbClr val="252865"/>
              </a:solidFill>
              <a:latin typeface="+mn-lt"/>
              <a:cs typeface="Arial" panose="020B0604020202020204" pitchFamily="34" charset="0"/>
            </a:endParaRPr>
          </a:p>
          <a:p>
            <a:pPr>
              <a:lnSpc>
                <a:spcPct val="170000"/>
              </a:lnSpc>
            </a:pPr>
            <a:endParaRPr lang="el-GR" sz="2800" b="1" dirty="0">
              <a:solidFill>
                <a:srgbClr val="252865"/>
              </a:solidFill>
              <a:latin typeface="+mn-lt"/>
              <a:cs typeface="Arial" panose="020B0604020202020204" pitchFamily="34" charset="0"/>
            </a:endParaRPr>
          </a:p>
          <a:p>
            <a:pPr>
              <a:lnSpc>
                <a:spcPct val="170000"/>
              </a:lnSpc>
            </a:pPr>
            <a:endParaRPr lang="el-GR" sz="2800" b="1" dirty="0">
              <a:solidFill>
                <a:srgbClr val="252865"/>
              </a:solidFill>
              <a:latin typeface="+mn-lt"/>
              <a:cs typeface="Arial" panose="020B0604020202020204" pitchFamily="34" charset="0"/>
            </a:endParaRPr>
          </a:p>
          <a:p>
            <a:pPr>
              <a:lnSpc>
                <a:spcPct val="170000"/>
              </a:lnSpc>
            </a:pPr>
            <a:endParaRPr lang="el-GR" sz="2800" b="1" dirty="0">
              <a:solidFill>
                <a:srgbClr val="252865"/>
              </a:solidFill>
              <a:latin typeface="+mn-lt"/>
              <a:cs typeface="Arial" panose="020B0604020202020204" pitchFamily="34" charset="0"/>
            </a:endParaRPr>
          </a:p>
          <a:p>
            <a:pPr>
              <a:lnSpc>
                <a:spcPct val="170000"/>
              </a:lnSpc>
            </a:pPr>
            <a:endParaRPr lang="el-GR" sz="2800" b="1" dirty="0">
              <a:solidFill>
                <a:srgbClr val="252865"/>
              </a:solidFill>
              <a:latin typeface="+mn-lt"/>
              <a:cs typeface="Arial" panose="020B0604020202020204" pitchFamily="34" charset="0"/>
            </a:endParaRPr>
          </a:p>
          <a:p>
            <a:pPr>
              <a:lnSpc>
                <a:spcPct val="170000"/>
              </a:lnSpc>
            </a:pPr>
            <a:endParaRPr lang="el-GR" sz="2800" b="1" dirty="0">
              <a:solidFill>
                <a:srgbClr val="252865"/>
              </a:solidFill>
              <a:latin typeface="+mn-lt"/>
              <a:cs typeface="Arial" panose="020B0604020202020204" pitchFamily="34" charset="0"/>
            </a:endParaRPr>
          </a:p>
          <a:p>
            <a:pPr>
              <a:lnSpc>
                <a:spcPct val="170000"/>
              </a:lnSpc>
            </a:pPr>
            <a:r>
              <a:rPr lang="en-US" sz="2800" b="1" dirty="0" err="1">
                <a:solidFill>
                  <a:srgbClr val="252865"/>
                </a:solidFill>
                <a:latin typeface="+mn-lt"/>
                <a:cs typeface="Arial" panose="020B0604020202020204" pitchFamily="34" charset="0"/>
              </a:rPr>
              <a:t>Αυτοκ</a:t>
            </a:r>
            <a:r>
              <a:rPr lang="en-US" sz="2800" b="1" dirty="0">
                <a:solidFill>
                  <a:srgbClr val="252865"/>
                </a:solidFill>
                <a:latin typeface="+mn-lt"/>
                <a:cs typeface="Arial" panose="020B0604020202020204" pitchFamily="34" charset="0"/>
              </a:rPr>
              <a:t>ατευθυνόμενη δραστηριότητα:</a:t>
            </a:r>
          </a:p>
          <a:p>
            <a:pPr>
              <a:lnSpc>
                <a:spcPct val="170000"/>
              </a:lnSpc>
            </a:pPr>
            <a:r>
              <a:rPr lang="en-US" sz="2800" b="1" dirty="0" err="1">
                <a:solidFill>
                  <a:srgbClr val="252865"/>
                </a:solidFill>
                <a:latin typeface="+mn-lt"/>
                <a:cs typeface="Arial" panose="020B0604020202020204" pitchFamily="34" charset="0"/>
              </a:rPr>
              <a:t>Ενσωμάτωση</a:t>
            </a:r>
            <a:r>
              <a:rPr lang="en-US" sz="2800" b="1" dirty="0">
                <a:solidFill>
                  <a:srgbClr val="252865"/>
                </a:solidFill>
                <a:latin typeface="+mn-lt"/>
                <a:cs typeface="Arial" panose="020B0604020202020204" pitchFamily="34" charset="0"/>
              </a:rPr>
              <a:t> </a:t>
            </a:r>
            <a:r>
              <a:rPr lang="en-US" sz="2800" b="1" dirty="0" err="1">
                <a:solidFill>
                  <a:srgbClr val="252865"/>
                </a:solidFill>
                <a:latin typeface="+mn-lt"/>
                <a:cs typeface="Arial" panose="020B0604020202020204" pitchFamily="34" charset="0"/>
              </a:rPr>
              <a:t>δι</a:t>
            </a:r>
            <a:r>
              <a:rPr lang="en-US" sz="2800" b="1" dirty="0">
                <a:solidFill>
                  <a:srgbClr val="252865"/>
                </a:solidFill>
                <a:latin typeface="+mn-lt"/>
                <a:cs typeface="Arial" panose="020B0604020202020204" pitchFamily="34" charset="0"/>
              </a:rPr>
              <a:t>αφορετικών φωνών και αντι-στερεοτυπικών παραδειγμάτων στην εκπαίδευση</a:t>
            </a: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76696" y="1570869"/>
            <a:ext cx="1638608" cy="1616006"/>
          </a:xfrm>
          <a:prstGeom prst="rect">
            <a:avLst/>
          </a:prstGeom>
        </p:spPr>
      </p:pic>
    </p:spTree>
    <p:extLst>
      <p:ext uri="{BB962C8B-B14F-4D97-AF65-F5344CB8AC3E}">
        <p14:creationId xmlns:p14="http://schemas.microsoft.com/office/powerpoint/2010/main" val="736307987"/>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9EE5E8-0E93-A211-22FB-406F4F069AAE}"/>
              </a:ext>
            </a:extLst>
          </p:cNvPr>
          <p:cNvSpPr>
            <a:spLocks noGrp="1"/>
          </p:cNvSpPr>
          <p:nvPr>
            <p:ph idx="1"/>
          </p:nvPr>
        </p:nvSpPr>
        <p:spPr>
          <a:xfrm>
            <a:off x="441960" y="1215683"/>
            <a:ext cx="9949927" cy="4805363"/>
          </a:xfrm>
        </p:spPr>
        <p:txBody>
          <a:bodyPr>
            <a:noAutofit/>
          </a:bodyPr>
          <a:lstStyle/>
          <a:p>
            <a:pPr marL="0" indent="0">
              <a:lnSpc>
                <a:spcPct val="100000"/>
              </a:lnSpc>
              <a:buNone/>
            </a:pPr>
            <a:r>
              <a:rPr lang="en-US" sz="2400" b="1" u="sng"/>
              <a:t>Στόχος:</a:t>
            </a:r>
          </a:p>
          <a:p>
            <a:pPr marL="0" indent="0" algn="just">
              <a:lnSpc>
                <a:spcPct val="100000"/>
              </a:lnSpc>
              <a:buNone/>
            </a:pPr>
            <a:r>
              <a:rPr lang="en-US" sz="2000">
                <a:solidFill>
                  <a:schemeClr val="bg1">
                    <a:lumMod val="50000"/>
                  </a:schemeClr>
                </a:solidFill>
              </a:rPr>
              <a:t>Εξερευνήστε στρατηγικές για την ενσωμάτωση διαφορετικών φωνών και την αντιμετώπιση στερεοτύπων σε όλα τα γνωστικά αντικείμενα και προβληματιστείτε σχετικά με την ενσωμάτωσή τους σε σχέδια μαθημάτων, συζητήσεις στην τάξη και εργασίες.</a:t>
            </a:r>
          </a:p>
          <a:p>
            <a:pPr marL="0" indent="0" algn="just">
              <a:lnSpc>
                <a:spcPct val="100000"/>
              </a:lnSpc>
              <a:buNone/>
            </a:pPr>
            <a:endParaRPr lang="en-US" sz="2400" b="1"/>
          </a:p>
          <a:p>
            <a:pPr marL="0" indent="0" algn="just">
              <a:lnSpc>
                <a:spcPct val="100000"/>
              </a:lnSpc>
              <a:buNone/>
            </a:pPr>
            <a:r>
              <a:rPr lang="en-US" sz="2400" b="1" u="sng"/>
              <a:t>Οδηγίες:</a:t>
            </a:r>
          </a:p>
          <a:p>
            <a:pPr marL="0" indent="0">
              <a:lnSpc>
                <a:spcPct val="100000"/>
              </a:lnSpc>
              <a:buNone/>
            </a:pPr>
            <a:r>
              <a:rPr lang="en-US" sz="2000" b="1"/>
              <a:t>1. Ανάθεση ανάγνωσης</a:t>
            </a:r>
          </a:p>
          <a:p>
            <a:pPr marL="0" indent="0">
              <a:lnSpc>
                <a:spcPct val="100000"/>
              </a:lnSpc>
              <a:buNone/>
            </a:pPr>
            <a:r>
              <a:rPr lang="en-GB" sz="2000">
                <a:solidFill>
                  <a:srgbClr val="7F7F7F"/>
                </a:solidFill>
                <a:effectLst/>
                <a:latin typeface="Calibri" panose="020F0502020204030204" pitchFamily="34" charset="0"/>
                <a:ea typeface="Calibri" panose="020F0502020204030204" pitchFamily="34" charset="0"/>
                <a:cs typeface="Times New Roman" panose="02020603050405020304" pitchFamily="18" charset="0"/>
              </a:rPr>
              <a:t>Διαβάστε τα ακόλουθα δύο άρθρα που διερευνούν τη σημασία της πολυμορφίας στην εκπαίδευση και παρέχουν πρακτικές στρατηγικές για την ένταξη:</a:t>
            </a:r>
            <a:endParaRPr lang="en-BE" sz="2000">
              <a:solidFill>
                <a:srgbClr val="7F7F7F"/>
              </a:solidFill>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nSpc>
                <a:spcPct val="100000"/>
              </a:lnSpc>
              <a:spcAft>
                <a:spcPts val="800"/>
              </a:spcAft>
              <a:buSzPts val="1000"/>
              <a:buFont typeface="Wingdings" panose="05000000000000000000" pitchFamily="2" charset="2"/>
              <a:buChar char=""/>
              <a:tabLst>
                <a:tab pos="1371600" algn="l"/>
              </a:tabLst>
            </a:pPr>
            <a:r>
              <a:rPr lang="en-GB" b="1">
                <a:solidFill>
                  <a:srgbClr val="7F7F7F"/>
                </a:solidFill>
                <a:effectLst/>
                <a:latin typeface="Calibri" panose="020F0502020204030204" pitchFamily="34" charset="0"/>
                <a:ea typeface="Calibri" panose="020F0502020204030204" pitchFamily="34" charset="0"/>
                <a:cs typeface="Arial" panose="020B0604020202020204" pitchFamily="34" charset="0"/>
              </a:rPr>
              <a:t>Άρθρο 1: </a:t>
            </a:r>
            <a:r>
              <a:rPr lang="en-GB" u="sng">
                <a:solidFill>
                  <a:srgbClr val="7F7F7F"/>
                </a:solidFill>
                <a:effectLst/>
                <a:latin typeface="Calibri" panose="020F0502020204030204" pitchFamily="34" charset="0"/>
                <a:ea typeface="Calibri" panose="020F0502020204030204" pitchFamily="34" charset="0"/>
                <a:cs typeface="Arial" panose="020B0604020202020204" pitchFamily="34" charset="0"/>
                <a:hlinkClick r:id="rId2"/>
              </a:rPr>
              <a:t>Πλήρες άρθρο: Identity Project: Προώθηση της πολιτισμικά ανταποκρινόμενης διδασκαλίας μέσω της παρέμβασης Identity Project: (tandfonline.com)</a:t>
            </a:r>
            <a:endParaRPr lang="en-BE">
              <a:solidFill>
                <a:srgbClr val="7F7F7F"/>
              </a:solidFill>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00000"/>
              </a:lnSpc>
              <a:spcAft>
                <a:spcPts val="800"/>
              </a:spcAft>
              <a:buSzPts val="1000"/>
              <a:buFont typeface="Wingdings" panose="05000000000000000000" pitchFamily="2" charset="2"/>
              <a:buChar char=""/>
              <a:tabLst>
                <a:tab pos="1371600" algn="l"/>
              </a:tabLst>
            </a:pPr>
            <a:r>
              <a:rPr lang="en-GB" b="1">
                <a:solidFill>
                  <a:srgbClr val="7F7F7F"/>
                </a:solidFill>
                <a:effectLst/>
                <a:latin typeface="Calibri" panose="020F0502020204030204" pitchFamily="34" charset="0"/>
                <a:ea typeface="Calibri" panose="020F0502020204030204" pitchFamily="34" charset="0"/>
                <a:cs typeface="Arial" panose="020B0604020202020204" pitchFamily="34" charset="0"/>
              </a:rPr>
              <a:t>Άρθρο 2: </a:t>
            </a:r>
            <a:r>
              <a:rPr lang="en-GB" u="sng">
                <a:solidFill>
                  <a:srgbClr val="7F7F7F"/>
                </a:solidFill>
                <a:effectLst/>
                <a:latin typeface="Calibri" panose="020F0502020204030204" pitchFamily="34" charset="0"/>
                <a:ea typeface="Calibri" panose="020F0502020204030204" pitchFamily="34" charset="0"/>
                <a:cs typeface="Arial" panose="020B0604020202020204" pitchFamily="34" charset="0"/>
                <a:hlinkClick r:id="rId3"/>
              </a:rPr>
              <a:t>Τι είναι η πολιτισμικά ευαίσθητη διδασκαλία; (edweek.org)</a:t>
            </a:r>
            <a:endParaRPr lang="en-US"/>
          </a:p>
        </p:txBody>
      </p:sp>
      <p:sp>
        <p:nvSpPr>
          <p:cNvPr id="17" name="Flowchart: Connector 16">
            <a:extLst>
              <a:ext uri="{FF2B5EF4-FFF2-40B4-BE49-F238E27FC236}">
                <a16:creationId xmlns:a16="http://schemas.microsoft.com/office/drawing/2014/main" id="{3611BD37-9B7F-A55D-B9C1-0A1B1FDEB0E1}"/>
              </a:ext>
            </a:extLst>
          </p:cNvPr>
          <p:cNvSpPr/>
          <p:nvPr/>
        </p:nvSpPr>
        <p:spPr>
          <a:xfrm>
            <a:off x="10676965" y="1215683"/>
            <a:ext cx="505610" cy="537882"/>
          </a:xfrm>
          <a:prstGeom prst="flowChartConnector">
            <a:avLst/>
          </a:prstGeom>
          <a:solidFill>
            <a:schemeClr val="accent5">
              <a:lumMod val="75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18" name="Flowchart: Connector 17">
            <a:extLst>
              <a:ext uri="{FF2B5EF4-FFF2-40B4-BE49-F238E27FC236}">
                <a16:creationId xmlns:a16="http://schemas.microsoft.com/office/drawing/2014/main" id="{2CC7CE01-EA0C-3366-08CC-FAA7E86B1C14}"/>
              </a:ext>
            </a:extLst>
          </p:cNvPr>
          <p:cNvSpPr/>
          <p:nvPr/>
        </p:nvSpPr>
        <p:spPr>
          <a:xfrm>
            <a:off x="10513583" y="408860"/>
            <a:ext cx="505610" cy="537882"/>
          </a:xfrm>
          <a:prstGeom prst="flowChartConnector">
            <a:avLst/>
          </a:prstGeom>
          <a:solidFill>
            <a:schemeClr val="accent4">
              <a:lumMod val="75000"/>
            </a:schemeClr>
          </a:solid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19" name="Flowchart: Connector 18">
            <a:extLst>
              <a:ext uri="{FF2B5EF4-FFF2-40B4-BE49-F238E27FC236}">
                <a16:creationId xmlns:a16="http://schemas.microsoft.com/office/drawing/2014/main" id="{8D65CDD4-6FED-CC2A-75C3-3ECA82A63454}"/>
              </a:ext>
            </a:extLst>
          </p:cNvPr>
          <p:cNvSpPr/>
          <p:nvPr/>
        </p:nvSpPr>
        <p:spPr>
          <a:xfrm>
            <a:off x="11304271" y="941432"/>
            <a:ext cx="252805" cy="268941"/>
          </a:xfrm>
          <a:prstGeom prst="flowChartConnector">
            <a:avLst/>
          </a:prstGeom>
          <a:solidFill>
            <a:schemeClr val="accent6">
              <a:lumMod val="75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22" name="Minus Sign 21">
            <a:extLst>
              <a:ext uri="{FF2B5EF4-FFF2-40B4-BE49-F238E27FC236}">
                <a16:creationId xmlns:a16="http://schemas.microsoft.com/office/drawing/2014/main" id="{63CDF553-0649-0E31-38F7-B63E746B510E}"/>
              </a:ext>
            </a:extLst>
          </p:cNvPr>
          <p:cNvSpPr/>
          <p:nvPr/>
        </p:nvSpPr>
        <p:spPr>
          <a:xfrm>
            <a:off x="11199383" y="-2497358"/>
            <a:ext cx="462579" cy="11284772"/>
          </a:xfrm>
          <a:prstGeom prst="mathMinus">
            <a:avLst/>
          </a:prstGeom>
          <a:solidFill>
            <a:schemeClr val="accent5">
              <a:lumMod val="75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23" name="Minus Sign 22">
            <a:extLst>
              <a:ext uri="{FF2B5EF4-FFF2-40B4-BE49-F238E27FC236}">
                <a16:creationId xmlns:a16="http://schemas.microsoft.com/office/drawing/2014/main" id="{519C0A14-8DC2-0186-E3CC-366D0FD84E5E}"/>
              </a:ext>
            </a:extLst>
          </p:cNvPr>
          <p:cNvSpPr/>
          <p:nvPr/>
        </p:nvSpPr>
        <p:spPr>
          <a:xfrm>
            <a:off x="10715290" y="-408582"/>
            <a:ext cx="462579" cy="11284772"/>
          </a:xfrm>
          <a:prstGeom prst="mathMinus">
            <a:avLst/>
          </a:prstGeom>
          <a:solidFill>
            <a:schemeClr val="accent4">
              <a:lumMod val="75000"/>
            </a:schemeClr>
          </a:solid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BE"/>
          </a:p>
        </p:txBody>
      </p:sp>
    </p:spTree>
    <p:extLst>
      <p:ext uri="{BB962C8B-B14F-4D97-AF65-F5344CB8AC3E}">
        <p14:creationId xmlns:p14="http://schemas.microsoft.com/office/powerpoint/2010/main" val="3079354478"/>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sosceles Triangle 8">
            <a:extLst>
              <a:ext uri="{FF2B5EF4-FFF2-40B4-BE49-F238E27FC236}">
                <a16:creationId xmlns:a16="http://schemas.microsoft.com/office/drawing/2014/main" id="{F2BF3C93-96C1-2B4F-F14B-7C489DF467B9}"/>
              </a:ext>
            </a:extLst>
          </p:cNvPr>
          <p:cNvSpPr/>
          <p:nvPr/>
        </p:nvSpPr>
        <p:spPr>
          <a:xfrm rot="8584501">
            <a:off x="3751550" y="-872616"/>
            <a:ext cx="2892014" cy="2840019"/>
          </a:xfrm>
          <a:prstGeom prst="triangle">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lang="en-BE"/>
          </a:p>
        </p:txBody>
      </p:sp>
      <p:sp>
        <p:nvSpPr>
          <p:cNvPr id="3" name="Content Placeholder 2">
            <a:extLst>
              <a:ext uri="{FF2B5EF4-FFF2-40B4-BE49-F238E27FC236}">
                <a16:creationId xmlns:a16="http://schemas.microsoft.com/office/drawing/2014/main" id="{639EE5E8-0E93-A211-22FB-406F4F069AAE}"/>
              </a:ext>
            </a:extLst>
          </p:cNvPr>
          <p:cNvSpPr>
            <a:spLocks noGrp="1"/>
          </p:cNvSpPr>
          <p:nvPr>
            <p:ph idx="1"/>
          </p:nvPr>
        </p:nvSpPr>
        <p:spPr>
          <a:xfrm>
            <a:off x="426820" y="1121878"/>
            <a:ext cx="9965167" cy="4805363"/>
          </a:xfrm>
        </p:spPr>
        <p:txBody>
          <a:bodyPr>
            <a:noAutofit/>
          </a:bodyPr>
          <a:lstStyle/>
          <a:p>
            <a:pPr marL="0" indent="0">
              <a:lnSpc>
                <a:spcPct val="120000"/>
              </a:lnSpc>
              <a:buNone/>
            </a:pPr>
            <a:r>
              <a:rPr lang="en-US" sz="2400" b="1" u="sng" dirty="0"/>
              <a:t>Οδηγίες:</a:t>
            </a:r>
          </a:p>
          <a:p>
            <a:pPr marL="0" indent="0">
              <a:lnSpc>
                <a:spcPct val="120000"/>
              </a:lnSpc>
              <a:buNone/>
            </a:pPr>
            <a:r>
              <a:rPr lang="en-US" sz="2000" b="1" dirty="0"/>
              <a:t>2. </a:t>
            </a:r>
            <a:r>
              <a:rPr lang="en-US" sz="2000" b="1" dirty="0" err="1"/>
              <a:t>Ερωτήσεις</a:t>
            </a:r>
            <a:r>
              <a:rPr lang="en-US" sz="2000" b="1" dirty="0"/>
              <a:t> π</a:t>
            </a:r>
            <a:r>
              <a:rPr lang="en-US" sz="2000" b="1" dirty="0" err="1"/>
              <a:t>ρο</a:t>
            </a:r>
            <a:r>
              <a:rPr lang="en-US" sz="2000" b="1" dirty="0"/>
              <a:t>βληματισμού</a:t>
            </a:r>
          </a:p>
          <a:p>
            <a:pPr marL="0" indent="0">
              <a:lnSpc>
                <a:spcPct val="120000"/>
              </a:lnSpc>
              <a:buNone/>
            </a:pPr>
            <a:r>
              <a:rPr lang="en-GB" sz="2000" dirty="0" err="1">
                <a:solidFill>
                  <a:srgbClr val="7F7F7F"/>
                </a:solidFill>
                <a:effectLst/>
                <a:latin typeface="Calibri" panose="020F0502020204030204" pitchFamily="34" charset="0"/>
                <a:ea typeface="Calibri" panose="020F0502020204030204" pitchFamily="34" charset="0"/>
                <a:cs typeface="Times New Roman" panose="02020603050405020304" pitchFamily="18" charset="0"/>
              </a:rPr>
              <a:t>Αφού</a:t>
            </a:r>
            <a:r>
              <a:rPr lang="en-GB" sz="2000" dirty="0">
                <a:solidFill>
                  <a:srgbClr val="7F7F7F"/>
                </a:solidFill>
                <a:effectLst/>
                <a:latin typeface="Calibri" panose="020F0502020204030204" pitchFamily="34" charset="0"/>
                <a:ea typeface="Calibri" panose="020F0502020204030204" pitchFamily="34" charset="0"/>
                <a:cs typeface="Times New Roman" panose="02020603050405020304" pitchFamily="18" charset="0"/>
              </a:rPr>
              <a:t> </a:t>
            </a:r>
            <a:r>
              <a:rPr lang="en-GB" sz="2000" dirty="0" err="1">
                <a:solidFill>
                  <a:srgbClr val="7F7F7F"/>
                </a:solidFill>
                <a:effectLst/>
                <a:latin typeface="Calibri" panose="020F0502020204030204" pitchFamily="34" charset="0"/>
                <a:ea typeface="Calibri" panose="020F0502020204030204" pitchFamily="34" charset="0"/>
                <a:cs typeface="Times New Roman" panose="02020603050405020304" pitchFamily="18" charset="0"/>
              </a:rPr>
              <a:t>δι</a:t>
            </a:r>
            <a:r>
              <a:rPr lang="en-GB" sz="2000" dirty="0">
                <a:solidFill>
                  <a:srgbClr val="7F7F7F"/>
                </a:solidFill>
                <a:effectLst/>
                <a:latin typeface="Calibri" panose="020F0502020204030204" pitchFamily="34" charset="0"/>
                <a:ea typeface="Calibri" panose="020F0502020204030204" pitchFamily="34" charset="0"/>
                <a:cs typeface="Times New Roman" panose="02020603050405020304" pitchFamily="18" charset="0"/>
              </a:rPr>
              <a:t>αβάσετε τα άρθρα, σκεφτείτε τις ακόλουθες ερωτήσεις:</a:t>
            </a:r>
            <a:endParaRPr lang="en-US" sz="2000" dirty="0">
              <a:solidFill>
                <a:srgbClr val="7F7F7F"/>
              </a:solidFill>
              <a:latin typeface="Calibri" panose="020F0502020204030204" pitchFamily="34" charset="0"/>
              <a:ea typeface="Calibri" panose="020F0502020204030204" pitchFamily="34" charset="0"/>
              <a:cs typeface="Times New Roman" panose="02020603050405020304" pitchFamily="18" charset="0"/>
            </a:endParaRPr>
          </a:p>
          <a:p>
            <a:pPr>
              <a:lnSpc>
                <a:spcPct val="120000"/>
              </a:lnSpc>
            </a:pPr>
            <a:r>
              <a:rPr lang="en-GB" sz="2000" dirty="0" err="1">
                <a:solidFill>
                  <a:srgbClr val="7F7F7F"/>
                </a:solidFill>
                <a:effectLst/>
                <a:latin typeface="Calibri" panose="020F0502020204030204" pitchFamily="34" charset="0"/>
                <a:ea typeface="Calibri" panose="020F0502020204030204" pitchFamily="34" charset="0"/>
                <a:cs typeface="Arial" panose="020B0604020202020204" pitchFamily="34" charset="0"/>
              </a:rPr>
              <a:t>Ποιες</a:t>
            </a:r>
            <a:r>
              <a:rPr lang="en-GB" sz="2000" dirty="0">
                <a:solidFill>
                  <a:srgbClr val="7F7F7F"/>
                </a:solidFill>
                <a:effectLst/>
                <a:latin typeface="Calibri" panose="020F0502020204030204" pitchFamily="34" charset="0"/>
                <a:ea typeface="Calibri" panose="020F0502020204030204" pitchFamily="34" charset="0"/>
                <a:cs typeface="Arial" panose="020B0604020202020204" pitchFamily="34" charset="0"/>
              </a:rPr>
              <a:t> </a:t>
            </a:r>
            <a:r>
              <a:rPr lang="en-GB" sz="2000" dirty="0" err="1">
                <a:solidFill>
                  <a:srgbClr val="7F7F7F"/>
                </a:solidFill>
                <a:effectLst/>
                <a:latin typeface="Calibri" panose="020F0502020204030204" pitchFamily="34" charset="0"/>
                <a:ea typeface="Calibri" panose="020F0502020204030204" pitchFamily="34" charset="0"/>
                <a:cs typeface="Arial" panose="020B0604020202020204" pitchFamily="34" charset="0"/>
              </a:rPr>
              <a:t>είν</a:t>
            </a:r>
            <a:r>
              <a:rPr lang="en-GB" sz="2000" dirty="0">
                <a:solidFill>
                  <a:srgbClr val="7F7F7F"/>
                </a:solidFill>
                <a:effectLst/>
                <a:latin typeface="Calibri" panose="020F0502020204030204" pitchFamily="34" charset="0"/>
                <a:ea typeface="Calibri" panose="020F0502020204030204" pitchFamily="34" charset="0"/>
                <a:cs typeface="Arial" panose="020B0604020202020204" pitchFamily="34" charset="0"/>
              </a:rPr>
              <a:t>αι ορισμένες μέθοδοι που συζητούνται στα αναγνώσματα για την ενσωμάτωση διαφορετικών φωνών και αντι-στερεοτυπικών παραδειγμάτων στο γνωστικό σας αντικείμενο;</a:t>
            </a:r>
            <a:endParaRPr lang="en-US" sz="2000" dirty="0">
              <a:solidFill>
                <a:srgbClr val="7F7F7F"/>
              </a:solidFill>
              <a:latin typeface="Calibri" panose="020F0502020204030204" pitchFamily="34" charset="0"/>
              <a:ea typeface="Calibri" panose="020F0502020204030204" pitchFamily="34" charset="0"/>
              <a:cs typeface="Arial" panose="020B0604020202020204" pitchFamily="34" charset="0"/>
            </a:endParaRPr>
          </a:p>
          <a:p>
            <a:pPr>
              <a:lnSpc>
                <a:spcPct val="120000"/>
              </a:lnSpc>
            </a:pPr>
            <a:r>
              <a:rPr lang="en-GB" sz="2000" dirty="0" err="1">
                <a:solidFill>
                  <a:srgbClr val="7F7F7F"/>
                </a:solidFill>
                <a:effectLst/>
                <a:latin typeface="Calibri" panose="020F0502020204030204" pitchFamily="34" charset="0"/>
                <a:ea typeface="Calibri" panose="020F0502020204030204" pitchFamily="34" charset="0"/>
                <a:cs typeface="Arial" panose="020B0604020202020204" pitchFamily="34" charset="0"/>
              </a:rPr>
              <a:t>Πώς</a:t>
            </a:r>
            <a:r>
              <a:rPr lang="en-GB" sz="2000" dirty="0">
                <a:solidFill>
                  <a:srgbClr val="7F7F7F"/>
                </a:solidFill>
                <a:effectLst/>
                <a:latin typeface="Calibri" panose="020F0502020204030204" pitchFamily="34" charset="0"/>
                <a:ea typeface="Calibri" panose="020F0502020204030204" pitchFamily="34" charset="0"/>
                <a:cs typeface="Arial" panose="020B0604020202020204" pitchFamily="34" charset="0"/>
              </a:rPr>
              <a:t> μπ</a:t>
            </a:r>
            <a:r>
              <a:rPr lang="en-GB" sz="2000" dirty="0" err="1">
                <a:solidFill>
                  <a:srgbClr val="7F7F7F"/>
                </a:solidFill>
                <a:effectLst/>
                <a:latin typeface="Calibri" panose="020F0502020204030204" pitchFamily="34" charset="0"/>
                <a:ea typeface="Calibri" panose="020F0502020204030204" pitchFamily="34" charset="0"/>
                <a:cs typeface="Arial" panose="020B0604020202020204" pitchFamily="34" charset="0"/>
              </a:rPr>
              <a:t>ορούν</a:t>
            </a:r>
            <a:r>
              <a:rPr lang="en-GB" sz="2000" dirty="0">
                <a:solidFill>
                  <a:srgbClr val="7F7F7F"/>
                </a:solidFill>
                <a:effectLst/>
                <a:latin typeface="Calibri" panose="020F0502020204030204" pitchFamily="34" charset="0"/>
                <a:ea typeface="Calibri" panose="020F0502020204030204" pitchFamily="34" charset="0"/>
                <a:cs typeface="Arial" panose="020B0604020202020204" pitchFamily="34" charset="0"/>
              </a:rPr>
              <a:t> α</a:t>
            </a:r>
            <a:r>
              <a:rPr lang="en-GB" sz="2000" dirty="0" err="1">
                <a:solidFill>
                  <a:srgbClr val="7F7F7F"/>
                </a:solidFill>
                <a:effectLst/>
                <a:latin typeface="Calibri" panose="020F0502020204030204" pitchFamily="34" charset="0"/>
                <a:ea typeface="Calibri" panose="020F0502020204030204" pitchFamily="34" charset="0"/>
                <a:cs typeface="Arial" panose="020B0604020202020204" pitchFamily="34" charset="0"/>
              </a:rPr>
              <a:t>υτές</a:t>
            </a:r>
            <a:r>
              <a:rPr lang="en-GB" sz="2000" dirty="0">
                <a:solidFill>
                  <a:srgbClr val="7F7F7F"/>
                </a:solidFill>
                <a:effectLst/>
                <a:latin typeface="Calibri" panose="020F0502020204030204" pitchFamily="34" charset="0"/>
                <a:ea typeface="Calibri" panose="020F0502020204030204" pitchFamily="34" charset="0"/>
                <a:cs typeface="Arial" panose="020B0604020202020204" pitchFamily="34" charset="0"/>
              </a:rPr>
              <a:t> </a:t>
            </a:r>
            <a:r>
              <a:rPr lang="en-GB" sz="2000" dirty="0" err="1">
                <a:solidFill>
                  <a:srgbClr val="7F7F7F"/>
                </a:solidFill>
                <a:effectLst/>
                <a:latin typeface="Calibri" panose="020F0502020204030204" pitchFamily="34" charset="0"/>
                <a:ea typeface="Calibri" panose="020F0502020204030204" pitchFamily="34" charset="0"/>
                <a:cs typeface="Arial" panose="020B0604020202020204" pitchFamily="34" charset="0"/>
              </a:rPr>
              <a:t>οι</a:t>
            </a:r>
            <a:r>
              <a:rPr lang="en-GB" sz="2000" dirty="0">
                <a:solidFill>
                  <a:srgbClr val="7F7F7F"/>
                </a:solidFill>
                <a:effectLst/>
                <a:latin typeface="Calibri" panose="020F0502020204030204" pitchFamily="34" charset="0"/>
                <a:ea typeface="Calibri" panose="020F0502020204030204" pitchFamily="34" charset="0"/>
                <a:cs typeface="Arial" panose="020B0604020202020204" pitchFamily="34" charset="0"/>
              </a:rPr>
              <a:t> </a:t>
            </a:r>
            <a:r>
              <a:rPr lang="en-GB" sz="2000" dirty="0" err="1">
                <a:solidFill>
                  <a:srgbClr val="7F7F7F"/>
                </a:solidFill>
                <a:effectLst/>
                <a:latin typeface="Calibri" panose="020F0502020204030204" pitchFamily="34" charset="0"/>
                <a:ea typeface="Calibri" panose="020F0502020204030204" pitchFamily="34" charset="0"/>
                <a:cs typeface="Arial" panose="020B0604020202020204" pitchFamily="34" charset="0"/>
              </a:rPr>
              <a:t>μέθοδοι</a:t>
            </a:r>
            <a:r>
              <a:rPr lang="en-GB" sz="2000" dirty="0">
                <a:solidFill>
                  <a:srgbClr val="7F7F7F"/>
                </a:solidFill>
                <a:effectLst/>
                <a:latin typeface="Calibri" panose="020F0502020204030204" pitchFamily="34" charset="0"/>
                <a:ea typeface="Calibri" panose="020F0502020204030204" pitchFamily="34" charset="0"/>
                <a:cs typeface="Arial" panose="020B0604020202020204" pitchFamily="34" charset="0"/>
              </a:rPr>
              <a:t> να </a:t>
            </a:r>
            <a:r>
              <a:rPr lang="en-GB" sz="2000" dirty="0" err="1">
                <a:solidFill>
                  <a:srgbClr val="7F7F7F"/>
                </a:solidFill>
                <a:effectLst/>
                <a:latin typeface="Calibri" panose="020F0502020204030204" pitchFamily="34" charset="0"/>
                <a:ea typeface="Calibri" panose="020F0502020204030204" pitchFamily="34" charset="0"/>
                <a:cs typeface="Arial" panose="020B0604020202020204" pitchFamily="34" charset="0"/>
              </a:rPr>
              <a:t>ενσωμ</a:t>
            </a:r>
            <a:r>
              <a:rPr lang="en-GB" sz="2000" dirty="0">
                <a:solidFill>
                  <a:srgbClr val="7F7F7F"/>
                </a:solidFill>
                <a:effectLst/>
                <a:latin typeface="Calibri" panose="020F0502020204030204" pitchFamily="34" charset="0"/>
                <a:ea typeface="Calibri" panose="020F0502020204030204" pitchFamily="34" charset="0"/>
                <a:cs typeface="Arial" panose="020B0604020202020204" pitchFamily="34" charset="0"/>
              </a:rPr>
              <a:t>ατωθούν πρακτικά στο σχεδιασμό του μαθήματος, στις συζητήσεις στην τάξη και στις εργασίες με τρόπο που να αποφεύγεται ο συμβολισμός και να προωθείται η πραγματική κατανόηση;</a:t>
            </a:r>
            <a:endParaRPr lang="en-US" sz="2000" dirty="0"/>
          </a:p>
          <a:p>
            <a:pPr>
              <a:lnSpc>
                <a:spcPct val="120000"/>
              </a:lnSpc>
            </a:pPr>
            <a:r>
              <a:rPr lang="en-GB" sz="2000" dirty="0" err="1">
                <a:solidFill>
                  <a:srgbClr val="7F7F7F"/>
                </a:solidFill>
                <a:effectLst/>
                <a:latin typeface="Calibri" panose="020F0502020204030204" pitchFamily="34" charset="0"/>
                <a:ea typeface="Calibri" panose="020F0502020204030204" pitchFamily="34" charset="0"/>
                <a:cs typeface="Arial" panose="020B0604020202020204" pitchFamily="34" charset="0"/>
              </a:rPr>
              <a:t>Αν</a:t>
            </a:r>
            <a:r>
              <a:rPr lang="en-GB" sz="2000" dirty="0">
                <a:solidFill>
                  <a:srgbClr val="7F7F7F"/>
                </a:solidFill>
                <a:effectLst/>
                <a:latin typeface="Calibri" panose="020F0502020204030204" pitchFamily="34" charset="0"/>
                <a:ea typeface="Calibri" panose="020F0502020204030204" pitchFamily="34" charset="0"/>
                <a:cs typeface="Arial" panose="020B0604020202020204" pitchFamily="34" charset="0"/>
              </a:rPr>
              <a:t>αλογιστείτε τις τρέχουσες διδακτικές πρακτικές σας: Πόσο καλά ενσωματώνουν διαφορετικές προοπτικές; Ποιες αλλαγές θα μπορούσατε να κάνετε για να συμπεριλάβετε καλύτερα τις υποεκπροσωπούμενες φωνές και να αμφισβητήσετε τα στερεότυπα;</a:t>
            </a:r>
            <a:endParaRPr lang="en-US" sz="2000" b="1" dirty="0"/>
          </a:p>
        </p:txBody>
      </p:sp>
      <p:sp>
        <p:nvSpPr>
          <p:cNvPr id="10" name="Flowchart: Connector 9">
            <a:extLst>
              <a:ext uri="{FF2B5EF4-FFF2-40B4-BE49-F238E27FC236}">
                <a16:creationId xmlns:a16="http://schemas.microsoft.com/office/drawing/2014/main" id="{AF62B8B1-96EB-2C55-822C-3AED4A584839}"/>
              </a:ext>
            </a:extLst>
          </p:cNvPr>
          <p:cNvSpPr/>
          <p:nvPr/>
        </p:nvSpPr>
        <p:spPr>
          <a:xfrm>
            <a:off x="6782597" y="538911"/>
            <a:ext cx="839096" cy="925158"/>
          </a:xfrm>
          <a:prstGeom prst="flowChartConnector">
            <a:avLst/>
          </a:prstGeom>
          <a:solidFill>
            <a:schemeClr val="accent4">
              <a:lumMod val="75000"/>
            </a:schemeClr>
          </a:solid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BE"/>
          </a:p>
        </p:txBody>
      </p:sp>
      <p:cxnSp>
        <p:nvCxnSpPr>
          <p:cNvPr id="12" name="Straight Connector 11">
            <a:extLst>
              <a:ext uri="{FF2B5EF4-FFF2-40B4-BE49-F238E27FC236}">
                <a16:creationId xmlns:a16="http://schemas.microsoft.com/office/drawing/2014/main" id="{F54DA9CA-99E9-94BB-2C79-AB05E9BFD837}"/>
              </a:ext>
            </a:extLst>
          </p:cNvPr>
          <p:cNvCxnSpPr>
            <a:cxnSpLocks/>
          </p:cNvCxnSpPr>
          <p:nvPr/>
        </p:nvCxnSpPr>
        <p:spPr>
          <a:xfrm flipH="1">
            <a:off x="7863840" y="1057430"/>
            <a:ext cx="3456432" cy="0"/>
          </a:xfrm>
          <a:prstGeom prst="line">
            <a:avLst/>
          </a:prstGeom>
          <a:ln w="76200">
            <a:solidFill>
              <a:schemeClr val="accent4">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5" name="Flowchart: Connector 14">
            <a:extLst>
              <a:ext uri="{FF2B5EF4-FFF2-40B4-BE49-F238E27FC236}">
                <a16:creationId xmlns:a16="http://schemas.microsoft.com/office/drawing/2014/main" id="{190B4215-55D7-586D-8578-57A2E71C40D1}"/>
              </a:ext>
            </a:extLst>
          </p:cNvPr>
          <p:cNvSpPr/>
          <p:nvPr/>
        </p:nvSpPr>
        <p:spPr>
          <a:xfrm>
            <a:off x="6285763" y="1277428"/>
            <a:ext cx="509373" cy="462627"/>
          </a:xfrm>
          <a:prstGeom prst="flowChartConnector">
            <a:avLst/>
          </a:prstGeom>
          <a:solidFill>
            <a:schemeClr val="accent5">
              <a:lumMod val="75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BE"/>
          </a:p>
        </p:txBody>
      </p:sp>
    </p:spTree>
    <p:extLst>
      <p:ext uri="{BB962C8B-B14F-4D97-AF65-F5344CB8AC3E}">
        <p14:creationId xmlns:p14="http://schemas.microsoft.com/office/powerpoint/2010/main" val="3572493000"/>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9EE5E8-0E93-A211-22FB-406F4F069AAE}"/>
              </a:ext>
            </a:extLst>
          </p:cNvPr>
          <p:cNvSpPr>
            <a:spLocks noGrp="1"/>
          </p:cNvSpPr>
          <p:nvPr>
            <p:ph idx="1"/>
          </p:nvPr>
        </p:nvSpPr>
        <p:spPr>
          <a:xfrm>
            <a:off x="487680" y="1246163"/>
            <a:ext cx="10357104" cy="4805363"/>
          </a:xfrm>
        </p:spPr>
        <p:txBody>
          <a:bodyPr vert="horz" lIns="91440" tIns="45720" rIns="91440" bIns="45720" rtlCol="0" anchor="t">
            <a:noAutofit/>
          </a:bodyPr>
          <a:lstStyle/>
          <a:p>
            <a:pPr marL="0" indent="0">
              <a:lnSpc>
                <a:spcPct val="120000"/>
              </a:lnSpc>
              <a:buNone/>
            </a:pPr>
            <a:r>
              <a:rPr lang="en-US" sz="2400" b="1" u="sng"/>
              <a:t>Οδηγίες:</a:t>
            </a:r>
          </a:p>
          <a:p>
            <a:pPr marL="0" indent="0">
              <a:lnSpc>
                <a:spcPct val="120000"/>
              </a:lnSpc>
              <a:buNone/>
            </a:pPr>
            <a:r>
              <a:rPr lang="en-US" sz="2000" b="1"/>
              <a:t>3. Δραστηριότητα</a:t>
            </a:r>
          </a:p>
          <a:p>
            <a:pPr marL="0" indent="0">
              <a:lnSpc>
                <a:spcPct val="120000"/>
              </a:lnSpc>
              <a:buNone/>
            </a:pPr>
            <a:r>
              <a:rPr lang="en-GB" sz="2000" dirty="0">
                <a:solidFill>
                  <a:schemeClr val="bg1">
                    <a:lumMod val="50000"/>
                  </a:schemeClr>
                </a:solidFill>
                <a:effectLst/>
                <a:latin typeface="Calibri"/>
                <a:ea typeface="Calibri"/>
                <a:cs typeface="Arial"/>
              </a:rPr>
              <a:t>	Αναπτύξτε ένα σχέδιο μαθήματος ή μια δραστηριότητα στην τάξη για το αντικείμενό σας που ενσωματώνει τουλάχιστον δύο διαφορετικές προοπτικές ή αντι-στερεοτυπικά παραδείγματα. Να είστε προετοιμασμένοι να εξηγήσετε </a:t>
            </a:r>
            <a:r>
              <a:rPr lang="en-GB" sz="2000" dirty="0">
                <a:solidFill>
                  <a:schemeClr val="bg1">
                    <a:lumMod val="50000"/>
                  </a:schemeClr>
                </a:solidFill>
                <a:latin typeface="Calibri"/>
                <a:ea typeface="Calibri"/>
                <a:cs typeface="Arial"/>
              </a:rPr>
              <a:t>(σε ένα κείμενο περίπου 300 λέξεων </a:t>
            </a:r>
            <a:r>
              <a:rPr lang="en-GB" sz="2000" b="1" dirty="0">
                <a:solidFill>
                  <a:schemeClr val="bg1">
                    <a:lumMod val="50000"/>
                  </a:schemeClr>
                </a:solidFill>
                <a:latin typeface="Calibri"/>
                <a:ea typeface="Calibri"/>
                <a:cs typeface="Arial"/>
              </a:rPr>
              <a:t>που θα αναρτηθεί στην πλατφόρμα</a:t>
            </a:r>
            <a:r>
              <a:rPr lang="en-GB" sz="2000" dirty="0">
                <a:solidFill>
                  <a:schemeClr val="bg1">
                    <a:lumMod val="50000"/>
                  </a:schemeClr>
                </a:solidFill>
                <a:latin typeface="Calibri"/>
                <a:ea typeface="Calibri"/>
                <a:cs typeface="Arial"/>
              </a:rPr>
              <a:t>) </a:t>
            </a:r>
            <a:r>
              <a:rPr lang="en-GB" sz="2000" dirty="0">
                <a:solidFill>
                  <a:schemeClr val="bg1">
                    <a:lumMod val="50000"/>
                  </a:schemeClr>
                </a:solidFill>
                <a:effectLst/>
                <a:latin typeface="Calibri"/>
                <a:ea typeface="Calibri"/>
                <a:cs typeface="Arial"/>
              </a:rPr>
              <a:t>πώς αυτό το σχέδιο μαθήματος αμφισβητεί τα κοινά στερεότυπα και προωθεί ένα πιο περιεκτικό μαθησιακό περιβάλλον</a:t>
            </a:r>
            <a:r>
              <a:rPr lang="en-GB" sz="2000" dirty="0">
                <a:solidFill>
                  <a:schemeClr val="bg1">
                    <a:lumMod val="50000"/>
                  </a:schemeClr>
                </a:solidFill>
                <a:latin typeface="Calibri"/>
                <a:ea typeface="Calibri"/>
                <a:cs typeface="Arial"/>
              </a:rPr>
              <a:t>. </a:t>
            </a:r>
            <a:endParaRPr lang="en-GB" sz="2000" dirty="0">
              <a:solidFill>
                <a:schemeClr val="bg1">
                  <a:lumMod val="50000"/>
                </a:schemeClr>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2" name="Isosceles Triangle 1">
            <a:extLst>
              <a:ext uri="{FF2B5EF4-FFF2-40B4-BE49-F238E27FC236}">
                <a16:creationId xmlns:a16="http://schemas.microsoft.com/office/drawing/2014/main" id="{80ABF7D0-AD49-A0FB-A4F6-FFE6C33F407E}"/>
              </a:ext>
            </a:extLst>
          </p:cNvPr>
          <p:cNvSpPr/>
          <p:nvPr/>
        </p:nvSpPr>
        <p:spPr>
          <a:xfrm rot="8584501">
            <a:off x="3461273" y="5437991"/>
            <a:ext cx="2892014" cy="2840019"/>
          </a:xfrm>
          <a:prstGeom prst="triangle">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lang="en-BE"/>
          </a:p>
        </p:txBody>
      </p:sp>
      <p:sp>
        <p:nvSpPr>
          <p:cNvPr id="5" name="Flowchart: Connector 4">
            <a:extLst>
              <a:ext uri="{FF2B5EF4-FFF2-40B4-BE49-F238E27FC236}">
                <a16:creationId xmlns:a16="http://schemas.microsoft.com/office/drawing/2014/main" id="{1BD22E7C-DE0F-84FF-0548-AD5E00CB70AC}"/>
              </a:ext>
            </a:extLst>
          </p:cNvPr>
          <p:cNvSpPr/>
          <p:nvPr/>
        </p:nvSpPr>
        <p:spPr>
          <a:xfrm>
            <a:off x="5745480" y="5366943"/>
            <a:ext cx="839096" cy="925158"/>
          </a:xfrm>
          <a:prstGeom prst="flowChartConnector">
            <a:avLst/>
          </a:prstGeom>
          <a:solidFill>
            <a:schemeClr val="accent4">
              <a:lumMod val="75000"/>
            </a:schemeClr>
          </a:solid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BE"/>
          </a:p>
        </p:txBody>
      </p:sp>
      <p:cxnSp>
        <p:nvCxnSpPr>
          <p:cNvPr id="6" name="Straight Connector 5">
            <a:extLst>
              <a:ext uri="{FF2B5EF4-FFF2-40B4-BE49-F238E27FC236}">
                <a16:creationId xmlns:a16="http://schemas.microsoft.com/office/drawing/2014/main" id="{18D0FD0A-A17D-810D-C725-177D947B9381}"/>
              </a:ext>
            </a:extLst>
          </p:cNvPr>
          <p:cNvCxnSpPr>
            <a:cxnSpLocks/>
          </p:cNvCxnSpPr>
          <p:nvPr/>
        </p:nvCxnSpPr>
        <p:spPr>
          <a:xfrm flipH="1">
            <a:off x="274320" y="5812310"/>
            <a:ext cx="3456432" cy="0"/>
          </a:xfrm>
          <a:prstGeom prst="line">
            <a:avLst/>
          </a:prstGeom>
          <a:ln w="76200">
            <a:solidFill>
              <a:schemeClr val="accent4">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C5073BA7-0382-1029-5A10-AEDA224B5C1C}"/>
              </a:ext>
            </a:extLst>
          </p:cNvPr>
          <p:cNvCxnSpPr>
            <a:cxnSpLocks/>
          </p:cNvCxnSpPr>
          <p:nvPr/>
        </p:nvCxnSpPr>
        <p:spPr>
          <a:xfrm flipH="1">
            <a:off x="6584576" y="6568214"/>
            <a:ext cx="3456432" cy="0"/>
          </a:xfrm>
          <a:prstGeom prst="line">
            <a:avLst/>
          </a:prstGeom>
          <a:ln w="76200">
            <a:solidFill>
              <a:schemeClr val="accent5">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2" name="Arc 11">
            <a:extLst>
              <a:ext uri="{FF2B5EF4-FFF2-40B4-BE49-F238E27FC236}">
                <a16:creationId xmlns:a16="http://schemas.microsoft.com/office/drawing/2014/main" id="{98152636-59A8-4B40-C983-DB941A0592EA}"/>
              </a:ext>
            </a:extLst>
          </p:cNvPr>
          <p:cNvSpPr/>
          <p:nvPr/>
        </p:nvSpPr>
        <p:spPr>
          <a:xfrm rot="10606207">
            <a:off x="9784081" y="-2610854"/>
            <a:ext cx="6790944" cy="6291068"/>
          </a:xfrm>
          <a:prstGeom prst="arc">
            <a:avLst/>
          </a:prstGeom>
          <a:ln w="76200">
            <a:solidFill>
              <a:schemeClr val="accent4">
                <a:lumMod val="75000"/>
              </a:schemeClr>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BE"/>
          </a:p>
        </p:txBody>
      </p:sp>
    </p:spTree>
    <p:extLst>
      <p:ext uri="{BB962C8B-B14F-4D97-AF65-F5344CB8AC3E}">
        <p14:creationId xmlns:p14="http://schemas.microsoft.com/office/powerpoint/2010/main" val="4160758587"/>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Question Mark with solid fill">
            <a:extLst>
              <a:ext uri="{FF2B5EF4-FFF2-40B4-BE49-F238E27FC236}">
                <a16:creationId xmlns:a16="http://schemas.microsoft.com/office/drawing/2014/main" id="{54F3573C-9A55-E0D7-F54B-04AC4686666E}"/>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208520" y="2464672"/>
            <a:ext cx="1996440" cy="1996440"/>
          </a:xfrm>
        </p:spPr>
      </p:pic>
      <p:sp>
        <p:nvSpPr>
          <p:cNvPr id="6" name="TextBox 5">
            <a:extLst>
              <a:ext uri="{FF2B5EF4-FFF2-40B4-BE49-F238E27FC236}">
                <a16:creationId xmlns:a16="http://schemas.microsoft.com/office/drawing/2014/main" id="{50FF456D-4569-E07B-E095-90FB6C987860}"/>
              </a:ext>
            </a:extLst>
          </p:cNvPr>
          <p:cNvSpPr txBox="1"/>
          <p:nvPr/>
        </p:nvSpPr>
        <p:spPr>
          <a:xfrm>
            <a:off x="3733800" y="1608020"/>
            <a:ext cx="3838074" cy="3971280"/>
          </a:xfrm>
          <a:prstGeom prst="rect">
            <a:avLst/>
          </a:prstGeom>
          <a:noFill/>
          <a:ln>
            <a:solidFill>
              <a:schemeClr val="tx1"/>
            </a:solidFill>
            <a:prstDash val="dash"/>
          </a:ln>
        </p:spPr>
        <p:txBody>
          <a:bodyPr wrap="square" rtlCol="0">
            <a:spAutoFit/>
          </a:bodyPr>
          <a:lstStyle/>
          <a:p>
            <a:pPr>
              <a:lnSpc>
                <a:spcPct val="107000"/>
              </a:lnSpc>
              <a:spcAft>
                <a:spcPts val="800"/>
              </a:spcAft>
            </a:pPr>
            <a:r>
              <a:rPr lang="en-GB" sz="2400" b="1" dirty="0" err="1">
                <a:effectLst/>
                <a:latin typeface="Calibri" panose="020F0502020204030204" pitchFamily="34" charset="0"/>
                <a:ea typeface="Calibri" panose="020F0502020204030204" pitchFamily="34" charset="0"/>
                <a:cs typeface="Arial" panose="020B0604020202020204" pitchFamily="34" charset="0"/>
              </a:rPr>
              <a:t>Ερώτηση</a:t>
            </a:r>
            <a:r>
              <a:rPr lang="en-GB" sz="2400" b="1" dirty="0">
                <a:effectLst/>
                <a:latin typeface="Calibri" panose="020F0502020204030204" pitchFamily="34" charset="0"/>
                <a:ea typeface="Calibri" panose="020F0502020204030204" pitchFamily="34" charset="0"/>
                <a:cs typeface="Arial" panose="020B0604020202020204" pitchFamily="34" charset="0"/>
              </a:rPr>
              <a:t> ανα</a:t>
            </a:r>
            <a:r>
              <a:rPr lang="en-GB" sz="2400" b="1" dirty="0" err="1">
                <a:effectLst/>
                <a:latin typeface="Calibri" panose="020F0502020204030204" pitchFamily="34" charset="0"/>
                <a:ea typeface="Calibri" panose="020F0502020204030204" pitchFamily="34" charset="0"/>
                <a:cs typeface="Arial" panose="020B0604020202020204" pitchFamily="34" charset="0"/>
              </a:rPr>
              <a:t>στοχ</a:t>
            </a:r>
            <a:r>
              <a:rPr lang="en-GB" sz="2400" b="1" dirty="0">
                <a:effectLst/>
                <a:latin typeface="Calibri" panose="020F0502020204030204" pitchFamily="34" charset="0"/>
                <a:ea typeface="Calibri" panose="020F0502020204030204" pitchFamily="34" charset="0"/>
                <a:cs typeface="Arial" panose="020B0604020202020204" pitchFamily="34" charset="0"/>
              </a:rPr>
              <a:t>ασμού:</a:t>
            </a:r>
            <a:endParaRPr lang="en-BE" sz="2400" dirty="0">
              <a:effectLst/>
              <a:latin typeface="Calibri" panose="020F0502020204030204" pitchFamily="34" charset="0"/>
              <a:ea typeface="Calibri" panose="020F0502020204030204" pitchFamily="34" charset="0"/>
              <a:cs typeface="Arial" panose="020B0604020202020204" pitchFamily="34" charset="0"/>
            </a:endParaRPr>
          </a:p>
          <a:p>
            <a:pPr lvl="0" algn="just">
              <a:lnSpc>
                <a:spcPct val="107000"/>
              </a:lnSpc>
              <a:spcAft>
                <a:spcPts val="800"/>
              </a:spcAft>
              <a:buSzPts val="1000"/>
              <a:tabLst>
                <a:tab pos="457200" algn="l"/>
              </a:tabLst>
            </a:pPr>
            <a:r>
              <a:rPr lang="en-GB" sz="2000" dirty="0" err="1">
                <a:solidFill>
                  <a:srgbClr val="7F7F7F"/>
                </a:solidFill>
                <a:effectLst/>
                <a:latin typeface="Calibri" panose="020F0502020204030204" pitchFamily="34" charset="0"/>
                <a:ea typeface="Calibri" panose="020F0502020204030204" pitchFamily="34" charset="0"/>
                <a:cs typeface="Arial" panose="020B0604020202020204" pitchFamily="34" charset="0"/>
              </a:rPr>
              <a:t>Πώς</a:t>
            </a:r>
            <a:r>
              <a:rPr lang="en-GB" sz="2000" dirty="0">
                <a:solidFill>
                  <a:srgbClr val="7F7F7F"/>
                </a:solidFill>
                <a:effectLst/>
                <a:latin typeface="Calibri" panose="020F0502020204030204" pitchFamily="34" charset="0"/>
                <a:ea typeface="Calibri" panose="020F0502020204030204" pitchFamily="34" charset="0"/>
                <a:cs typeface="Arial" panose="020B0604020202020204" pitchFamily="34" charset="0"/>
              </a:rPr>
              <a:t> η </a:t>
            </a:r>
            <a:r>
              <a:rPr lang="en-GB" sz="2000" dirty="0" err="1">
                <a:solidFill>
                  <a:srgbClr val="7F7F7F"/>
                </a:solidFill>
                <a:effectLst/>
                <a:latin typeface="Calibri" panose="020F0502020204030204" pitchFamily="34" charset="0"/>
                <a:ea typeface="Calibri" panose="020F0502020204030204" pitchFamily="34" charset="0"/>
                <a:cs typeface="Arial" panose="020B0604020202020204" pitchFamily="34" charset="0"/>
              </a:rPr>
              <a:t>ενσωμάτωση</a:t>
            </a:r>
            <a:r>
              <a:rPr lang="en-GB" sz="2000" dirty="0">
                <a:solidFill>
                  <a:srgbClr val="7F7F7F"/>
                </a:solidFill>
                <a:effectLst/>
                <a:latin typeface="Calibri" panose="020F0502020204030204" pitchFamily="34" charset="0"/>
                <a:ea typeface="Calibri" panose="020F0502020204030204" pitchFamily="34" charset="0"/>
                <a:cs typeface="Arial" panose="020B0604020202020204" pitchFamily="34" charset="0"/>
              </a:rPr>
              <a:t> </a:t>
            </a:r>
            <a:r>
              <a:rPr lang="en-GB" sz="2000" dirty="0" err="1">
                <a:solidFill>
                  <a:srgbClr val="7F7F7F"/>
                </a:solidFill>
                <a:effectLst/>
                <a:latin typeface="Calibri" panose="020F0502020204030204" pitchFamily="34" charset="0"/>
                <a:ea typeface="Calibri" panose="020F0502020204030204" pitchFamily="34" charset="0"/>
                <a:cs typeface="Arial" panose="020B0604020202020204" pitchFamily="34" charset="0"/>
              </a:rPr>
              <a:t>δι</a:t>
            </a:r>
            <a:r>
              <a:rPr lang="en-GB" sz="2000" dirty="0">
                <a:solidFill>
                  <a:srgbClr val="7F7F7F"/>
                </a:solidFill>
                <a:effectLst/>
                <a:latin typeface="Calibri" panose="020F0502020204030204" pitchFamily="34" charset="0"/>
                <a:ea typeface="Calibri" panose="020F0502020204030204" pitchFamily="34" charset="0"/>
                <a:cs typeface="Arial" panose="020B0604020202020204" pitchFamily="34" charset="0"/>
              </a:rPr>
              <a:t>αφορετικών φωνών και αντι-στερεοτυπικών παραδειγμάτων ενισχύει τις δεξιότητες κριτικής σκέψης των μαθητών και την κατανόηση του θέματος; </a:t>
            </a:r>
          </a:p>
          <a:p>
            <a:pPr lvl="0" algn="just">
              <a:lnSpc>
                <a:spcPct val="107000"/>
              </a:lnSpc>
              <a:spcAft>
                <a:spcPts val="800"/>
              </a:spcAft>
              <a:buSzPts val="1000"/>
              <a:tabLst>
                <a:tab pos="457200" algn="l"/>
              </a:tabLst>
            </a:pPr>
            <a:r>
              <a:rPr lang="en-GB" sz="2000" dirty="0" err="1">
                <a:solidFill>
                  <a:srgbClr val="7F7F7F"/>
                </a:solidFill>
                <a:effectLst/>
                <a:latin typeface="Calibri" panose="020F0502020204030204" pitchFamily="34" charset="0"/>
                <a:ea typeface="Calibri" panose="020F0502020204030204" pitchFamily="34" charset="0"/>
                <a:cs typeface="Arial" panose="020B0604020202020204" pitchFamily="34" charset="0"/>
              </a:rPr>
              <a:t>Αν</a:t>
            </a:r>
            <a:r>
              <a:rPr lang="en-GB" sz="2000" dirty="0">
                <a:solidFill>
                  <a:srgbClr val="7F7F7F"/>
                </a:solidFill>
                <a:effectLst/>
                <a:latin typeface="Calibri" panose="020F0502020204030204" pitchFamily="34" charset="0"/>
                <a:ea typeface="Calibri" panose="020F0502020204030204" pitchFamily="34" charset="0"/>
                <a:cs typeface="Arial" panose="020B0604020202020204" pitchFamily="34" charset="0"/>
              </a:rPr>
              <a:t>αλογιστείτε τον πιθανό αντίκτυπο στις αντιλήψεις των μαθητών και στη συνολική δυναμική της τάξης. </a:t>
            </a:r>
            <a:endParaRPr lang="en-BE" sz="2000" dirty="0">
              <a:solidFill>
                <a:srgbClr val="7F7F7F"/>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2" name="Minus Sign 1">
            <a:extLst>
              <a:ext uri="{FF2B5EF4-FFF2-40B4-BE49-F238E27FC236}">
                <a16:creationId xmlns:a16="http://schemas.microsoft.com/office/drawing/2014/main" id="{9BB1CFC5-28FF-F049-EE19-5670F25F5A29}"/>
              </a:ext>
            </a:extLst>
          </p:cNvPr>
          <p:cNvSpPr/>
          <p:nvPr/>
        </p:nvSpPr>
        <p:spPr>
          <a:xfrm>
            <a:off x="10715290" y="-408582"/>
            <a:ext cx="462579" cy="11284772"/>
          </a:xfrm>
          <a:prstGeom prst="mathMinus">
            <a:avLst/>
          </a:prstGeom>
          <a:solidFill>
            <a:schemeClr val="accent4">
              <a:lumMod val="75000"/>
            </a:schemeClr>
          </a:solid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3" name="Flowchart: Connector 2">
            <a:extLst>
              <a:ext uri="{FF2B5EF4-FFF2-40B4-BE49-F238E27FC236}">
                <a16:creationId xmlns:a16="http://schemas.microsoft.com/office/drawing/2014/main" id="{4DDF112A-68AC-800A-A2EF-96CA643A9983}"/>
              </a:ext>
            </a:extLst>
          </p:cNvPr>
          <p:cNvSpPr/>
          <p:nvPr/>
        </p:nvSpPr>
        <p:spPr>
          <a:xfrm>
            <a:off x="10229450" y="3197685"/>
            <a:ext cx="509373" cy="462627"/>
          </a:xfrm>
          <a:prstGeom prst="flowChartConnector">
            <a:avLst/>
          </a:prstGeom>
          <a:solidFill>
            <a:schemeClr val="accent5">
              <a:lumMod val="75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4" name="Flowchart: Connector 3">
            <a:extLst>
              <a:ext uri="{FF2B5EF4-FFF2-40B4-BE49-F238E27FC236}">
                <a16:creationId xmlns:a16="http://schemas.microsoft.com/office/drawing/2014/main" id="{97F58417-20DE-CE66-6C9F-894A2489AA7D}"/>
              </a:ext>
            </a:extLst>
          </p:cNvPr>
          <p:cNvSpPr/>
          <p:nvPr/>
        </p:nvSpPr>
        <p:spPr>
          <a:xfrm>
            <a:off x="10205916" y="4771177"/>
            <a:ext cx="509373" cy="462627"/>
          </a:xfrm>
          <a:prstGeom prst="flowChartConnector">
            <a:avLst/>
          </a:prstGeom>
          <a:solidFill>
            <a:schemeClr val="accent5">
              <a:lumMod val="75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BE"/>
          </a:p>
        </p:txBody>
      </p:sp>
      <p:cxnSp>
        <p:nvCxnSpPr>
          <p:cNvPr id="8" name="Straight Connector 7">
            <a:extLst>
              <a:ext uri="{FF2B5EF4-FFF2-40B4-BE49-F238E27FC236}">
                <a16:creationId xmlns:a16="http://schemas.microsoft.com/office/drawing/2014/main" id="{64172067-B423-F39F-5C09-2A05375ABEC7}"/>
              </a:ext>
            </a:extLst>
          </p:cNvPr>
          <p:cNvCxnSpPr/>
          <p:nvPr/>
        </p:nvCxnSpPr>
        <p:spPr>
          <a:xfrm flipV="1">
            <a:off x="10993510" y="384048"/>
            <a:ext cx="0" cy="3364992"/>
          </a:xfrm>
          <a:prstGeom prst="line">
            <a:avLst/>
          </a:prstGeom>
          <a:ln w="38100">
            <a:solidFill>
              <a:schemeClr val="accent6">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A456E76F-5C0C-2F50-974F-6DC6B1DF1DA1}"/>
              </a:ext>
            </a:extLst>
          </p:cNvPr>
          <p:cNvCxnSpPr/>
          <p:nvPr/>
        </p:nvCxnSpPr>
        <p:spPr>
          <a:xfrm flipV="1">
            <a:off x="11251606" y="2464672"/>
            <a:ext cx="0" cy="3364992"/>
          </a:xfrm>
          <a:prstGeom prst="line">
            <a:avLst/>
          </a:prstGeom>
          <a:ln w="38100">
            <a:solidFill>
              <a:schemeClr val="accent6">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3248817"/>
      </p:ext>
    </p:extLst>
  </p:cSld>
  <p:clrMapOvr>
    <a:masterClrMapping/>
  </p:clrMapOvr>
  <p:transition spd="slow">
    <p:wip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C1C790A0A6B5D439550C5EA15C74BCC" ma:contentTypeVersion="12" ma:contentTypeDescription="Create a new document." ma:contentTypeScope="" ma:versionID="bd87eadeafc315714a0474f8a7be7a13">
  <xsd:schema xmlns:xsd="http://www.w3.org/2001/XMLSchema" xmlns:xs="http://www.w3.org/2001/XMLSchema" xmlns:p="http://schemas.microsoft.com/office/2006/metadata/properties" xmlns:ns3="7bd5eb8a-cb8c-4c2c-a48b-73109b9e136d" targetNamespace="http://schemas.microsoft.com/office/2006/metadata/properties" ma:root="true" ma:fieldsID="3a7c5bc7dd0e429ef191db9e945f6d0f" ns3:_="">
    <xsd:import namespace="7bd5eb8a-cb8c-4c2c-a48b-73109b9e136d"/>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d5eb8a-cb8c-4c2c-a48b-73109b9e13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Location" ma:index="15" nillable="true" ma:displayName="Location" ma:indexed="true" ma:internalName="MediaServiceLocatio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bjectDetectorVersions" ma:index="17" nillable="true" ma:displayName="MediaServiceObjectDetectorVersions" ma:description="" ma:hidden="true" ma:indexed="true" ma:internalName="MediaServiceObjectDetectorVersions" ma:readOnly="true">
      <xsd:simpleType>
        <xsd:restriction base="dms:Text"/>
      </xsd:simpleType>
    </xsd:element>
    <xsd:element name="MediaServiceSystemTags" ma:index="18" nillable="true" ma:displayName="MediaServiceSystemTags" ma:hidden="true" ma:internalName="MediaServiceSystemTags" ma:readOnly="true">
      <xsd:simpleType>
        <xsd:restriction base="dms:Note"/>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29F091-5E70-4628-8684-5DBBF0DCE461}">
  <ds:schemaRefs>
    <ds:schemaRef ds:uri="http://purl.org/dc/terms/"/>
    <ds:schemaRef ds:uri="7bd5eb8a-cb8c-4c2c-a48b-73109b9e136d"/>
    <ds:schemaRef ds:uri="http://schemas.microsoft.com/office/2006/metadata/properties"/>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2709A441-2576-4BE5-BABE-DE70D3E9D762}">
  <ds:schemaRefs>
    <ds:schemaRef ds:uri="http://schemas.microsoft.com/sharepoint/v3/contenttype/forms"/>
  </ds:schemaRefs>
</ds:datastoreItem>
</file>

<file path=customXml/itemProps3.xml><?xml version="1.0" encoding="utf-8"?>
<ds:datastoreItem xmlns:ds="http://schemas.openxmlformats.org/officeDocument/2006/customXml" ds:itemID="{AA66C6BF-2FE5-4B01-9745-ACA71EA726F4}">
  <ds:schemaRefs>
    <ds:schemaRef ds:uri="7bd5eb8a-cb8c-4c2c-a48b-73109b9e136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320</Words>
  <Application>Microsoft Office PowerPoint</Application>
  <PresentationFormat>Ευρεία οθόνη</PresentationFormat>
  <Paragraphs>33</Paragraphs>
  <Slides>5</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5</vt:i4>
      </vt:variant>
    </vt:vector>
  </HeadingPairs>
  <TitlesOfParts>
    <vt:vector size="10" baseType="lpstr">
      <vt:lpstr>Arial</vt:lpstr>
      <vt:lpstr>Calibri</vt:lpstr>
      <vt:lpstr>Calibri Light</vt:lpstr>
      <vt:lpstr>Wingdings</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Promoting the integration of Roma women 2020-1-RO01-KA204-080214</dc:title>
  <dc:creator>user</dc:creator>
  <cp:keywords>, docId:5E728520D5D60265C9A2D4FEEF696F01</cp:keywords>
  <cp:lastModifiedBy>ΕΛΕΝΗ ΜΑΥΡΟΠΟΥΛΟΥ</cp:lastModifiedBy>
  <cp:revision>40</cp:revision>
  <dcterms:created xsi:type="dcterms:W3CDTF">2021-11-25T08:56:18Z</dcterms:created>
  <dcterms:modified xsi:type="dcterms:W3CDTF">2025-08-09T09:11:59Z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0x0101008C1C790A0A6B5D439550C5EA15C74BCC</vt:lpwstr>
  </property>
</Properties>
</file>