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embeddedFontLst>
    <p:embeddedFont>
      <p:font typeface="Open Sans" panose="020B0606030504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hBO3pAkgBkswEdMADb9TgkrdTct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0732"/>
  </p:normalViewPr>
  <p:slideViewPr>
    <p:cSldViewPr snapToGrid="0">
      <p:cViewPr varScale="1">
        <p:scale>
          <a:sx n="61" d="100"/>
          <a:sy n="61" d="100"/>
        </p:scale>
        <p:origin x="1493"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r>
              <a:rPr lang="en-GB" sz="1800" dirty="0"/>
              <a:t>Καλώς </a:t>
            </a:r>
            <a:r>
              <a:rPr lang="en-GB" sz="1800" dirty="0" err="1"/>
              <a:t>ήρθ</a:t>
            </a:r>
            <a:r>
              <a:rPr lang="en-GB" sz="1800" dirty="0"/>
              <a:t>ατε στη</a:t>
            </a:r>
            <a:r>
              <a:rPr lang="el-GR" sz="1800" dirty="0"/>
              <a:t>ν Ενότητα</a:t>
            </a:r>
            <a:r>
              <a:rPr lang="tr-TR" sz="1800" dirty="0"/>
              <a:t>2 :</a:t>
            </a:r>
          </a:p>
          <a:p>
            <a:pPr>
              <a:buNone/>
            </a:pPr>
            <a:r>
              <a:rPr lang="tr-TR" dirty="0" err="1"/>
              <a:t>Καλώς ήρθατε στη συνεδρία </a:t>
            </a:r>
            <a:r>
              <a:rPr lang="tr-TR" dirty="0"/>
              <a:t>μας για την </a:t>
            </a:r>
            <a:r>
              <a:rPr lang="tr-TR" b="1" dirty="0" err="1"/>
              <a:t>οριστικοποίηση </a:t>
            </a:r>
            <a:r>
              <a:rPr lang="tr-TR" b="1" dirty="0"/>
              <a:t>και </a:t>
            </a:r>
            <a:r>
              <a:rPr lang="tr-TR" b="1" dirty="0" err="1"/>
              <a:t>την κοινή χρήση της εργαλειοθήκης υποστήριξης</a:t>
            </a:r>
            <a:r>
              <a:rPr lang="tr-TR" dirty="0"/>
              <a:t>! </a:t>
            </a:r>
            <a:r>
              <a:rPr lang="tr-TR" dirty="0" err="1"/>
              <a:t>Σε αυτό το μέρος της εκπαίδευσής </a:t>
            </a:r>
            <a:r>
              <a:rPr lang="tr-TR" dirty="0"/>
              <a:t>μας, </a:t>
            </a:r>
            <a:r>
              <a:rPr lang="tr-TR" dirty="0" err="1"/>
              <a:t>θα </a:t>
            </a:r>
            <a:r>
              <a:rPr lang="tr-TR" dirty="0"/>
              <a:t>επικεντρωθούμε </a:t>
            </a:r>
            <a:r>
              <a:rPr lang="tr-TR" dirty="0" err="1"/>
              <a:t>στα κρίσιμα βήματα που απαιτούνται για την τελειοποίηση και την κοινή χρήση των πόρων που αναπτύξατε κατά τη διάρκεια αυτού του μαθήματος</a:t>
            </a:r>
            <a:r>
              <a:rPr lang="tr-TR" dirty="0"/>
              <a:t>.</a:t>
            </a:r>
          </a:p>
          <a:p>
            <a:pPr>
              <a:buNone/>
            </a:pPr>
            <a:r>
              <a:rPr lang="tr-TR" dirty="0" err="1"/>
              <a:t>Θα ξεκινήσουμε </a:t>
            </a:r>
            <a:r>
              <a:rPr lang="tr-TR" dirty="0"/>
              <a:t>με δύο </a:t>
            </a:r>
            <a:r>
              <a:rPr lang="tr-TR" dirty="0" err="1"/>
              <a:t>ασύγχρονες συνεδρίες που θα σας επιτρέψουν </a:t>
            </a:r>
            <a:r>
              <a:rPr lang="tr-TR" dirty="0"/>
              <a:t>να οριστικοποιήσετε </a:t>
            </a:r>
            <a:r>
              <a:rPr lang="tr-TR" dirty="0" err="1"/>
              <a:t>την Εργαλειοθήκη Υποστήριξης</a:t>
            </a:r>
            <a:r>
              <a:rPr lang="tr-TR" dirty="0"/>
              <a:t>. </a:t>
            </a:r>
            <a:r>
              <a:rPr lang="tr-TR" dirty="0" err="1"/>
              <a:t>Κατά τη διάρκεια αυτών των συνεδριών</a:t>
            </a:r>
            <a:r>
              <a:rPr lang="tr-TR" dirty="0"/>
              <a:t>, </a:t>
            </a:r>
            <a:r>
              <a:rPr lang="tr-TR" dirty="0" err="1"/>
              <a:t>θα έχετε την ευκαιρία να επανεξετάσετε το υλικό που έχετε συγκεντρώσει και να διασφαλίσετε ότι ευθυγραμμίζεται με τις αρχές της συμμετοχικότητας και τις βέλτιστες πρακτικές που συζητήθηκαν </a:t>
            </a:r>
            <a:r>
              <a:rPr lang="tr-TR" dirty="0"/>
              <a:t>σε </a:t>
            </a:r>
            <a:r>
              <a:rPr lang="tr-TR" dirty="0" err="1"/>
              <a:t>προηγούμενες ενότητες</a:t>
            </a:r>
            <a:r>
              <a:rPr lang="tr-TR" dirty="0"/>
              <a:t>. </a:t>
            </a:r>
            <a:r>
              <a:rPr lang="tr-TR" dirty="0" err="1"/>
              <a:t>Αυτή </a:t>
            </a:r>
            <a:r>
              <a:rPr lang="tr-TR" dirty="0"/>
              <a:t>είναι μια </a:t>
            </a:r>
            <a:r>
              <a:rPr lang="tr-TR" dirty="0" err="1"/>
              <a:t>ευκαιρία να προβληματιστείτε σχετικά με όσα μάθατε και να κάνετε τις απαραίτητες προσαρμογές στην εργαλειοθήκη σας</a:t>
            </a:r>
            <a:r>
              <a:rPr lang="tr-TR" dirty="0"/>
              <a:t>, </a:t>
            </a:r>
            <a:r>
              <a:rPr lang="tr-TR" dirty="0" err="1"/>
              <a:t>διασφαλίζοντας ότι ανταποκρίνεται στις διαφορετικές ανάγκες των μαθητών σας</a:t>
            </a:r>
            <a:r>
              <a:rPr lang="tr-TR" dirty="0"/>
              <a:t>.</a:t>
            </a:r>
          </a:p>
          <a:p>
            <a:pPr>
              <a:buNone/>
            </a:pPr>
            <a:r>
              <a:rPr lang="tr-TR" dirty="0" err="1"/>
              <a:t>Επιπλέον, θα συμμετάσχετε σε τρεις δραστηριότητες αυτοκαθοδήγησης που έχουν σχεδιαστεί για να ενισχύσουν την κατανόηση και την εφαρμογή των πόρων που δημιουργήσατε</a:t>
            </a:r>
            <a:r>
              <a:rPr lang="tr-TR" dirty="0"/>
              <a:t>. </a:t>
            </a:r>
            <a:r>
              <a:rPr lang="tr-TR" dirty="0" err="1"/>
              <a:t>Αυτές οι δραστηριότητες θα σας ενθαρρύνουν να σκεφτείτε κριτικά για το </a:t>
            </a:r>
            <a:r>
              <a:rPr lang="tr-TR" dirty="0"/>
              <a:t>πώς </a:t>
            </a:r>
            <a:r>
              <a:rPr lang="tr-TR" dirty="0" err="1"/>
              <a:t>να εφαρμόσετε αυτά τα εργαλεία στην τάξη σας αποτελεσματικά</a:t>
            </a:r>
            <a:r>
              <a:rPr lang="tr-TR" dirty="0"/>
              <a:t>.</a:t>
            </a:r>
          </a:p>
          <a:p>
            <a:pPr>
              <a:buNone/>
            </a:pPr>
            <a:r>
              <a:rPr lang="tr-TR" dirty="0" err="1"/>
              <a:t>Τέλος</a:t>
            </a:r>
            <a:r>
              <a:rPr lang="tr-TR" dirty="0"/>
              <a:t>, </a:t>
            </a:r>
            <a:r>
              <a:rPr lang="tr-TR" dirty="0" err="1"/>
              <a:t>θα συζητήσουμε τη σημασία </a:t>
            </a:r>
            <a:r>
              <a:rPr lang="tr-TR" dirty="0"/>
              <a:t>του να </a:t>
            </a:r>
            <a:r>
              <a:rPr lang="tr-TR" dirty="0" err="1"/>
              <a:t>μοιράζεστε την Εργαλειοθήκη Υποστήριξης με τους συναδέλφους σας</a:t>
            </a:r>
            <a:r>
              <a:rPr lang="tr-TR" dirty="0"/>
              <a:t>. Η συνεργασία είναι το κλειδί για την προώθηση ενός εκπαιδευτικού </a:t>
            </a:r>
            <a:r>
              <a:rPr lang="el-GR" dirty="0"/>
              <a:t>συμπεριληπτικού </a:t>
            </a:r>
            <a:r>
              <a:rPr lang="tr-TR" dirty="0"/>
              <a:t>περιβάλλοντος, και η κοινή χρήση των πόρων σας μπορεί να ενδυναμώσει τους άλλους να υιοθετήσουν παρόμοιες πρακτικές.</a:t>
            </a:r>
          </a:p>
          <a:p>
            <a:r>
              <a:rPr lang="tr-TR" dirty="0" err="1"/>
              <a:t>Στο </a:t>
            </a:r>
            <a:r>
              <a:rPr lang="tr-TR" dirty="0"/>
              <a:t>τέλος </a:t>
            </a:r>
            <a:r>
              <a:rPr lang="tr-TR" dirty="0" err="1"/>
              <a:t>αυτής της συνεδρίας</a:t>
            </a:r>
            <a:r>
              <a:rPr lang="tr-TR" dirty="0"/>
              <a:t>, θα είστε </a:t>
            </a:r>
            <a:r>
              <a:rPr lang="tr-TR" dirty="0" err="1"/>
              <a:t>εξοπλισμένοι για να </a:t>
            </a:r>
            <a:r>
              <a:rPr lang="tr-TR" dirty="0"/>
              <a:t>ολοκληρώσετε </a:t>
            </a:r>
            <a:r>
              <a:rPr lang="tr-TR" dirty="0" err="1"/>
              <a:t>την Εργαλειοθήκη Υποστήριξης και να </a:t>
            </a:r>
            <a:r>
              <a:rPr lang="tr-TR" dirty="0"/>
              <a:t>την </a:t>
            </a:r>
            <a:r>
              <a:rPr lang="tr-TR" dirty="0" err="1"/>
              <a:t>μοιραστείτε με αυτοπεποίθηση στη μαθησιακή σας κοινότητα</a:t>
            </a:r>
            <a:r>
              <a:rPr lang="tr-TR" dirty="0"/>
              <a:t>, </a:t>
            </a:r>
            <a:r>
              <a:rPr lang="tr-TR" dirty="0" err="1"/>
              <a:t>συμβάλλοντας </a:t>
            </a:r>
            <a:r>
              <a:rPr lang="tr-TR" dirty="0"/>
              <a:t>σε μια </a:t>
            </a:r>
            <a:r>
              <a:rPr lang="tr-TR" dirty="0" err="1"/>
              <a:t>πιο περιεκτική και υποστηρικτική εκπαιδευτική εμπειρία για όλους τους μαθητές</a:t>
            </a:r>
            <a:r>
              <a:rPr lang="tr-TR" dirty="0"/>
              <a:t>. </a:t>
            </a:r>
            <a:r>
              <a:rPr lang="tr-TR" dirty="0" err="1"/>
              <a:t>Ας </a:t>
            </a:r>
            <a:r>
              <a:rPr lang="tr-TR" dirty="0"/>
              <a:t>βουτήξουμε </a:t>
            </a:r>
            <a:r>
              <a:rPr lang="tr-TR" dirty="0" err="1"/>
              <a:t>και ας ξεκινήσουμε αυτό το σημαντικό έργο</a:t>
            </a:r>
            <a:r>
              <a:rPr lang="tr-TR" dirty="0"/>
              <a:t>!</a:t>
            </a:r>
          </a:p>
          <a:p>
            <a:pPr marL="0" marR="0" lvl="0" indent="0" algn="l" rtl="0">
              <a:lnSpc>
                <a:spcPct val="100000"/>
              </a:lnSpc>
              <a:spcBef>
                <a:spcPts val="0"/>
              </a:spcBef>
              <a:spcAft>
                <a:spcPts val="0"/>
              </a:spcAft>
              <a:buClr>
                <a:schemeClr val="dk1"/>
              </a:buClr>
              <a:buSzPts val="1800"/>
              <a:buFont typeface="Arial"/>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7" name="Google Shape;10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buNone/>
            </a:pPr>
            <a:r>
              <a:rPr lang="tr-TR" dirty="0" err="1"/>
              <a:t>Σε αυτή τη δραστηριότητα, θα επικεντρωθούμε </a:t>
            </a:r>
            <a:r>
              <a:rPr lang="tr-TR" dirty="0"/>
              <a:t>στην </a:t>
            </a:r>
            <a:r>
              <a:rPr lang="tr-TR" dirty="0" err="1"/>
              <a:t>οριστικοποίηση και κοινή χρήση της Εργαλειοθήκης Υποστήριξης</a:t>
            </a:r>
            <a:r>
              <a:rPr lang="tr-TR" dirty="0"/>
              <a:t>, </a:t>
            </a:r>
            <a:r>
              <a:rPr lang="tr-TR" dirty="0" err="1"/>
              <a:t>η οποία αποτελεί το αποκορύφωμα </a:t>
            </a:r>
            <a:r>
              <a:rPr lang="tr-TR" dirty="0"/>
              <a:t>της σκληρής </a:t>
            </a:r>
            <a:r>
              <a:rPr lang="tr-TR" dirty="0" err="1"/>
              <a:t>δουλειάς και της αφοσίωσής σας καθ' όλη τη διάρκεια αυτού του μαθήματος</a:t>
            </a:r>
            <a:r>
              <a:rPr lang="tr-TR" dirty="0"/>
              <a:t>.</a:t>
            </a:r>
          </a:p>
          <a:p>
            <a:pPr>
              <a:buNone/>
            </a:pPr>
            <a:r>
              <a:rPr lang="tr-TR" dirty="0" err="1"/>
              <a:t>Θα ξεκινήσετε με </a:t>
            </a:r>
            <a:r>
              <a:rPr lang="tr-TR" b="1" dirty="0"/>
              <a:t>1 ώρα </a:t>
            </a:r>
            <a:r>
              <a:rPr lang="tr-TR" b="1" dirty="0" err="1"/>
              <a:t>ασύγχρονης εργασίας</a:t>
            </a:r>
            <a:r>
              <a:rPr lang="tr-TR" dirty="0" err="1"/>
              <a:t>, κατά τη διάρκεια της οποίας θα βελτιώσετε το υλικό που αρχίσατε να συντάσσετε </a:t>
            </a:r>
            <a:r>
              <a:rPr lang="tr-TR" dirty="0"/>
              <a:t>στην </a:t>
            </a:r>
            <a:r>
              <a:rPr lang="tr-TR" dirty="0" err="1"/>
              <a:t>Ενότητα </a:t>
            </a:r>
            <a:r>
              <a:rPr lang="tr-TR" dirty="0"/>
              <a:t>2. Αφιερώστε αυτόν τον χρόνο για να επανεξετάσετε κάθε πόρο, διασφαλίζοντας ότι ευθυγραμμίζονται με τις </a:t>
            </a:r>
            <a:r>
              <a:rPr lang="el-GR" dirty="0"/>
              <a:t>συμπεριληπτικές </a:t>
            </a:r>
            <a:r>
              <a:rPr lang="tr-TR" dirty="0"/>
              <a:t>πρακτικές που συζητήσαμε. </a:t>
            </a:r>
            <a:r>
              <a:rPr lang="tr-TR" dirty="0" err="1"/>
              <a:t>Σκεφτείτε </a:t>
            </a:r>
            <a:r>
              <a:rPr lang="tr-TR" dirty="0"/>
              <a:t>πώς </a:t>
            </a:r>
            <a:r>
              <a:rPr lang="tr-TR" dirty="0" err="1"/>
              <a:t>αυτά τα εργαλεία </a:t>
            </a:r>
            <a:r>
              <a:rPr lang="tr-TR" dirty="0"/>
              <a:t>μπορούν να </a:t>
            </a:r>
            <a:r>
              <a:rPr lang="tr-TR" dirty="0" err="1"/>
              <a:t>εξυπηρετήσουν καλύτερα </a:t>
            </a:r>
            <a:r>
              <a:rPr lang="tr-TR" dirty="0"/>
              <a:t>τις </a:t>
            </a:r>
            <a:r>
              <a:rPr lang="tr-TR" dirty="0" err="1"/>
              <a:t>διαφορετικές ανάγκες των μαθητών σας και λάβετε υπόψη σας τυχόν ανατροφοδότηση που λάβατε από τους συναδέλφους </a:t>
            </a:r>
            <a:r>
              <a:rPr lang="tr-TR" dirty="0"/>
              <a:t>σας σε </a:t>
            </a:r>
            <a:r>
              <a:rPr lang="tr-TR" dirty="0" err="1"/>
              <a:t>προηγούμενες συνεδρίες</a:t>
            </a:r>
            <a:r>
              <a:rPr lang="tr-TR" dirty="0"/>
              <a:t>.</a:t>
            </a:r>
          </a:p>
          <a:p>
            <a:pPr>
              <a:buNone/>
            </a:pPr>
            <a:r>
              <a:rPr lang="tr-TR" dirty="0" err="1"/>
              <a:t>Μετά την ασύγχρονη εργασία</a:t>
            </a:r>
            <a:r>
              <a:rPr lang="tr-TR" dirty="0"/>
              <a:t>, </a:t>
            </a:r>
            <a:r>
              <a:rPr lang="tr-TR" dirty="0" err="1"/>
              <a:t>θα </a:t>
            </a:r>
            <a:r>
              <a:rPr lang="tr-TR" dirty="0"/>
              <a:t>συμμετάσχετε </a:t>
            </a:r>
            <a:r>
              <a:rPr lang="tr-TR" b="1" dirty="0"/>
              <a:t>σε 3 </a:t>
            </a:r>
            <a:r>
              <a:rPr lang="tr-TR" b="1" dirty="0" err="1"/>
              <a:t>ώρες αυτοκατευθυνόμενης μάθησης</a:t>
            </a:r>
            <a:r>
              <a:rPr lang="tr-TR" dirty="0"/>
              <a:t>. </a:t>
            </a:r>
            <a:r>
              <a:rPr lang="tr-TR" dirty="0" err="1"/>
              <a:t>Κατά τη διάρκεια αυτού του </a:t>
            </a:r>
            <a:r>
              <a:rPr lang="tr-TR" dirty="0"/>
              <a:t>χρόνου, </a:t>
            </a:r>
            <a:r>
              <a:rPr lang="tr-TR" dirty="0" err="1"/>
              <a:t>θα έχετε την ευελιξία να εξερευνήσετε πρόσθετους πόρους</a:t>
            </a:r>
            <a:r>
              <a:rPr lang="tr-TR" dirty="0"/>
              <a:t>, να </a:t>
            </a:r>
            <a:r>
              <a:rPr lang="tr-TR" dirty="0" err="1"/>
              <a:t>προβληματιστείτε </a:t>
            </a:r>
            <a:r>
              <a:rPr lang="tr-TR" dirty="0"/>
              <a:t>σχετικά με το </a:t>
            </a:r>
            <a:r>
              <a:rPr lang="tr-TR" dirty="0" err="1"/>
              <a:t>περιεχόμενο της εργαλειοθήκης σας και να κάνετε τις απαραίτητες προσαρμογές</a:t>
            </a:r>
            <a:r>
              <a:rPr lang="tr-TR" dirty="0"/>
              <a:t>. </a:t>
            </a:r>
            <a:r>
              <a:rPr lang="tr-TR" dirty="0" err="1"/>
              <a:t>Σας ενθαρρύνω να σκεφτείτε κριτικά για </a:t>
            </a:r>
            <a:r>
              <a:rPr lang="tr-TR" dirty="0"/>
              <a:t>το πώς </a:t>
            </a:r>
            <a:r>
              <a:rPr lang="tr-TR" dirty="0" err="1"/>
              <a:t>κάθε </a:t>
            </a:r>
            <a:r>
              <a:rPr lang="tr-TR" dirty="0"/>
              <a:t>στοιχείο της </a:t>
            </a:r>
            <a:r>
              <a:rPr lang="tr-TR" dirty="0" err="1"/>
              <a:t>εργαλειοθήκης υποστήριξης που διαθέτετε </a:t>
            </a:r>
            <a:r>
              <a:rPr lang="tr-TR" dirty="0"/>
              <a:t>μπορεί να </a:t>
            </a:r>
            <a:r>
              <a:rPr lang="tr-TR" dirty="0" err="1"/>
              <a:t>εφαρμοστεί στην τάξη σας</a:t>
            </a:r>
            <a:r>
              <a:rPr lang="tr-TR" dirty="0"/>
              <a:t>. </a:t>
            </a:r>
            <a:r>
              <a:rPr lang="tr-TR" dirty="0" err="1"/>
              <a:t>Σκεφτείτε να θέσετε στον εαυτό σας ερωτήσεις όπως</a:t>
            </a:r>
            <a:r>
              <a:rPr lang="tr-TR" dirty="0"/>
              <a:t>:</a:t>
            </a:r>
          </a:p>
          <a:p>
            <a:pPr>
              <a:buFont typeface="Arial" panose="020B0604020202020204" pitchFamily="34" charset="0"/>
              <a:buChar char="•"/>
            </a:pPr>
            <a:r>
              <a:rPr lang="tr-TR" dirty="0" err="1"/>
              <a:t>Πώς κάθε πόρος ανταποκρίνεται στις διαφορετικές μαθησιακές ανάγκες των μαθητών </a:t>
            </a:r>
            <a:r>
              <a:rPr lang="tr-TR" dirty="0"/>
              <a:t>μου;</a:t>
            </a:r>
          </a:p>
          <a:p>
            <a:pPr>
              <a:buFont typeface="Arial" panose="020B0604020202020204" pitchFamily="34" charset="0"/>
              <a:buChar char="•"/>
            </a:pPr>
            <a:r>
              <a:rPr lang="tr-TR" dirty="0" err="1"/>
              <a:t>Υπάρχουν τομείς στους οποίους </a:t>
            </a:r>
            <a:r>
              <a:rPr lang="tr-TR" dirty="0"/>
              <a:t>μπορώ να </a:t>
            </a:r>
            <a:r>
              <a:rPr lang="tr-TR" dirty="0" err="1"/>
              <a:t>ενισχύσω περαιτέρω τη συμμετοχικότητα</a:t>
            </a:r>
            <a:r>
              <a:rPr lang="tr-TR" dirty="0"/>
              <a:t>;</a:t>
            </a:r>
          </a:p>
          <a:p>
            <a:pPr>
              <a:buFont typeface="Arial" panose="020B0604020202020204" pitchFamily="34" charset="0"/>
              <a:buChar char="•"/>
            </a:pPr>
            <a:r>
              <a:rPr lang="tr-TR" dirty="0" err="1"/>
              <a:t>Ποιες στρατηγικές </a:t>
            </a:r>
            <a:r>
              <a:rPr lang="tr-TR" dirty="0"/>
              <a:t>μπορώ να </a:t>
            </a:r>
            <a:r>
              <a:rPr lang="tr-TR" dirty="0" err="1"/>
              <a:t>χρησιμοποιήσω για να μοιραστώ αυτούς τους πόρους με τους συναδέλφους μου αποτελεσματικά</a:t>
            </a:r>
            <a:r>
              <a:rPr lang="tr-TR" dirty="0"/>
              <a:t>;</a:t>
            </a:r>
          </a:p>
          <a:p>
            <a:pPr>
              <a:buNone/>
            </a:pPr>
            <a:r>
              <a:rPr lang="tr-TR" dirty="0" err="1"/>
              <a:t>Καθώς </a:t>
            </a:r>
            <a:r>
              <a:rPr lang="tr-TR" dirty="0"/>
              <a:t>ολοκληρώνετε </a:t>
            </a:r>
            <a:r>
              <a:rPr lang="tr-TR" dirty="0" err="1"/>
              <a:t>την εργαλειοθήκη σας</a:t>
            </a:r>
            <a:r>
              <a:rPr lang="tr-TR" dirty="0"/>
              <a:t>, </a:t>
            </a:r>
            <a:r>
              <a:rPr lang="tr-TR" dirty="0" err="1"/>
              <a:t>να έχετε κατά νου </a:t>
            </a:r>
            <a:r>
              <a:rPr lang="tr-TR" dirty="0"/>
              <a:t>ότι δεν πρόκειται </a:t>
            </a:r>
            <a:r>
              <a:rPr lang="tr-TR" dirty="0" err="1"/>
              <a:t>απλώς </a:t>
            </a:r>
            <a:r>
              <a:rPr lang="tr-TR" dirty="0"/>
              <a:t>για μια συλλογή </a:t>
            </a:r>
            <a:r>
              <a:rPr lang="tr-TR" dirty="0" err="1"/>
              <a:t>υλικών </a:t>
            </a:r>
            <a:r>
              <a:rPr lang="tr-TR" dirty="0"/>
              <a:t>αλλά για έναν </a:t>
            </a:r>
            <a:r>
              <a:rPr lang="tr-TR" dirty="0" err="1"/>
              <a:t>ολοκληρωμένο οδηγό που </a:t>
            </a:r>
            <a:r>
              <a:rPr lang="tr-TR" dirty="0"/>
              <a:t>μπορεί να </a:t>
            </a:r>
            <a:r>
              <a:rPr lang="tr-TR" dirty="0" err="1"/>
              <a:t>υποστηρίξει τις διδακτικές σας πρακτικές και να προωθήσει </a:t>
            </a:r>
            <a:r>
              <a:rPr lang="tr-TR" dirty="0"/>
              <a:t>ένα </a:t>
            </a:r>
            <a:r>
              <a:rPr lang="tr-TR" dirty="0" err="1"/>
              <a:t>πιο περιεκτικό μαθησιακό περιβάλλον</a:t>
            </a:r>
            <a:r>
              <a:rPr lang="tr-TR" dirty="0"/>
              <a:t>.</a:t>
            </a:r>
          </a:p>
          <a:p>
            <a:pPr>
              <a:buNone/>
            </a:pPr>
            <a:r>
              <a:rPr lang="tr-TR" dirty="0" err="1"/>
              <a:t>Μόλις ολοκληρώσετε </a:t>
            </a:r>
            <a:r>
              <a:rPr lang="tr-TR" dirty="0"/>
              <a:t>τις τελικές </a:t>
            </a:r>
            <a:r>
              <a:rPr lang="tr-TR" dirty="0" err="1"/>
              <a:t>προσαρμογές σας</a:t>
            </a:r>
            <a:r>
              <a:rPr lang="tr-TR" dirty="0"/>
              <a:t>, </a:t>
            </a:r>
            <a:r>
              <a:rPr lang="tr-TR" dirty="0" err="1"/>
              <a:t>ετοιμαστείτε να μοιραστείτε την Εργαλειοθήκη Υποστήριξης με τους συναδέλφους σας</a:t>
            </a:r>
            <a:r>
              <a:rPr lang="tr-TR" dirty="0"/>
              <a:t>. </a:t>
            </a:r>
            <a:r>
              <a:rPr lang="tr-TR" dirty="0" err="1"/>
              <a:t>Αυτή η διαδικασία ανταλλαγής </a:t>
            </a:r>
            <a:r>
              <a:rPr lang="tr-TR" dirty="0"/>
              <a:t>είναι </a:t>
            </a:r>
            <a:r>
              <a:rPr lang="tr-TR" dirty="0" err="1"/>
              <a:t>απαραίτητη για την προώθηση της συνεργασίας και τη διασφάλιση ότι όλοι θα επωφεληθούμε από τις γνώσεις και τις εμπειρίες του άλλου</a:t>
            </a:r>
            <a:r>
              <a:rPr lang="tr-TR" dirty="0"/>
              <a:t>.</a:t>
            </a:r>
          </a:p>
          <a:p>
            <a:pPr>
              <a:buNone/>
            </a:pPr>
            <a:r>
              <a:rPr lang="tr-TR" dirty="0" err="1"/>
              <a:t>Ας </a:t>
            </a:r>
            <a:r>
              <a:rPr lang="tr-TR" dirty="0"/>
              <a:t>αξιοποιήσουμε </a:t>
            </a:r>
            <a:r>
              <a:rPr lang="tr-TR" dirty="0" err="1"/>
              <a:t>στο έπακρο αυτή τη δραστηριότητα, και να θυμάστε </a:t>
            </a:r>
            <a:r>
              <a:rPr lang="tr-TR" dirty="0"/>
              <a:t>ότι </a:t>
            </a:r>
            <a:r>
              <a:rPr lang="tr-TR" dirty="0" err="1"/>
              <a:t>οι προσπάθειές σας σήμερα θα </a:t>
            </a:r>
            <a:r>
              <a:rPr lang="tr-TR" dirty="0"/>
              <a:t>έχουν </a:t>
            </a:r>
            <a:r>
              <a:rPr lang="tr-TR" dirty="0" err="1"/>
              <a:t>διαρκή αντίκτυπο στις εκπαιδευτικές εμπειρίες των μαθητών σας</a:t>
            </a:r>
            <a:r>
              <a:rPr lang="tr-TR" dirty="0"/>
              <a:t>. </a:t>
            </a:r>
            <a:r>
              <a:rPr lang="tr-TR" dirty="0" err="1"/>
              <a:t>Ας ξεκινήσουμε</a:t>
            </a:r>
            <a:r>
              <a:rPr lang="tr-TR" dirty="0"/>
              <a:t>!</a:t>
            </a:r>
          </a:p>
          <a:p>
            <a:pPr marL="0" lvl="0" indent="0" algn="l" rtl="0">
              <a:lnSpc>
                <a:spcPct val="100000"/>
              </a:lnSpc>
              <a:spcBef>
                <a:spcPts val="0"/>
              </a:spcBef>
              <a:spcAft>
                <a:spcPts val="0"/>
              </a:spcAft>
              <a:buSzPts val="1400"/>
              <a:buNone/>
            </a:pPr>
            <a:endParaRPr dirty="0"/>
          </a:p>
        </p:txBody>
      </p:sp>
      <p:sp>
        <p:nvSpPr>
          <p:cNvPr id="108" name="Google Shape;108;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buNone/>
            </a:pPr>
            <a:r>
              <a:rPr lang="tr-TR" dirty="0" err="1"/>
              <a:t>Καθώς προχωράμε στην ολοκλήρωση της εργαλειοθήκης υποστήριξης</a:t>
            </a:r>
            <a:r>
              <a:rPr lang="tr-TR" dirty="0"/>
              <a:t>, </a:t>
            </a:r>
            <a:r>
              <a:rPr lang="tr-TR" dirty="0" err="1"/>
              <a:t>είναι σημαντικό να </a:t>
            </a:r>
            <a:r>
              <a:rPr lang="tr-TR" dirty="0"/>
              <a:t>αναλογιστείτε </a:t>
            </a:r>
            <a:r>
              <a:rPr lang="tr-TR" dirty="0" err="1"/>
              <a:t>τον πλούτο </a:t>
            </a:r>
            <a:r>
              <a:rPr lang="tr-TR" dirty="0"/>
              <a:t>των </a:t>
            </a:r>
            <a:r>
              <a:rPr lang="tr-TR" dirty="0" err="1"/>
              <a:t>εμπειριών και των γνώσεων που αποκτήσατε κατά τη διάρκεια αυτού του μαθήματος</a:t>
            </a:r>
            <a:r>
              <a:rPr lang="tr-TR" dirty="0"/>
              <a:t>. </a:t>
            </a:r>
            <a:r>
              <a:rPr lang="tr-TR" dirty="0" err="1"/>
              <a:t>Κάθε δραστηριότητα που ολοκληρώσατε -από τα διαβάσματα μέχρι τις δια ζώσης συνεδρίες</a:t>
            </a:r>
            <a:r>
              <a:rPr lang="tr-TR" dirty="0"/>
              <a:t>, </a:t>
            </a:r>
            <a:r>
              <a:rPr lang="tr-TR" dirty="0" err="1"/>
              <a:t>καθώς</a:t>
            </a:r>
            <a:r>
              <a:rPr lang="tr-TR" dirty="0"/>
              <a:t> και την </a:t>
            </a:r>
            <a:r>
              <a:rPr lang="tr-TR" dirty="0" err="1"/>
              <a:t>ασύγχρονη και αυτοκατευθυνόμενη μάθηση- συνεισφέρει πολύτιμα στοιχεία που </a:t>
            </a:r>
            <a:r>
              <a:rPr lang="tr-TR" dirty="0"/>
              <a:t>μπορούν να </a:t>
            </a:r>
            <a:r>
              <a:rPr lang="tr-TR" dirty="0" err="1"/>
              <a:t>ενισχύσουν την εργαλειοθήκη σας</a:t>
            </a:r>
            <a:r>
              <a:rPr lang="tr-TR" dirty="0"/>
              <a:t>.</a:t>
            </a:r>
          </a:p>
          <a:p>
            <a:pPr>
              <a:buNone/>
            </a:pPr>
            <a:r>
              <a:rPr lang="tr-TR" dirty="0" err="1"/>
              <a:t>Ξεκινήστε εξετάζοντας τα προτεινόμενα στοιχεία</a:t>
            </a:r>
            <a:r>
              <a:rPr lang="tr-TR" dirty="0"/>
              <a:t>, </a:t>
            </a:r>
            <a:r>
              <a:rPr lang="tr-TR" dirty="0" err="1"/>
              <a:t>δραστηριότητες και εργαλεία που συζητήσαμε και τα οποία θα σας βοηθήσουν συγκεκριμένα να υποστηρίξετε τους μαθητές που αντιμετωπίζουν μειονεκτήματα στη μάθησή </a:t>
            </a:r>
            <a:r>
              <a:rPr lang="tr-TR" dirty="0"/>
              <a:t>τους. </a:t>
            </a:r>
            <a:r>
              <a:rPr lang="tr-TR" dirty="0" err="1"/>
              <a:t>Σκεφτείτε </a:t>
            </a:r>
            <a:r>
              <a:rPr lang="tr-TR" dirty="0"/>
              <a:t>πώς </a:t>
            </a:r>
            <a:r>
              <a:rPr lang="tr-TR" dirty="0" err="1"/>
              <a:t>αυτοί οι πόροι </a:t>
            </a:r>
            <a:r>
              <a:rPr lang="tr-TR" dirty="0"/>
              <a:t>μπορούν να </a:t>
            </a:r>
            <a:r>
              <a:rPr lang="tr-TR" dirty="0" err="1"/>
              <a:t>προσαρμοστούν για να καλύψουν τις μοναδικές ανάγκες της τάξης σας</a:t>
            </a:r>
            <a:r>
              <a:rPr lang="tr-TR" dirty="0"/>
              <a:t>.</a:t>
            </a:r>
          </a:p>
          <a:p>
            <a:pPr>
              <a:buNone/>
            </a:pPr>
            <a:r>
              <a:rPr lang="tr-TR" dirty="0" err="1"/>
              <a:t>Τώρα </a:t>
            </a:r>
            <a:r>
              <a:rPr lang="tr-TR" dirty="0"/>
              <a:t>είναι </a:t>
            </a:r>
            <a:r>
              <a:rPr lang="tr-TR" dirty="0" err="1"/>
              <a:t>η </a:t>
            </a:r>
            <a:r>
              <a:rPr lang="tr-TR" dirty="0"/>
              <a:t>ώρα </a:t>
            </a:r>
            <a:r>
              <a:rPr lang="tr-TR" dirty="0" err="1"/>
              <a:t>να χρησιμοποιήσετε τις ώρες αυτοκατευθυνόμενης μάθησης για να επεκτείνετε περαιτέρω την εργαλειοθήκη σας</a:t>
            </a:r>
            <a:r>
              <a:rPr lang="tr-TR" dirty="0"/>
              <a:t>. </a:t>
            </a:r>
            <a:r>
              <a:rPr lang="tr-TR" dirty="0" err="1"/>
              <a:t>Αυτή </a:t>
            </a:r>
            <a:r>
              <a:rPr lang="tr-TR" dirty="0"/>
              <a:t>είναι </a:t>
            </a:r>
            <a:r>
              <a:rPr lang="tr-TR" dirty="0" err="1"/>
              <a:t>η ευκαιρία σας να συμπεριλάβετε πρόσθετους πόρους</a:t>
            </a:r>
            <a:r>
              <a:rPr lang="tr-TR" dirty="0"/>
              <a:t>, </a:t>
            </a:r>
            <a:r>
              <a:rPr lang="tr-TR" dirty="0" err="1"/>
              <a:t>κριτήρια και εργαλεία που θα κάνουν την εργαλειοθήκη σας πρακτική και προσαρμόσιμη για τη μελλοντική σας διδακτική πρακτική</a:t>
            </a:r>
            <a:r>
              <a:rPr lang="tr-TR" dirty="0"/>
              <a:t>. </a:t>
            </a:r>
            <a:r>
              <a:rPr lang="tr-TR" dirty="0" err="1"/>
              <a:t>Θυμηθείτε</a:t>
            </a:r>
            <a:r>
              <a:rPr lang="tr-TR" dirty="0"/>
              <a:t>, </a:t>
            </a:r>
            <a:r>
              <a:rPr lang="tr-TR" dirty="0" err="1"/>
              <a:t>ο στόχος είναι να δημιουργήσετε </a:t>
            </a:r>
            <a:r>
              <a:rPr lang="tr-TR" dirty="0"/>
              <a:t>έναν </a:t>
            </a:r>
            <a:r>
              <a:rPr lang="tr-TR" dirty="0" err="1"/>
              <a:t>πόρο στον οποίο </a:t>
            </a:r>
            <a:r>
              <a:rPr lang="tr-TR" dirty="0"/>
              <a:t>θα μπορείτε </a:t>
            </a:r>
            <a:r>
              <a:rPr lang="tr-TR" dirty="0" err="1"/>
              <a:t>εύκολα </a:t>
            </a:r>
            <a:r>
              <a:rPr lang="tr-TR" dirty="0"/>
              <a:t>να ανατρέχετε </a:t>
            </a:r>
            <a:r>
              <a:rPr lang="tr-TR" dirty="0" err="1"/>
              <a:t>και να τον τροποποιείτε </a:t>
            </a:r>
            <a:r>
              <a:rPr lang="tr-TR" dirty="0"/>
              <a:t>καθώς </a:t>
            </a:r>
            <a:r>
              <a:rPr lang="tr-TR" dirty="0" err="1"/>
              <a:t>προχωράτε στη διδακτική σας σταδιοδρομία</a:t>
            </a:r>
            <a:r>
              <a:rPr lang="tr-TR" dirty="0"/>
              <a:t>.</a:t>
            </a:r>
          </a:p>
          <a:p>
            <a:pPr>
              <a:buNone/>
            </a:pPr>
            <a:r>
              <a:rPr lang="tr-TR" dirty="0" err="1"/>
              <a:t>Καταλαβαίνω ότι μπορεί να αισθάνεστε ότι με περισσότερο </a:t>
            </a:r>
            <a:r>
              <a:rPr lang="tr-TR" dirty="0"/>
              <a:t>χρόνο </a:t>
            </a:r>
            <a:r>
              <a:rPr lang="tr-TR" dirty="0" err="1"/>
              <a:t>θα μπορούσατε να βελτιώσετε ακόμη περισσότερο την εργαλειοθήκη σας</a:t>
            </a:r>
            <a:r>
              <a:rPr lang="tr-TR" dirty="0"/>
              <a:t>. </a:t>
            </a:r>
            <a:r>
              <a:rPr lang="tr-TR" dirty="0" err="1"/>
              <a:t>Είναι φυσικό να θέλετε να </a:t>
            </a:r>
            <a:r>
              <a:rPr lang="tr-TR" dirty="0"/>
              <a:t>τη </a:t>
            </a:r>
            <a:r>
              <a:rPr lang="tr-TR" dirty="0" err="1"/>
              <a:t>βελτιώνετε ακατάπαυστα</a:t>
            </a:r>
            <a:r>
              <a:rPr lang="tr-TR" dirty="0"/>
              <a:t>, αλλά </a:t>
            </a:r>
            <a:r>
              <a:rPr lang="tr-TR" dirty="0" err="1"/>
              <a:t>σας ενθαρρύνω να αφήσετε αυτό το συναίσθημα</a:t>
            </a:r>
            <a:r>
              <a:rPr lang="tr-TR" dirty="0"/>
              <a:t>. </a:t>
            </a:r>
            <a:r>
              <a:rPr lang="tr-TR" dirty="0" err="1"/>
              <a:t>Αυτή </a:t>
            </a:r>
            <a:r>
              <a:rPr lang="tr-TR" dirty="0"/>
              <a:t>είναι η στιγμή που </a:t>
            </a:r>
            <a:r>
              <a:rPr lang="tr-TR" dirty="0" err="1"/>
              <a:t>θα </a:t>
            </a:r>
            <a:r>
              <a:rPr lang="tr-TR" dirty="0"/>
              <a:t>οριστικοποιήσετε </a:t>
            </a:r>
            <a:r>
              <a:rPr lang="tr-TR" dirty="0" err="1"/>
              <a:t>την εργαλειοθήκη σας για αυτό το εξάμηνο</a:t>
            </a:r>
            <a:r>
              <a:rPr lang="tr-TR" dirty="0"/>
              <a:t>. </a:t>
            </a:r>
            <a:r>
              <a:rPr lang="tr-TR" dirty="0" err="1"/>
              <a:t>Αγκαλιάστε τη δουλειά που έχετε </a:t>
            </a:r>
            <a:r>
              <a:rPr lang="tr-TR" dirty="0"/>
              <a:t>κάνει</a:t>
            </a:r>
            <a:r>
              <a:rPr lang="tr-TR" dirty="0" err="1"/>
              <a:t> μέχρι </a:t>
            </a:r>
            <a:r>
              <a:rPr lang="tr-TR" dirty="0"/>
              <a:t>στιγμής </a:t>
            </a:r>
            <a:r>
              <a:rPr lang="tr-TR" dirty="0" err="1"/>
              <a:t>και κάντε </a:t>
            </a:r>
            <a:r>
              <a:rPr lang="tr-TR" dirty="0"/>
              <a:t>την </a:t>
            </a:r>
            <a:r>
              <a:rPr lang="tr-TR" dirty="0" err="1"/>
              <a:t>όσο</a:t>
            </a:r>
            <a:r>
              <a:rPr lang="tr-TR" dirty="0"/>
              <a:t> </a:t>
            </a:r>
            <a:r>
              <a:rPr lang="tr-TR" dirty="0" err="1"/>
              <a:t>το </a:t>
            </a:r>
            <a:r>
              <a:rPr lang="tr-TR" dirty="0"/>
              <a:t>δυνατόν</a:t>
            </a:r>
            <a:r>
              <a:rPr lang="tr-TR" dirty="0" err="1"/>
              <a:t> καλύτερη για την ώρα</a:t>
            </a:r>
            <a:r>
              <a:rPr lang="tr-TR" dirty="0"/>
              <a:t>.</a:t>
            </a:r>
          </a:p>
          <a:p>
            <a:pPr>
              <a:buNone/>
            </a:pPr>
            <a:r>
              <a:rPr lang="tr-TR" dirty="0" err="1"/>
              <a:t>Και να θυμάστε</a:t>
            </a:r>
            <a:r>
              <a:rPr lang="tr-TR" dirty="0"/>
              <a:t>, δεν </a:t>
            </a:r>
            <a:r>
              <a:rPr lang="tr-TR" dirty="0" err="1"/>
              <a:t>είστε μόνοι σας σε αυτή τη διαδικασία</a:t>
            </a:r>
            <a:r>
              <a:rPr lang="tr-TR" dirty="0"/>
              <a:t>. </a:t>
            </a:r>
            <a:r>
              <a:rPr lang="tr-TR" dirty="0" err="1"/>
              <a:t>Αν έχετε οποιεσδήποτε αβεβαιότητες ή ερωτήσεις καθώς </a:t>
            </a:r>
            <a:r>
              <a:rPr lang="tr-TR" dirty="0"/>
              <a:t>ολοκληρώνετε </a:t>
            </a:r>
            <a:r>
              <a:rPr lang="tr-TR" dirty="0" err="1"/>
              <a:t>την εργαλειοθήκη σας</a:t>
            </a:r>
            <a:r>
              <a:rPr lang="tr-TR" dirty="0"/>
              <a:t>, μη </a:t>
            </a:r>
            <a:r>
              <a:rPr lang="tr-TR" dirty="0" err="1"/>
              <a:t>διστάσετε να απευθυνθείτε στον εκπαιδευτή σας </a:t>
            </a:r>
            <a:r>
              <a:rPr lang="tr-TR" dirty="0"/>
              <a:t>στο TUTOR </a:t>
            </a:r>
            <a:r>
              <a:rPr lang="tr-TR" dirty="0" err="1"/>
              <a:t>ή να συνδεθείτε με την κοινότητα μάθησης και τους συναδέλφους σας</a:t>
            </a:r>
            <a:r>
              <a:rPr lang="tr-TR" dirty="0"/>
              <a:t>. </a:t>
            </a:r>
            <a:r>
              <a:rPr lang="tr-TR" dirty="0" err="1"/>
              <a:t>Είναι </a:t>
            </a:r>
            <a:r>
              <a:rPr lang="tr-TR" dirty="0"/>
              <a:t>εδώ </a:t>
            </a:r>
            <a:r>
              <a:rPr lang="tr-TR" dirty="0" err="1"/>
              <a:t>για να σας υποστηρίξουν και η συνεργασία </a:t>
            </a:r>
            <a:r>
              <a:rPr lang="tr-TR" dirty="0"/>
              <a:t>είναι </a:t>
            </a:r>
            <a:r>
              <a:rPr lang="tr-TR" dirty="0" err="1"/>
              <a:t>το κλειδί </a:t>
            </a:r>
            <a:r>
              <a:rPr lang="tr-TR" dirty="0"/>
              <a:t>για την </a:t>
            </a:r>
            <a:r>
              <a:rPr lang="tr-TR" dirty="0" err="1"/>
              <a:t>ανάπτυξη αποτελεσματικών στρατηγικών διδασκαλίας</a:t>
            </a:r>
            <a:r>
              <a:rPr lang="tr-TR" dirty="0"/>
              <a:t>.</a:t>
            </a:r>
          </a:p>
          <a:p>
            <a:r>
              <a:rPr lang="tr-TR" dirty="0" err="1"/>
              <a:t>Ας κάνουμε αυτό το </a:t>
            </a:r>
            <a:r>
              <a:rPr lang="tr-TR" dirty="0"/>
              <a:t>βήμα </a:t>
            </a:r>
            <a:r>
              <a:rPr lang="tr-TR" dirty="0" err="1"/>
              <a:t>με αυτοπεποίθηση</a:t>
            </a:r>
            <a:r>
              <a:rPr lang="tr-TR" dirty="0"/>
              <a:t>, </a:t>
            </a:r>
            <a:r>
              <a:rPr lang="tr-TR" dirty="0" err="1"/>
              <a:t>γνωρίζοντας ότι η Εργαλειοθήκη Υποστήριξης </a:t>
            </a:r>
            <a:r>
              <a:rPr lang="tr-TR" dirty="0"/>
              <a:t>δεν </a:t>
            </a:r>
            <a:r>
              <a:rPr lang="tr-TR" dirty="0" err="1"/>
              <a:t>θα βοηθήσει μόνο τη διδασκαλία σας</a:t>
            </a:r>
            <a:r>
              <a:rPr lang="tr-TR" dirty="0"/>
              <a:t>, αλλά θα </a:t>
            </a:r>
            <a:r>
              <a:rPr lang="tr-TR" dirty="0" err="1"/>
              <a:t>επηρεάσει θετικά και τις μαθησιακές εμπειρίες των μαθητών σας</a:t>
            </a:r>
            <a:r>
              <a:rPr lang="tr-TR" dirty="0"/>
              <a:t>. </a:t>
            </a:r>
            <a:r>
              <a:rPr lang="tr-TR" dirty="0" err="1"/>
              <a:t>Τώρα</a:t>
            </a:r>
            <a:r>
              <a:rPr lang="tr-TR" dirty="0"/>
              <a:t>, </a:t>
            </a:r>
            <a:r>
              <a:rPr lang="tr-TR" dirty="0" err="1"/>
              <a:t>ας πιάσουμε δουλειά </a:t>
            </a:r>
            <a:r>
              <a:rPr lang="tr-TR" dirty="0"/>
              <a:t>για </a:t>
            </a:r>
            <a:r>
              <a:rPr lang="tr-TR" dirty="0" err="1"/>
              <a:t>την οριστικοποίηση της εργαλειοθήκης σας</a:t>
            </a:r>
            <a:r>
              <a:rPr lang="tr-TR" dirty="0"/>
              <a:t>!</a:t>
            </a:r>
          </a:p>
          <a:p>
            <a:pPr marL="0" lvl="0" indent="0" algn="l" rtl="0">
              <a:lnSpc>
                <a:spcPct val="100000"/>
              </a:lnSpc>
              <a:spcBef>
                <a:spcPts val="0"/>
              </a:spcBef>
              <a:spcAft>
                <a:spcPts val="0"/>
              </a:spcAft>
              <a:buSzPts val="1400"/>
              <a:buNone/>
            </a:pPr>
            <a:endParaRPr dirty="0"/>
          </a:p>
        </p:txBody>
      </p:sp>
      <p:sp>
        <p:nvSpPr>
          <p:cNvPr id="116" name="Google Shape;1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0093659a4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g30093659a4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a:buNone/>
            </a:pPr>
            <a:r>
              <a:rPr lang="tr-TR" dirty="0"/>
              <a:t>Όπως λέει και το ρητό, </a:t>
            </a:r>
            <a:r>
              <a:rPr lang="el-GR" dirty="0"/>
              <a:t>«μοίρασμα είναι φροντίδα». </a:t>
            </a:r>
            <a:r>
              <a:rPr lang="tr-TR" dirty="0"/>
              <a:t>Σε αυτή τη δραστηριότητα, σας ενθαρρύνω να αγκαλιάσετε το πνεύμα της συνεργασίας και να μοιραστείτε την Εργαλειοθήκη Υποστήριξης με τους συναδέλφους σας. </a:t>
            </a:r>
            <a:r>
              <a:rPr lang="tr-TR" dirty="0" err="1"/>
              <a:t>Θυμηθείτε</a:t>
            </a:r>
            <a:r>
              <a:rPr lang="tr-TR" dirty="0"/>
              <a:t>, </a:t>
            </a:r>
            <a:r>
              <a:rPr lang="tr-TR" dirty="0" err="1"/>
              <a:t>έχετε τη δυνατότητα να μοιραστείτε ολόκληρη την εργασία σας ή μόνο </a:t>
            </a:r>
            <a:r>
              <a:rPr lang="tr-TR" dirty="0"/>
              <a:t>ένα </a:t>
            </a:r>
            <a:r>
              <a:rPr lang="tr-TR" dirty="0" err="1"/>
              <a:t>συγκεκριμένο </a:t>
            </a:r>
            <a:r>
              <a:rPr lang="tr-TR" dirty="0"/>
              <a:t>τμήμα της - </a:t>
            </a:r>
            <a:r>
              <a:rPr lang="tr-TR" dirty="0" err="1"/>
              <a:t>ό</a:t>
            </a:r>
            <a:r>
              <a:rPr lang="tr-TR" dirty="0"/>
              <a:t>,τι </a:t>
            </a:r>
            <a:r>
              <a:rPr lang="tr-TR" dirty="0" err="1"/>
              <a:t>σας κάνει να αισθάνεστε πιο σίγουροι και άνετα</a:t>
            </a:r>
            <a:r>
              <a:rPr lang="tr-TR" dirty="0"/>
              <a:t>.</a:t>
            </a:r>
          </a:p>
          <a:p>
            <a:pPr>
              <a:buNone/>
            </a:pPr>
            <a:r>
              <a:rPr lang="tr-TR" dirty="0" err="1"/>
              <a:t>Αυτή η διαδικασία διαμοιρασμού </a:t>
            </a:r>
            <a:r>
              <a:rPr lang="tr-TR" dirty="0"/>
              <a:t>δεν έχει να κάνει </a:t>
            </a:r>
            <a:r>
              <a:rPr lang="tr-TR" dirty="0" err="1"/>
              <a:t>μόνο με την παρουσίαση του έργου </a:t>
            </a:r>
            <a:r>
              <a:rPr lang="tr-TR" dirty="0"/>
              <a:t>σας- </a:t>
            </a:r>
            <a:r>
              <a:rPr lang="tr-TR" dirty="0" err="1"/>
              <a:t>έχει να κάνει με την προώθηση της αλληλεπίδρασης και της μάθησης ο ένας από τον άλλον</a:t>
            </a:r>
            <a:r>
              <a:rPr lang="tr-TR" dirty="0"/>
              <a:t>. </a:t>
            </a:r>
            <a:r>
              <a:rPr lang="tr-TR" dirty="0" err="1"/>
              <a:t>Με τη συμμετοχή σας </a:t>
            </a:r>
            <a:r>
              <a:rPr lang="tr-TR" dirty="0"/>
              <a:t>σε μια </a:t>
            </a:r>
            <a:r>
              <a:rPr lang="tr-TR" dirty="0" err="1"/>
              <a:t>κοινότητα μάθησης, συμβάλλετε σε </a:t>
            </a:r>
            <a:r>
              <a:rPr lang="tr-TR" dirty="0"/>
              <a:t>ένα </a:t>
            </a:r>
            <a:r>
              <a:rPr lang="tr-TR" dirty="0" err="1"/>
              <a:t>περιβάλλον όπου </a:t>
            </a:r>
            <a:r>
              <a:rPr lang="tr-TR" dirty="0"/>
              <a:t>μπορούμε να </a:t>
            </a:r>
            <a:r>
              <a:rPr lang="tr-TR" dirty="0" err="1"/>
              <a:t>στηρίξουμε ο ένας τον άλλον στο διδακτικό μας ταξίδι</a:t>
            </a:r>
            <a:r>
              <a:rPr lang="tr-TR" dirty="0"/>
              <a:t>.</a:t>
            </a:r>
          </a:p>
          <a:p>
            <a:pPr>
              <a:buNone/>
            </a:pPr>
            <a:r>
              <a:rPr lang="tr-TR" dirty="0" err="1"/>
              <a:t>Μην αισθάνεστε την ανάγκη να </a:t>
            </a:r>
            <a:r>
              <a:rPr lang="tr-TR" dirty="0"/>
              <a:t>κρατήσετε </a:t>
            </a:r>
            <a:r>
              <a:rPr lang="tr-TR" dirty="0" err="1"/>
              <a:t>ολόκληρη την εργαλειοθήκη σας μυστική</a:t>
            </a:r>
            <a:r>
              <a:rPr lang="tr-TR" dirty="0"/>
              <a:t>! </a:t>
            </a:r>
            <a:r>
              <a:rPr lang="tr-TR" dirty="0" err="1"/>
              <a:t>Το να μοιράζεστε τις ιδέες</a:t>
            </a:r>
            <a:r>
              <a:rPr lang="tr-TR" dirty="0"/>
              <a:t>, τους </a:t>
            </a:r>
            <a:r>
              <a:rPr lang="tr-TR" dirty="0" err="1"/>
              <a:t>πόρους και τις στρατηγικές σας </a:t>
            </a:r>
            <a:r>
              <a:rPr lang="tr-TR" dirty="0"/>
              <a:t>μπορεί να </a:t>
            </a:r>
            <a:r>
              <a:rPr lang="tr-TR" dirty="0" err="1"/>
              <a:t>εμπνεύσει τους άλλους και να οδηγήσει σε πολύτιμες συζητήσεις</a:t>
            </a:r>
            <a:r>
              <a:rPr lang="tr-TR" dirty="0"/>
              <a:t>. </a:t>
            </a:r>
            <a:r>
              <a:rPr lang="tr-TR" dirty="0" err="1"/>
              <a:t>Μπορεί να ανακαλύψετε νέες προσεγγίσεις ή εργαλεία που δεν είχατε σκεφτεί προηγουμένως, και οι γνώσεις σας μπορεί να πυροδοτήσουν τη δημιουργικότητα και την καινοτομία και στους συναδέλφους σας</a:t>
            </a:r>
            <a:r>
              <a:rPr lang="tr-TR" dirty="0"/>
              <a:t>.</a:t>
            </a:r>
          </a:p>
          <a:p>
            <a:r>
              <a:rPr lang="tr-TR" dirty="0" err="1"/>
              <a:t>Έτσι</a:t>
            </a:r>
            <a:r>
              <a:rPr lang="tr-TR" dirty="0"/>
              <a:t>, </a:t>
            </a:r>
            <a:r>
              <a:rPr lang="tr-TR" dirty="0" err="1"/>
              <a:t>καθώς ετοιμάζεστε να μοιραστείτε τη δική σας Εργαλειοθήκη Υποστήριξης, να έχετε κατά νου </a:t>
            </a:r>
            <a:r>
              <a:rPr lang="tr-TR" dirty="0"/>
              <a:t>ότι πρόκειται για μια </a:t>
            </a:r>
            <a:r>
              <a:rPr lang="tr-TR" dirty="0" err="1"/>
              <a:t>συλλογική προσπάθεια</a:t>
            </a:r>
            <a:r>
              <a:rPr lang="tr-TR" dirty="0"/>
              <a:t>. </a:t>
            </a:r>
            <a:r>
              <a:rPr lang="tr-TR" dirty="0" err="1"/>
              <a:t>Ας συνεργαστούμε για να βελτιώσουμε τις διδακτικές μας πρακτικές και τελικά να βελτιώσουμε τις μαθησιακές εμπειρίες των μαθητών μας</a:t>
            </a:r>
            <a:r>
              <a:rPr lang="tr-TR" dirty="0"/>
              <a:t>. Είμαι </a:t>
            </a:r>
            <a:r>
              <a:rPr lang="tr-TR" dirty="0" err="1"/>
              <a:t>ενθουσιασμένος να δω τι </a:t>
            </a:r>
            <a:r>
              <a:rPr lang="tr-TR" dirty="0"/>
              <a:t>έχει </a:t>
            </a:r>
            <a:r>
              <a:rPr lang="tr-TR" dirty="0" err="1"/>
              <a:t>δημιουργήσει ο καθένας </a:t>
            </a:r>
            <a:r>
              <a:rPr lang="tr-TR" dirty="0"/>
              <a:t>και </a:t>
            </a:r>
            <a:r>
              <a:rPr lang="tr-TR" dirty="0" err="1"/>
              <a:t>ανυπομονώ για τις συζητήσεις </a:t>
            </a:r>
            <a:r>
              <a:rPr lang="tr-TR" dirty="0"/>
              <a:t>μας!</a:t>
            </a:r>
          </a:p>
          <a:p>
            <a:pPr marL="0" lvl="0" indent="0" algn="l" rtl="0">
              <a:lnSpc>
                <a:spcPct val="100000"/>
              </a:lnSpc>
              <a:spcBef>
                <a:spcPts val="0"/>
              </a:spcBef>
              <a:spcAft>
                <a:spcPts val="0"/>
              </a:spcAft>
              <a:buSzPts val="1400"/>
              <a:buNone/>
            </a:pPr>
            <a:endParaRPr dirty="0"/>
          </a:p>
        </p:txBody>
      </p:sp>
      <p:sp>
        <p:nvSpPr>
          <p:cNvPr id="125" name="Google Shape;125;g30093659a4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ffe9b2184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g2ffe9b21849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a:buNone/>
            </a:pPr>
            <a:r>
              <a:rPr lang="tr-TR" dirty="0" err="1"/>
              <a:t>Καθώς φτάνουμε στο </a:t>
            </a:r>
            <a:r>
              <a:rPr lang="tr-TR" dirty="0"/>
              <a:t>τέλος του μαθήματος TUTOR</a:t>
            </a:r>
            <a:r>
              <a:rPr lang="tr-TR" dirty="0" err="1"/>
              <a:t>, σας καλώ να αφιερώσετε </a:t>
            </a:r>
            <a:r>
              <a:rPr lang="tr-TR" dirty="0"/>
              <a:t>ένα λεπτό </a:t>
            </a:r>
            <a:r>
              <a:rPr lang="tr-TR" dirty="0" err="1"/>
              <a:t>για αυτο-αναστοχασμό</a:t>
            </a:r>
            <a:r>
              <a:rPr lang="tr-TR" dirty="0"/>
              <a:t>. </a:t>
            </a:r>
            <a:r>
              <a:rPr lang="tr-TR" dirty="0" err="1"/>
              <a:t>Αυτή </a:t>
            </a:r>
            <a:r>
              <a:rPr lang="tr-TR" dirty="0"/>
              <a:t>είναι μια </a:t>
            </a:r>
            <a:r>
              <a:rPr lang="tr-TR" dirty="0" err="1"/>
              <a:t>ευκαιρία να σκεφτείτε σε βάθος τις εμπειρίες σας και όσα αποκομίσατε καθ' όλη τη διάρκεια του μαθήματος</a:t>
            </a:r>
            <a:r>
              <a:rPr lang="tr-TR" dirty="0"/>
              <a:t>, </a:t>
            </a:r>
            <a:r>
              <a:rPr lang="tr-TR" dirty="0" err="1"/>
              <a:t>ιδιαίτερα </a:t>
            </a:r>
            <a:r>
              <a:rPr lang="tr-TR" dirty="0"/>
              <a:t>στο μάθημα 3.</a:t>
            </a:r>
          </a:p>
          <a:p>
            <a:pPr>
              <a:buNone/>
            </a:pPr>
            <a:r>
              <a:rPr lang="tr-TR" dirty="0"/>
              <a:t>Πρώτον, </a:t>
            </a:r>
            <a:r>
              <a:rPr lang="tr-TR" dirty="0" err="1"/>
              <a:t>σκεφτείτε ποια είναι τα βασικά σας συμπεράσματα τόσο από </a:t>
            </a:r>
            <a:r>
              <a:rPr lang="tr-TR" dirty="0"/>
              <a:t>το μάθημα 3 </a:t>
            </a:r>
            <a:r>
              <a:rPr lang="tr-TR" dirty="0" err="1"/>
              <a:t>όσο και από το </a:t>
            </a:r>
            <a:r>
              <a:rPr lang="tr-TR" dirty="0"/>
              <a:t>μάθημα TUTOR </a:t>
            </a:r>
            <a:r>
              <a:rPr lang="tr-TR" dirty="0" err="1"/>
              <a:t>στο σύνολό </a:t>
            </a:r>
            <a:r>
              <a:rPr lang="tr-TR" dirty="0"/>
              <a:t>του. Αναλογιστείτε </a:t>
            </a:r>
            <a:r>
              <a:rPr lang="tr-TR" dirty="0" err="1"/>
              <a:t>τις γνώσεις</a:t>
            </a:r>
            <a:r>
              <a:rPr lang="tr-TR" dirty="0"/>
              <a:t>, τις </a:t>
            </a:r>
            <a:r>
              <a:rPr lang="tr-TR" dirty="0" err="1"/>
              <a:t>δεξιότητες ή τις ιδέες που θα μεταφέρετε στη διδακτική σας πρακτική</a:t>
            </a:r>
            <a:r>
              <a:rPr lang="tr-TR" dirty="0"/>
              <a:t>.</a:t>
            </a:r>
          </a:p>
          <a:p>
            <a:pPr>
              <a:buNone/>
            </a:pPr>
            <a:r>
              <a:rPr lang="tr-TR" dirty="0" err="1"/>
              <a:t>Στη συνέχεια</a:t>
            </a:r>
            <a:r>
              <a:rPr lang="tr-TR" dirty="0"/>
              <a:t>, </a:t>
            </a:r>
            <a:r>
              <a:rPr lang="tr-TR" dirty="0" err="1"/>
              <a:t>σκεφτείτε τις δραστηριότητες που σας προκάλεσαν</a:t>
            </a:r>
            <a:r>
              <a:rPr lang="tr-TR" dirty="0"/>
              <a:t>. </a:t>
            </a:r>
            <a:r>
              <a:rPr lang="tr-TR" dirty="0" err="1"/>
              <a:t>Ποιες πτυχές σας ώθησαν να βγείτε από τη ζώνη άνεσής σας</a:t>
            </a:r>
            <a:r>
              <a:rPr lang="tr-TR" dirty="0"/>
              <a:t>; </a:t>
            </a:r>
            <a:r>
              <a:rPr lang="tr-TR" dirty="0" err="1"/>
              <a:t>Από την άλλη πλευρά</a:t>
            </a:r>
            <a:r>
              <a:rPr lang="tr-TR" dirty="0"/>
              <a:t>, </a:t>
            </a:r>
            <a:r>
              <a:rPr lang="tr-TR" dirty="0" err="1"/>
              <a:t>εντοπίστε τις δραστηριότητες στις οποίες σας ήταν πιο εύκολο να πλοηγηθείτε</a:t>
            </a:r>
            <a:r>
              <a:rPr lang="tr-TR" dirty="0"/>
              <a:t>. </a:t>
            </a:r>
            <a:r>
              <a:rPr lang="tr-TR" dirty="0" err="1"/>
              <a:t>Η κατανόηση αυτών των διαφορών </a:t>
            </a:r>
            <a:r>
              <a:rPr lang="tr-TR" dirty="0"/>
              <a:t>μπορεί να </a:t>
            </a:r>
            <a:r>
              <a:rPr lang="tr-TR" dirty="0" err="1"/>
              <a:t>σας βοηθήσει να αναγνωρίσετε τα δυνατά σας σημεία και τους τομείς για ανάπτυξη</a:t>
            </a:r>
            <a:r>
              <a:rPr lang="tr-TR" dirty="0"/>
              <a:t>.</a:t>
            </a:r>
          </a:p>
          <a:p>
            <a:pPr>
              <a:buNone/>
            </a:pPr>
            <a:r>
              <a:rPr lang="tr-TR" dirty="0" err="1"/>
              <a:t>Τώρα</a:t>
            </a:r>
            <a:r>
              <a:rPr lang="tr-TR" dirty="0"/>
              <a:t>, </a:t>
            </a:r>
            <a:r>
              <a:rPr lang="tr-TR" dirty="0" err="1"/>
              <a:t>ας </a:t>
            </a:r>
            <a:r>
              <a:rPr lang="tr-TR" dirty="0"/>
              <a:t>μιλήσουμε </a:t>
            </a:r>
            <a:r>
              <a:rPr lang="tr-TR" dirty="0" err="1"/>
              <a:t>για τις προτιμήσεις σας</a:t>
            </a:r>
            <a:r>
              <a:rPr lang="tr-TR" dirty="0"/>
              <a:t>. </a:t>
            </a:r>
            <a:r>
              <a:rPr lang="tr-TR" dirty="0" err="1"/>
              <a:t>Σας αρέσει να εργάζεστε </a:t>
            </a:r>
            <a:r>
              <a:rPr lang="tr-TR" dirty="0"/>
              <a:t>σε </a:t>
            </a:r>
            <a:r>
              <a:rPr lang="tr-TR" dirty="0" err="1"/>
              <a:t>ομάδες, όπου η συνεργασία και η </a:t>
            </a:r>
            <a:r>
              <a:rPr lang="tr-TR" dirty="0"/>
              <a:t>ανταλλαγή </a:t>
            </a:r>
            <a:r>
              <a:rPr lang="tr-TR" dirty="0" err="1"/>
              <a:t>ιδεών ευδοκιμούν, </a:t>
            </a:r>
            <a:r>
              <a:rPr lang="tr-TR" dirty="0"/>
              <a:t>ή </a:t>
            </a:r>
            <a:r>
              <a:rPr lang="tr-TR" dirty="0" err="1"/>
              <a:t>προτιμάτε να εργάζεστε ατομικά</a:t>
            </a:r>
            <a:r>
              <a:rPr lang="tr-TR" dirty="0"/>
              <a:t>, </a:t>
            </a:r>
            <a:r>
              <a:rPr lang="tr-TR" dirty="0" err="1"/>
              <a:t>εστιάζοντας στο δικό σας ρυθμό και στυλ</a:t>
            </a:r>
            <a:r>
              <a:rPr lang="tr-TR" dirty="0"/>
              <a:t>; </a:t>
            </a:r>
            <a:r>
              <a:rPr lang="tr-TR" dirty="0" err="1"/>
              <a:t>Και οι δύο προσεγγίσεις έχουν τα πλεονεκτήματά τους και η προτίμησή σας </a:t>
            </a:r>
            <a:r>
              <a:rPr lang="tr-TR" dirty="0"/>
              <a:t>μπορεί να </a:t>
            </a:r>
            <a:r>
              <a:rPr lang="tr-TR" dirty="0" err="1"/>
              <a:t>διαμορφώσει </a:t>
            </a:r>
            <a:r>
              <a:rPr lang="tr-TR" dirty="0"/>
              <a:t>τον τρόπο με τον οποίο </a:t>
            </a:r>
            <a:r>
              <a:rPr lang="tr-TR" dirty="0" err="1"/>
              <a:t>θα </a:t>
            </a:r>
            <a:r>
              <a:rPr lang="tr-TR" dirty="0"/>
              <a:t>συμμετάσχετε </a:t>
            </a:r>
            <a:r>
              <a:rPr lang="tr-TR" dirty="0" err="1"/>
              <a:t>στη μελλοντική επαγγελματική σας ανάπτυξη</a:t>
            </a:r>
            <a:r>
              <a:rPr lang="tr-TR" dirty="0"/>
              <a:t>.</a:t>
            </a:r>
          </a:p>
          <a:p>
            <a:pPr>
              <a:buNone/>
            </a:pPr>
            <a:r>
              <a:rPr lang="tr-TR" dirty="0" err="1"/>
              <a:t>Επιπλέον</a:t>
            </a:r>
            <a:r>
              <a:rPr lang="tr-TR" dirty="0"/>
              <a:t>, πώς </a:t>
            </a:r>
            <a:r>
              <a:rPr lang="tr-TR" dirty="0" err="1"/>
              <a:t>αισθάνεστε όταν λαμβάνετε κριτικές</a:t>
            </a:r>
            <a:r>
              <a:rPr lang="tr-TR" dirty="0"/>
              <a:t>; </a:t>
            </a:r>
            <a:r>
              <a:rPr lang="tr-TR" dirty="0" err="1"/>
              <a:t>Η διαδικασία της συνεκπαίδευσης</a:t>
            </a:r>
            <a:r>
              <a:rPr lang="tr-TR" dirty="0"/>
              <a:t>, της </a:t>
            </a:r>
            <a:r>
              <a:rPr lang="tr-TR" dirty="0" err="1"/>
              <a:t>αξιολόγησης από ομοτίμους και της αλληλεπίδρασης με συναδέλφους εκπαιδευτικούς </a:t>
            </a:r>
            <a:r>
              <a:rPr lang="tr-TR" dirty="0"/>
              <a:t>μπορεί να είναι </a:t>
            </a:r>
            <a:r>
              <a:rPr lang="tr-TR" dirty="0" err="1"/>
              <a:t>απίστευτα πολύτιμη</a:t>
            </a:r>
            <a:r>
              <a:rPr lang="tr-TR" dirty="0"/>
              <a:t>. </a:t>
            </a:r>
            <a:r>
              <a:rPr lang="tr-TR" dirty="0" err="1"/>
              <a:t>Ενισχύει </a:t>
            </a:r>
            <a:r>
              <a:rPr lang="tr-TR" dirty="0"/>
              <a:t>την αίσθηση της </a:t>
            </a:r>
            <a:r>
              <a:rPr lang="tr-TR" dirty="0" err="1"/>
              <a:t>κοινότητας και της κοινής ανάπτυξης</a:t>
            </a:r>
            <a:r>
              <a:rPr lang="tr-TR" dirty="0"/>
              <a:t>, αλλά μπορεί </a:t>
            </a:r>
            <a:r>
              <a:rPr lang="tr-TR" dirty="0" err="1"/>
              <a:t>επίσης να επιφέρει συναισθήματα ευπάθειας</a:t>
            </a:r>
            <a:r>
              <a:rPr lang="tr-TR" dirty="0"/>
              <a:t>. Αναλογιστείτε </a:t>
            </a:r>
            <a:r>
              <a:rPr lang="tr-TR" dirty="0" err="1"/>
              <a:t>το επίπεδο άνεσής σας με αυτή τη διαδικασία και </a:t>
            </a:r>
            <a:r>
              <a:rPr lang="tr-TR" dirty="0"/>
              <a:t>πώς έχει </a:t>
            </a:r>
            <a:r>
              <a:rPr lang="tr-TR" dirty="0" err="1"/>
              <a:t>επηρεάσει τη μάθησή σας</a:t>
            </a:r>
            <a:r>
              <a:rPr lang="tr-TR" dirty="0"/>
              <a:t>.</a:t>
            </a:r>
          </a:p>
          <a:p>
            <a:pPr>
              <a:buNone/>
            </a:pPr>
            <a:r>
              <a:rPr lang="tr-TR" dirty="0" err="1"/>
              <a:t>Σκεφτείτε τις εμπειρίες σας από τις </a:t>
            </a:r>
            <a:r>
              <a:rPr lang="tr-TR" dirty="0"/>
              <a:t>online </a:t>
            </a:r>
            <a:r>
              <a:rPr lang="tr-TR" dirty="0" err="1"/>
              <a:t>συναντήσεις σε σχέση με </a:t>
            </a:r>
            <a:r>
              <a:rPr lang="tr-TR" dirty="0"/>
              <a:t>τις offline </a:t>
            </a:r>
            <a:r>
              <a:rPr lang="tr-TR" dirty="0" err="1"/>
              <a:t>συναντήσεις</a:t>
            </a:r>
            <a:r>
              <a:rPr lang="tr-TR" dirty="0"/>
              <a:t>. </a:t>
            </a:r>
            <a:r>
              <a:rPr lang="tr-TR" dirty="0" err="1"/>
              <a:t>Ποια </a:t>
            </a:r>
            <a:r>
              <a:rPr lang="tr-TR" dirty="0"/>
              <a:t>μορφή </a:t>
            </a:r>
            <a:r>
              <a:rPr lang="tr-TR" dirty="0" err="1"/>
              <a:t>προτιμάτε και γιατί</a:t>
            </a:r>
            <a:r>
              <a:rPr lang="tr-TR" dirty="0"/>
              <a:t>; </a:t>
            </a:r>
            <a:r>
              <a:rPr lang="tr-TR" dirty="0" err="1"/>
              <a:t>Οι απόψεις σας σχετικά με αυτό </a:t>
            </a:r>
            <a:r>
              <a:rPr lang="tr-TR" dirty="0"/>
              <a:t>μπορούν να μας </a:t>
            </a:r>
            <a:r>
              <a:rPr lang="tr-TR" dirty="0" err="1"/>
              <a:t>βοηθήσουν να βελτιώσουμε τις μελλοντικές δομές μαθημάτων</a:t>
            </a:r>
            <a:r>
              <a:rPr lang="tr-TR" dirty="0"/>
              <a:t>.</a:t>
            </a:r>
          </a:p>
          <a:p>
            <a:pPr>
              <a:buNone/>
            </a:pPr>
            <a:r>
              <a:rPr lang="tr-TR" dirty="0" err="1"/>
              <a:t>Στη συνέχεια</a:t>
            </a:r>
            <a:r>
              <a:rPr lang="tr-TR" dirty="0"/>
              <a:t>, </a:t>
            </a:r>
            <a:r>
              <a:rPr lang="tr-TR" dirty="0" err="1"/>
              <a:t>σκεφτείτε τα στοιχεία </a:t>
            </a:r>
            <a:r>
              <a:rPr lang="tr-TR" dirty="0"/>
              <a:t>του μαθήματος 3 </a:t>
            </a:r>
            <a:r>
              <a:rPr lang="tr-TR" dirty="0" err="1"/>
              <a:t>και του συνολικού </a:t>
            </a:r>
            <a:r>
              <a:rPr lang="tr-TR" dirty="0"/>
              <a:t>μαθήματος TUTOR </a:t>
            </a:r>
            <a:r>
              <a:rPr lang="tr-TR" dirty="0" err="1"/>
              <a:t>που θα συνιστούσατε στους συναδέλφους σας</a:t>
            </a:r>
            <a:r>
              <a:rPr lang="tr-TR" dirty="0"/>
              <a:t>. </a:t>
            </a:r>
            <a:r>
              <a:rPr lang="tr-TR" dirty="0" err="1"/>
              <a:t>Ποιες πτυχές πιστεύετε ότι θα μπορούσαν να ωφελήσουν άλλους στις διδακτικές τους πρακτικές</a:t>
            </a:r>
            <a:r>
              <a:rPr lang="tr-TR" dirty="0"/>
              <a:t>;</a:t>
            </a:r>
          </a:p>
          <a:p>
            <a:pPr>
              <a:buNone/>
            </a:pPr>
            <a:r>
              <a:rPr lang="tr-TR" dirty="0" err="1"/>
              <a:t>Τέλος</a:t>
            </a:r>
            <a:r>
              <a:rPr lang="tr-TR" dirty="0"/>
              <a:t>, </a:t>
            </a:r>
            <a:r>
              <a:rPr lang="tr-TR" dirty="0" err="1"/>
              <a:t>αν μπορούσατε να προτείνετε βελτιώσεις για </a:t>
            </a:r>
            <a:r>
              <a:rPr lang="tr-TR" dirty="0"/>
              <a:t>το μάθημα 3 </a:t>
            </a:r>
            <a:r>
              <a:rPr lang="tr-TR" dirty="0" err="1"/>
              <a:t>και το συνολικό </a:t>
            </a:r>
            <a:r>
              <a:rPr lang="tr-TR" dirty="0"/>
              <a:t>μάθημα TUTOR</a:t>
            </a:r>
            <a:r>
              <a:rPr lang="tr-TR" dirty="0" err="1"/>
              <a:t>, ποιες θα </a:t>
            </a:r>
            <a:r>
              <a:rPr lang="tr-TR" dirty="0"/>
              <a:t>ήταν αυτές; </a:t>
            </a:r>
            <a:r>
              <a:rPr lang="tr-TR" dirty="0" err="1"/>
              <a:t>Τα σχόλιά σας </a:t>
            </a:r>
            <a:r>
              <a:rPr lang="tr-TR" dirty="0"/>
              <a:t>είναι </a:t>
            </a:r>
            <a:r>
              <a:rPr lang="tr-TR" dirty="0" err="1"/>
              <a:t>ζωτικής σημασίας </a:t>
            </a:r>
            <a:r>
              <a:rPr lang="tr-TR" dirty="0"/>
              <a:t>για </a:t>
            </a:r>
            <a:r>
              <a:rPr lang="tr-TR" dirty="0" err="1"/>
              <a:t>τη διαμόρφωση </a:t>
            </a:r>
            <a:r>
              <a:rPr lang="tr-TR" dirty="0"/>
              <a:t>των</a:t>
            </a:r>
            <a:r>
              <a:rPr lang="tr-TR" dirty="0" err="1"/>
              <a:t> μελλοντικών επαναλήψεων του μαθήματος και τη βελτίωση της μαθησιακής εμπειρίας για όλους</a:t>
            </a:r>
            <a:r>
              <a:rPr lang="tr-TR" dirty="0"/>
              <a:t>.</a:t>
            </a:r>
          </a:p>
          <a:p>
            <a:r>
              <a:rPr lang="tr-TR" dirty="0" err="1"/>
              <a:t>Αφιερώστε </a:t>
            </a:r>
            <a:r>
              <a:rPr lang="tr-TR" dirty="0"/>
              <a:t>λίγο χρόνο </a:t>
            </a:r>
            <a:r>
              <a:rPr lang="tr-TR" dirty="0" err="1"/>
              <a:t>για να καταγράψετε τις σκέψεις σας σχετικά με αυτές τις ερωτήσεις</a:t>
            </a:r>
            <a:r>
              <a:rPr lang="tr-TR" dirty="0"/>
              <a:t>. </a:t>
            </a:r>
            <a:r>
              <a:rPr lang="tr-TR" dirty="0" err="1"/>
              <a:t>Οι προβληματισμοί σας </a:t>
            </a:r>
            <a:r>
              <a:rPr lang="tr-TR" dirty="0"/>
              <a:t>δεν είναι </a:t>
            </a:r>
            <a:r>
              <a:rPr lang="tr-TR" dirty="0" err="1"/>
              <a:t>απλώς </a:t>
            </a:r>
            <a:r>
              <a:rPr lang="tr-TR" dirty="0"/>
              <a:t>μια </a:t>
            </a:r>
            <a:r>
              <a:rPr lang="tr-TR" dirty="0" err="1"/>
              <a:t>δραστηριότητα στο τέλος του </a:t>
            </a:r>
            <a:r>
              <a:rPr lang="tr-TR" dirty="0"/>
              <a:t>μαθήματος- αποτελούν </a:t>
            </a:r>
            <a:r>
              <a:rPr lang="tr-TR" dirty="0" err="1"/>
              <a:t>ζωτικό μέρος της επαγγελματικής σας διαδρομής</a:t>
            </a:r>
            <a:r>
              <a:rPr lang="tr-TR" dirty="0"/>
              <a:t>. </a:t>
            </a:r>
            <a:r>
              <a:rPr lang="tr-TR" dirty="0" err="1"/>
              <a:t>Σας ευχαριστούμε για τη συμμετοχή και τη συμβολή σας σε όλο αυτό το μάθημα</a:t>
            </a:r>
            <a:r>
              <a:rPr lang="tr-TR" dirty="0"/>
              <a:t>!</a:t>
            </a:r>
          </a:p>
          <a:p>
            <a:pPr marL="0" lvl="0" indent="0" algn="l" rtl="0">
              <a:lnSpc>
                <a:spcPct val="100000"/>
              </a:lnSpc>
              <a:spcBef>
                <a:spcPts val="0"/>
              </a:spcBef>
              <a:spcAft>
                <a:spcPts val="0"/>
              </a:spcAft>
              <a:buSzPts val="1400"/>
              <a:buNone/>
            </a:pPr>
            <a:endParaRPr dirty="0"/>
          </a:p>
        </p:txBody>
      </p:sp>
      <p:sp>
        <p:nvSpPr>
          <p:cNvPr id="133" name="Google Shape;133;g2ffe9b21849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1"/>
        <p:cNvGrpSpPr/>
        <p:nvPr/>
      </p:nvGrpSpPr>
      <p:grpSpPr>
        <a:xfrm>
          <a:off x="0" y="0"/>
          <a:ext cx="0" cy="0"/>
          <a:chOff x="0" y="0"/>
          <a:chExt cx="0" cy="0"/>
        </a:xfrm>
      </p:grpSpPr>
      <p:sp>
        <p:nvSpPr>
          <p:cNvPr id="32" name="Google Shape;3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4" name="Google Shape;34;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5" name="Google Shape;3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8"/>
        <p:cNvGrpSpPr/>
        <p:nvPr/>
      </p:nvGrpSpPr>
      <p:grpSpPr>
        <a:xfrm>
          <a:off x="0" y="0"/>
          <a:ext cx="0" cy="0"/>
          <a:chOff x="0" y="0"/>
          <a:chExt cx="0" cy="0"/>
        </a:xfrm>
      </p:grpSpPr>
      <p:sp>
        <p:nvSpPr>
          <p:cNvPr id="39" name="Google Shape;39;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1" name="Google Shape;4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4"/>
        <p:cNvGrpSpPr/>
        <p:nvPr/>
      </p:nvGrpSpPr>
      <p:grpSpPr>
        <a:xfrm>
          <a:off x="0" y="0"/>
          <a:ext cx="0" cy="0"/>
          <a:chOff x="0" y="0"/>
          <a:chExt cx="0" cy="0"/>
        </a:xfrm>
      </p:grpSpPr>
      <p:sp>
        <p:nvSpPr>
          <p:cNvPr id="45" name="Google Shape;45;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1"/>
        <p:cNvGrpSpPr/>
        <p:nvPr/>
      </p:nvGrpSpPr>
      <p:grpSpPr>
        <a:xfrm>
          <a:off x="0" y="0"/>
          <a:ext cx="0" cy="0"/>
          <a:chOff x="0" y="0"/>
          <a:chExt cx="0" cy="0"/>
        </a:xfrm>
      </p:grpSpPr>
      <p:sp>
        <p:nvSpPr>
          <p:cNvPr id="52" name="Google Shape;52;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6" name="Google Shape;56;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 name="Google Shape;5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
        <p:cNvGrpSpPr/>
        <p:nvPr/>
      </p:nvGrpSpPr>
      <p:grpSpPr>
        <a:xfrm>
          <a:off x="0" y="0"/>
          <a:ext cx="0" cy="0"/>
          <a:chOff x="0" y="0"/>
          <a:chExt cx="0" cy="0"/>
        </a:xfrm>
      </p:grpSpPr>
      <p:sp>
        <p:nvSpPr>
          <p:cNvPr id="61" name="Google Shape;61;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a:spLocks noGrp="1"/>
          </p:cNvSpPr>
          <p:nvPr>
            <p:ph type="pic" idx="2"/>
          </p:nvPr>
        </p:nvSpPr>
        <p:spPr>
          <a:xfrm>
            <a:off x="5183188" y="987425"/>
            <a:ext cx="6172200" cy="4873625"/>
          </a:xfrm>
          <a:prstGeom prst="rect">
            <a:avLst/>
          </a:prstGeom>
          <a:noFill/>
          <a:ln>
            <a:noFill/>
          </a:ln>
        </p:spPr>
      </p:sp>
      <p:sp>
        <p:nvSpPr>
          <p:cNvPr id="68" name="Google Shape;68;p1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
          <p:cNvSpPr/>
          <p:nvPr/>
        </p:nvSpPr>
        <p:spPr>
          <a:xfrm>
            <a:off x="0" y="0"/>
            <a:ext cx="12192000" cy="606742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0" name="Google Shape;90;p1"/>
          <p:cNvPicPr preferRelativeResize="0"/>
          <p:nvPr/>
        </p:nvPicPr>
        <p:blipFill rotWithShape="1">
          <a:blip r:embed="rId4">
            <a:alphaModFix/>
          </a:blip>
          <a:srcRect/>
          <a:stretch/>
        </p:blipFill>
        <p:spPr>
          <a:xfrm>
            <a:off x="470004" y="591655"/>
            <a:ext cx="3282189" cy="931252"/>
          </a:xfrm>
          <a:prstGeom prst="rect">
            <a:avLst/>
          </a:prstGeom>
          <a:noFill/>
          <a:ln>
            <a:noFill/>
          </a:ln>
        </p:spPr>
      </p:pic>
      <p:sp>
        <p:nvSpPr>
          <p:cNvPr id="91" name="Google Shape;91;p1"/>
          <p:cNvSpPr txBox="1"/>
          <p:nvPr/>
        </p:nvSpPr>
        <p:spPr>
          <a:xfrm>
            <a:off x="164925" y="1650150"/>
            <a:ext cx="5975400" cy="35086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el-GR" sz="4400" b="0" i="0" u="none" strike="noStrike" cap="none" dirty="0">
                <a:solidFill>
                  <a:schemeClr val="lt1"/>
                </a:solidFill>
                <a:latin typeface="Calibri"/>
                <a:ea typeface="Calibri"/>
                <a:cs typeface="Calibri"/>
                <a:sym typeface="Calibri"/>
              </a:rPr>
              <a:t>Κεφάλαιο</a:t>
            </a:r>
            <a:r>
              <a:rPr lang="en-GB" sz="4400" b="0" i="0" u="none" strike="noStrike" cap="none" dirty="0">
                <a:solidFill>
                  <a:schemeClr val="lt1"/>
                </a:solidFill>
                <a:latin typeface="Calibri"/>
                <a:ea typeface="Calibri"/>
                <a:cs typeface="Calibri"/>
                <a:sym typeface="Calibri"/>
              </a:rPr>
              <a:t> 3</a:t>
            </a:r>
            <a:endParaRPr sz="4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4400"/>
              <a:buFont typeface="Arial"/>
              <a:buNone/>
            </a:pPr>
            <a:r>
              <a:rPr lang="el-GR" sz="4400" b="0" i="0" u="none" strike="noStrike" cap="none" dirty="0">
                <a:solidFill>
                  <a:schemeClr val="lt1"/>
                </a:solidFill>
                <a:latin typeface="Calibri"/>
                <a:ea typeface="Calibri"/>
                <a:cs typeface="Calibri"/>
                <a:sym typeface="Calibri"/>
              </a:rPr>
              <a:t>Ενότητα</a:t>
            </a:r>
            <a:r>
              <a:rPr lang="en-GB" sz="4400" b="0" i="0" u="none" strike="noStrike" cap="none" dirty="0">
                <a:solidFill>
                  <a:schemeClr val="lt1"/>
                </a:solidFill>
                <a:latin typeface="Calibri"/>
                <a:ea typeface="Calibri"/>
                <a:cs typeface="Calibri"/>
                <a:sym typeface="Calibri"/>
              </a:rPr>
              <a:t> </a:t>
            </a:r>
            <a:r>
              <a:rPr lang="en-GB" sz="4400" dirty="0">
                <a:solidFill>
                  <a:schemeClr val="lt1"/>
                </a:solidFill>
                <a:latin typeface="Calibri"/>
                <a:ea typeface="Calibri"/>
                <a:cs typeface="Calibri"/>
                <a:sym typeface="Calibri"/>
              </a:rPr>
              <a:t>2</a:t>
            </a:r>
            <a:endParaRPr sz="44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r>
              <a:rPr lang="en-GB" sz="2600" b="0" i="1" u="none" strike="noStrike" cap="none" dirty="0">
                <a:solidFill>
                  <a:schemeClr val="lt1"/>
                </a:solidFill>
                <a:latin typeface="Calibri"/>
                <a:ea typeface="Calibri"/>
                <a:cs typeface="Calibri"/>
                <a:sym typeface="Calibri"/>
              </a:rPr>
              <a:t>2 ασύγχρονες συνεδρίες (+ 3 αυτοκατευθυνόμενες)</a:t>
            </a:r>
            <a:endParaRPr sz="2600" b="0" i="1"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600"/>
              <a:buFont typeface="Arial"/>
              <a:buNone/>
            </a:pPr>
            <a:endParaRPr sz="2600" b="0" i="1"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r>
              <a:rPr lang="en-GB" sz="2800" b="1" i="0" u="none" strike="noStrike" cap="none" dirty="0">
                <a:solidFill>
                  <a:srgbClr val="69ABDB"/>
                </a:solidFill>
                <a:latin typeface="Calibri"/>
                <a:ea typeface="Calibri"/>
                <a:cs typeface="Calibri"/>
                <a:sym typeface="Calibri"/>
              </a:rPr>
              <a:t>Οριστικοποίηση &amp; κοινή χρήση της εργαλειοθήκης υποστήριξης </a:t>
            </a:r>
            <a:endParaRPr sz="2800" b="1" i="0" u="none" strike="noStrike" cap="none" dirty="0">
              <a:solidFill>
                <a:srgbClr val="69ABDB"/>
              </a:solidFill>
              <a:latin typeface="Calibri"/>
              <a:ea typeface="Calibri"/>
              <a:cs typeface="Calibri"/>
              <a:sym typeface="Calibri"/>
            </a:endParaRPr>
          </a:p>
        </p:txBody>
      </p:sp>
      <p:sp>
        <p:nvSpPr>
          <p:cNvPr id="92" name="Google Shape;92;p1"/>
          <p:cNvSpPr/>
          <p:nvPr/>
        </p:nvSpPr>
        <p:spPr>
          <a:xfrm>
            <a:off x="9959923" y="591655"/>
            <a:ext cx="1863011" cy="24622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GB" sz="1000" b="0" i="0" u="none" strike="noStrike" cap="none">
                <a:solidFill>
                  <a:srgbClr val="BDD7EE"/>
                </a:solidFill>
                <a:latin typeface="Open Sans"/>
                <a:ea typeface="Open Sans"/>
                <a:cs typeface="Open Sans"/>
                <a:sym typeface="Open Sans"/>
              </a:rPr>
              <a:t>Αριθμός έργου: 101056515</a:t>
            </a:r>
            <a:endParaRPr sz="1100" b="0" i="0" u="none" strike="noStrike" cap="none">
              <a:solidFill>
                <a:srgbClr val="BDD7EE"/>
              </a:solidFill>
              <a:latin typeface="Calibri"/>
              <a:ea typeface="Calibri"/>
              <a:cs typeface="Calibri"/>
              <a:sym typeface="Calibri"/>
            </a:endParaRPr>
          </a:p>
        </p:txBody>
      </p:sp>
      <p:pic>
        <p:nvPicPr>
          <p:cNvPr id="93" name="Google Shape;93;p1"/>
          <p:cNvPicPr preferRelativeResize="0"/>
          <p:nvPr/>
        </p:nvPicPr>
        <p:blipFill rotWithShape="1">
          <a:blip r:embed="rId5">
            <a:alphaModFix/>
          </a:blip>
          <a:srcRect/>
          <a:stretch/>
        </p:blipFill>
        <p:spPr>
          <a:xfrm>
            <a:off x="7039729" y="5562295"/>
            <a:ext cx="4353486" cy="625117"/>
          </a:xfrm>
          <a:prstGeom prst="rect">
            <a:avLst/>
          </a:prstGeom>
          <a:noFill/>
          <a:ln>
            <a:noFill/>
          </a:ln>
        </p:spPr>
      </p:pic>
      <p:pic>
        <p:nvPicPr>
          <p:cNvPr id="94" name="Google Shape;94;p1"/>
          <p:cNvPicPr preferRelativeResize="0"/>
          <p:nvPr/>
        </p:nvPicPr>
        <p:blipFill rotWithShape="1">
          <a:blip r:embed="rId6">
            <a:alphaModFix/>
          </a:blip>
          <a:srcRect l="35221"/>
          <a:stretch/>
        </p:blipFill>
        <p:spPr>
          <a:xfrm>
            <a:off x="2785241" y="5517550"/>
            <a:ext cx="3984284" cy="635376"/>
          </a:xfrm>
          <a:prstGeom prst="rect">
            <a:avLst/>
          </a:prstGeom>
          <a:noFill/>
          <a:ln>
            <a:noFill/>
          </a:ln>
        </p:spPr>
      </p:pic>
      <p:pic>
        <p:nvPicPr>
          <p:cNvPr id="95" name="Google Shape;95;p1"/>
          <p:cNvPicPr preferRelativeResize="0"/>
          <p:nvPr/>
        </p:nvPicPr>
        <p:blipFill rotWithShape="1">
          <a:blip r:embed="rId7">
            <a:alphaModFix/>
          </a:blip>
          <a:srcRect/>
          <a:stretch/>
        </p:blipFill>
        <p:spPr>
          <a:xfrm>
            <a:off x="515006" y="5669078"/>
            <a:ext cx="905752" cy="332637"/>
          </a:xfrm>
          <a:prstGeom prst="rect">
            <a:avLst/>
          </a:prstGeom>
          <a:noFill/>
          <a:ln>
            <a:noFill/>
          </a:ln>
        </p:spPr>
      </p:pic>
      <p:sp>
        <p:nvSpPr>
          <p:cNvPr id="96" name="Google Shape;96;p1"/>
          <p:cNvSpPr txBox="1"/>
          <p:nvPr/>
        </p:nvSpPr>
        <p:spPr>
          <a:xfrm>
            <a:off x="1825334" y="6322957"/>
            <a:ext cx="9830638" cy="36763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4494"/>
              </a:buClr>
              <a:buSzPts val="900"/>
              <a:buFont typeface="Arial"/>
              <a:buNone/>
            </a:pPr>
            <a:r>
              <a:rPr lang="en-GB" sz="900" b="0" i="0" u="none" strike="noStrike" cap="none">
                <a:solidFill>
                  <a:srgbClr val="004494"/>
                </a:solidFill>
                <a:latin typeface="Calibri"/>
                <a:ea typeface="Calibri"/>
                <a:cs typeface="Calibri"/>
                <a:sym typeface="Calibri"/>
              </a:rPr>
              <a:t>Το έργο αυτό χρηματοδοτήθηκε με την υποστήριξη της Ευρωπαϊκής Επιτροπής. Η παρούσα δημοσίευση αντικατοπτρίζει τις απόψεις μόνο του συγγραφέα και η Επιτροπή δεν μπορεί να θεωρηθεί υπεύθυνη για οποιαδήποτε χρήση των πληροφοριών που περιέχονται σε αυτήν. </a:t>
            </a:r>
            <a:endParaRPr sz="1400" b="0" i="0" u="none" strike="noStrike" cap="none">
              <a:solidFill>
                <a:srgbClr val="000000"/>
              </a:solidFill>
              <a:latin typeface="Arial"/>
              <a:ea typeface="Arial"/>
              <a:cs typeface="Arial"/>
              <a:sym typeface="Arial"/>
            </a:endParaRPr>
          </a:p>
        </p:txBody>
      </p:sp>
      <p:pic>
        <p:nvPicPr>
          <p:cNvPr id="97" name="Google Shape;97;p1"/>
          <p:cNvPicPr preferRelativeResize="0"/>
          <p:nvPr/>
        </p:nvPicPr>
        <p:blipFill rotWithShape="1">
          <a:blip r:embed="rId8">
            <a:alphaModFix/>
          </a:blip>
          <a:srcRect/>
          <a:stretch/>
        </p:blipFill>
        <p:spPr>
          <a:xfrm>
            <a:off x="470004" y="6322957"/>
            <a:ext cx="1355329" cy="367633"/>
          </a:xfrm>
          <a:prstGeom prst="rect">
            <a:avLst/>
          </a:prstGeom>
          <a:noFill/>
          <a:ln>
            <a:noFill/>
          </a:ln>
        </p:spPr>
      </p:pic>
      <p:pic>
        <p:nvPicPr>
          <p:cNvPr id="98" name="Google Shape;98;p1"/>
          <p:cNvPicPr preferRelativeResize="0"/>
          <p:nvPr/>
        </p:nvPicPr>
        <p:blipFill rotWithShape="1">
          <a:blip r:embed="rId9">
            <a:alphaModFix/>
          </a:blip>
          <a:srcRect l="17429" r="66744"/>
          <a:stretch/>
        </p:blipFill>
        <p:spPr>
          <a:xfrm>
            <a:off x="1648921" y="5480243"/>
            <a:ext cx="899577" cy="58718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8ACDD"/>
        </a:solidFill>
        <a:effectLst/>
      </p:bgPr>
    </p:bg>
    <p:spTree>
      <p:nvGrpSpPr>
        <p:cNvPr id="1" name="Shape 102"/>
        <p:cNvGrpSpPr/>
        <p:nvPr/>
      </p:nvGrpSpPr>
      <p:grpSpPr>
        <a:xfrm>
          <a:off x="0" y="0"/>
          <a:ext cx="0" cy="0"/>
          <a:chOff x="0" y="0"/>
          <a:chExt cx="0" cy="0"/>
        </a:xfrm>
      </p:grpSpPr>
      <p:sp>
        <p:nvSpPr>
          <p:cNvPr id="103" name="Google Shape;103;p2"/>
          <p:cNvSpPr txBox="1"/>
          <p:nvPr/>
        </p:nvSpPr>
        <p:spPr>
          <a:xfrm>
            <a:off x="0" y="4120926"/>
            <a:ext cx="12192000" cy="1041400"/>
          </a:xfrm>
          <a:prstGeom prst="rect">
            <a:avLst/>
          </a:prstGeom>
          <a:no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rgbClr val="252865"/>
              </a:buClr>
              <a:buSzPts val="6000"/>
              <a:buFont typeface="Calibri"/>
              <a:buNone/>
            </a:pPr>
            <a:r>
              <a:rPr lang="el-GR" sz="6000" b="1" i="0" u="none" strike="noStrike" cap="none" dirty="0">
                <a:solidFill>
                  <a:srgbClr val="252865"/>
                </a:solidFill>
                <a:latin typeface="Calibri"/>
                <a:ea typeface="Calibri"/>
                <a:cs typeface="Calibri"/>
                <a:sym typeface="Calibri"/>
              </a:rPr>
              <a:t>ΕΝΟΤΗΤΑ</a:t>
            </a:r>
            <a:r>
              <a:rPr lang="en-GB" sz="6000" b="1" i="0" u="none" strike="noStrike" cap="none" dirty="0">
                <a:solidFill>
                  <a:srgbClr val="252865"/>
                </a:solidFill>
                <a:latin typeface="Calibri"/>
                <a:ea typeface="Calibri"/>
                <a:cs typeface="Calibri"/>
                <a:sym typeface="Calibri"/>
              </a:rPr>
              <a:t> </a:t>
            </a:r>
            <a:r>
              <a:rPr lang="en-GB" sz="6000" b="1" dirty="0">
                <a:solidFill>
                  <a:srgbClr val="252865"/>
                </a:solidFill>
                <a:latin typeface="Calibri"/>
                <a:ea typeface="Calibri"/>
                <a:cs typeface="Calibri"/>
                <a:sym typeface="Calibri"/>
              </a:rPr>
              <a:t>2</a:t>
            </a:r>
            <a:endParaRPr sz="6000" b="1" i="0" u="none" strike="noStrike" cap="none" dirty="0">
              <a:solidFill>
                <a:srgbClr val="252865"/>
              </a:solidFill>
              <a:latin typeface="Calibri"/>
              <a:ea typeface="Calibri"/>
              <a:cs typeface="Calibri"/>
              <a:sym typeface="Calibri"/>
            </a:endParaRPr>
          </a:p>
        </p:txBody>
      </p:sp>
      <p:pic>
        <p:nvPicPr>
          <p:cNvPr id="104" name="Google Shape;104;p2"/>
          <p:cNvPicPr preferRelativeResize="0"/>
          <p:nvPr/>
        </p:nvPicPr>
        <p:blipFill rotWithShape="1">
          <a:blip r:embed="rId3">
            <a:alphaModFix/>
          </a:blip>
          <a:srcRect/>
          <a:stretch/>
        </p:blipFill>
        <p:spPr>
          <a:xfrm>
            <a:off x="5175041" y="1771236"/>
            <a:ext cx="1841920" cy="181651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3"/>
          <p:cNvSpPr txBox="1"/>
          <p:nvPr/>
        </p:nvSpPr>
        <p:spPr>
          <a:xfrm>
            <a:off x="3181350" y="300899"/>
            <a:ext cx="4391025" cy="984975"/>
          </a:xfrm>
          <a:prstGeom prst="rect">
            <a:avLst/>
          </a:prstGeom>
          <a:noFill/>
          <a:ln>
            <a:noFill/>
          </a:ln>
        </p:spPr>
        <p:txBody>
          <a:bodyPr spcFirstLastPara="1" wrap="square" lIns="91425" tIns="91425" rIns="91425" bIns="91425" anchor="t" anchorCtr="0">
            <a:noAutofit/>
          </a:bodyPr>
          <a:lstStyle/>
          <a:p>
            <a:pPr marL="91440" marR="0" lvl="0" indent="0" algn="l" rtl="0">
              <a:lnSpc>
                <a:spcPct val="90000"/>
              </a:lnSpc>
              <a:spcBef>
                <a:spcPts val="0"/>
              </a:spcBef>
              <a:spcAft>
                <a:spcPts val="0"/>
              </a:spcAft>
              <a:buClr>
                <a:srgbClr val="000000"/>
              </a:buClr>
              <a:buSzPts val="2790"/>
              <a:buFont typeface="Arial"/>
              <a:buNone/>
            </a:pPr>
            <a:r>
              <a:rPr lang="en-GB" sz="2400" b="1">
                <a:solidFill>
                  <a:srgbClr val="66ACDD"/>
                </a:solidFill>
                <a:highlight>
                  <a:schemeClr val="lt1"/>
                </a:highlight>
              </a:rPr>
              <a:t>U2</a:t>
            </a:r>
            <a:r>
              <a:rPr lang="en-GB" sz="2400" b="1" i="0" u="none" strike="noStrike" cap="none">
                <a:solidFill>
                  <a:srgbClr val="66ACDD"/>
                </a:solidFill>
                <a:highlight>
                  <a:schemeClr val="lt1"/>
                </a:highlight>
                <a:latin typeface="Arial"/>
                <a:ea typeface="Arial"/>
                <a:cs typeface="Arial"/>
                <a:sym typeface="Arial"/>
              </a:rPr>
              <a:t>.4. Οριστικοποίηση της εργαλειοθήκης υποστήριξης</a:t>
            </a:r>
            <a:endParaRPr sz="4000" b="1" i="0" u="none" strike="noStrike" cap="none">
              <a:solidFill>
                <a:srgbClr val="66ACDD"/>
              </a:solidFill>
              <a:latin typeface="Calibri"/>
              <a:ea typeface="Calibri"/>
              <a:cs typeface="Calibri"/>
              <a:sym typeface="Calibri"/>
            </a:endParaRPr>
          </a:p>
        </p:txBody>
      </p:sp>
      <p:pic>
        <p:nvPicPr>
          <p:cNvPr id="111" name="Google Shape;111;p3"/>
          <p:cNvPicPr preferRelativeResize="0"/>
          <p:nvPr/>
        </p:nvPicPr>
        <p:blipFill rotWithShape="1">
          <a:blip r:embed="rId3">
            <a:alphaModFix/>
          </a:blip>
          <a:srcRect l="10831" t="11297" r="12209" b="11881"/>
          <a:stretch/>
        </p:blipFill>
        <p:spPr>
          <a:xfrm>
            <a:off x="6477000" y="1988300"/>
            <a:ext cx="2886075" cy="2881400"/>
          </a:xfrm>
          <a:prstGeom prst="rect">
            <a:avLst/>
          </a:prstGeom>
          <a:noFill/>
          <a:ln>
            <a:noFill/>
          </a:ln>
        </p:spPr>
      </p:pic>
      <p:sp>
        <p:nvSpPr>
          <p:cNvPr id="112" name="Google Shape;112;p3"/>
          <p:cNvSpPr txBox="1"/>
          <p:nvPr/>
        </p:nvSpPr>
        <p:spPr>
          <a:xfrm>
            <a:off x="1277776" y="1285874"/>
            <a:ext cx="4542000" cy="4775801"/>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0"/>
              </a:spcBef>
              <a:spcAft>
                <a:spcPts val="0"/>
              </a:spcAft>
              <a:buClr>
                <a:schemeClr val="dk1"/>
              </a:buClr>
              <a:buSzPts val="1100"/>
              <a:buFont typeface="Arial"/>
              <a:buNone/>
            </a:pPr>
            <a:r>
              <a:rPr lang="en-GB" sz="2800" b="1" i="0" u="none" strike="noStrike" cap="none" dirty="0">
                <a:solidFill>
                  <a:srgbClr val="242867"/>
                </a:solidFill>
                <a:latin typeface="Calibri"/>
                <a:ea typeface="Calibri"/>
                <a:cs typeface="Calibri"/>
                <a:sym typeface="Calibri"/>
              </a:rPr>
              <a:t>Η δραστηριότητα</a:t>
            </a:r>
            <a:endParaRPr sz="2800" b="1" i="0" u="none" strike="noStrike" cap="none" dirty="0">
              <a:solidFill>
                <a:srgbClr val="242867"/>
              </a:solidFill>
              <a:latin typeface="Calibri"/>
              <a:ea typeface="Calibri"/>
              <a:cs typeface="Calibri"/>
              <a:sym typeface="Calibri"/>
            </a:endParaRPr>
          </a:p>
          <a:p>
            <a:pPr marL="0" marR="0" lvl="0" indent="0" algn="just" rtl="0">
              <a:lnSpc>
                <a:spcPct val="115000"/>
              </a:lnSpc>
              <a:spcBef>
                <a:spcPts val="1200"/>
              </a:spcBef>
              <a:spcAft>
                <a:spcPts val="1200"/>
              </a:spcAft>
              <a:buClr>
                <a:schemeClr val="dk1"/>
              </a:buClr>
              <a:buSzPts val="1100"/>
              <a:buFont typeface="Arial"/>
              <a:buNone/>
            </a:pPr>
            <a:r>
              <a:rPr lang="en-GB" sz="2000" b="0" i="0" u="none" strike="noStrike" cap="none" dirty="0">
                <a:solidFill>
                  <a:schemeClr val="dk1"/>
                </a:solidFill>
                <a:highlight>
                  <a:srgbClr val="FFFFFF"/>
                </a:highlight>
                <a:latin typeface="Calibri"/>
                <a:ea typeface="Calibri"/>
                <a:cs typeface="Calibri"/>
                <a:sym typeface="Calibri"/>
              </a:rPr>
              <a:t>Η δραστηριότητα αυτή σηματοδοτεί το αποκορύφωμα των προσπαθειών σας για τη δημιουργία μιας ολοκληρωμένης εργαλειοθήκης υποστήριξης. Κατά τη διάρκεια 1 ώρας ασύγχρονης εργασίας και 3 ωρών αυτοκατευθυνόμενης μάθησης, θα </a:t>
            </a:r>
            <a:r>
              <a:rPr lang="en-GB" sz="2000" b="1" i="1" u="none" strike="noStrike" cap="none" dirty="0">
                <a:solidFill>
                  <a:schemeClr val="dk1"/>
                </a:solidFill>
                <a:highlight>
                  <a:srgbClr val="FFFFFF"/>
                </a:highlight>
                <a:latin typeface="Calibri"/>
                <a:ea typeface="Calibri"/>
                <a:cs typeface="Calibri"/>
                <a:sym typeface="Calibri"/>
              </a:rPr>
              <a:t>οριστικοποιήσετε και θα μοιραστείτε την εργαλειοθήκη </a:t>
            </a:r>
            <a:r>
              <a:rPr lang="en-GB" sz="2000" b="0" i="0" u="none" strike="noStrike" cap="none" dirty="0">
                <a:solidFill>
                  <a:schemeClr val="dk1"/>
                </a:solidFill>
                <a:highlight>
                  <a:srgbClr val="FFFFFF"/>
                </a:highlight>
                <a:latin typeface="Calibri"/>
                <a:ea typeface="Calibri"/>
                <a:cs typeface="Calibri"/>
                <a:sym typeface="Calibri"/>
              </a:rPr>
              <a:t>που αρχίσατε να συντάσσετε στην Ενότητα 2.</a:t>
            </a:r>
            <a:endParaRPr sz="47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4"/>
          <p:cNvSpPr txBox="1">
            <a:spLocks noGrp="1"/>
          </p:cNvSpPr>
          <p:nvPr>
            <p:ph type="body" idx="1"/>
          </p:nvPr>
        </p:nvSpPr>
        <p:spPr>
          <a:xfrm>
            <a:off x="2987592" y="1042737"/>
            <a:ext cx="4038850" cy="4958013"/>
          </a:xfrm>
          <a:prstGeom prst="rect">
            <a:avLst/>
          </a:prstGeom>
          <a:solidFill>
            <a:srgbClr val="BDD7EE"/>
          </a:solidFill>
          <a:ln>
            <a:noFill/>
          </a:ln>
        </p:spPr>
        <p:txBody>
          <a:bodyPr spcFirstLastPara="1" wrap="square" lIns="180000" tIns="180000" rIns="180000" bIns="180000" anchor="ctr" anchorCtr="0">
            <a:noAutofit/>
          </a:bodyPr>
          <a:lstStyle/>
          <a:p>
            <a:pPr marL="0" lvl="0" indent="0" algn="just" rtl="0">
              <a:lnSpc>
                <a:spcPct val="100000"/>
              </a:lnSpc>
              <a:spcBef>
                <a:spcPts val="0"/>
              </a:spcBef>
              <a:spcAft>
                <a:spcPts val="0"/>
              </a:spcAft>
              <a:buClr>
                <a:schemeClr val="dk1"/>
              </a:buClr>
              <a:buSzPts val="838"/>
              <a:buFont typeface="Arial"/>
              <a:buNone/>
            </a:pPr>
            <a:r>
              <a:rPr lang="en-GB" sz="1600" dirty="0">
                <a:latin typeface="Arial"/>
                <a:ea typeface="Arial"/>
                <a:cs typeface="Arial"/>
                <a:sym typeface="Arial"/>
              </a:rPr>
              <a:t>Αναλογιστείτε όλες τις δραστηριότητες που ολοκληρώθηκαν κατά τη διάρκεια του μαθήματος, καθώς μπορούν να συνεισφέρουν πολύτιμα στοιχεία στην εργαλειοθήκη σας. Θυμηθείτε όλα τα διαβάσματα, τις δια ζώσης, ασύγχρονες και αυτοκατευθυνόμενες συνεδρίες: ποια είναι τα προτεινόμενα στοιχεία/δραστηριότητες/εργαλεία που θα σας βοηθήσουν να υποστηρίξετε τους μαθητές σας με μειονεκτήματα στη μάθησή τους;</a:t>
            </a:r>
            <a:endParaRPr dirty="0"/>
          </a:p>
          <a:p>
            <a:pPr marL="0" lvl="0" indent="0" algn="just" rtl="0">
              <a:lnSpc>
                <a:spcPct val="100000"/>
              </a:lnSpc>
              <a:spcBef>
                <a:spcPts val="1200"/>
              </a:spcBef>
              <a:spcAft>
                <a:spcPts val="1200"/>
              </a:spcAft>
              <a:buClr>
                <a:schemeClr val="dk1"/>
              </a:buClr>
              <a:buSzPts val="838"/>
              <a:buFont typeface="Arial"/>
              <a:buNone/>
            </a:pPr>
            <a:r>
              <a:rPr lang="en-GB" sz="1600" dirty="0">
                <a:latin typeface="Arial"/>
                <a:ea typeface="Arial"/>
                <a:cs typeface="Arial"/>
                <a:sym typeface="Arial"/>
              </a:rPr>
              <a:t>Χρησιμοποιήστε το χρόνο αυτοκατευθυνόμενης μάθησης για να διευρύνετε την εργαλειοθήκη σας με πρόσθετους πόρους, κριτήρια και εργαλεία, καθιστώντας το ένα πρακτικό και προσαρμόσιμο βοήθημα για τη μελλοντική σας διδακτική πρακτική.</a:t>
            </a:r>
            <a:endParaRPr dirty="0"/>
          </a:p>
        </p:txBody>
      </p:sp>
      <p:sp>
        <p:nvSpPr>
          <p:cNvPr id="119" name="Google Shape;119;p4"/>
          <p:cNvSpPr txBox="1">
            <a:spLocks noGrp="1"/>
          </p:cNvSpPr>
          <p:nvPr>
            <p:ph type="title"/>
          </p:nvPr>
        </p:nvSpPr>
        <p:spPr>
          <a:xfrm>
            <a:off x="208547" y="1443378"/>
            <a:ext cx="2919664" cy="4557372"/>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232765"/>
              </a:buClr>
              <a:buSzPts val="4000"/>
              <a:buFont typeface="Calibri"/>
              <a:buNone/>
            </a:pPr>
            <a:r>
              <a:rPr lang="en-GB" sz="2800" b="1" dirty="0">
                <a:solidFill>
                  <a:srgbClr val="232765"/>
                </a:solidFill>
              </a:rPr>
              <a:t>Πώς να οριστικοποιήσετε την εργαλειοθήκη υποστήριξης;</a:t>
            </a:r>
            <a:endParaRPr sz="2800" b="1" dirty="0">
              <a:solidFill>
                <a:srgbClr val="232765"/>
              </a:solidFill>
              <a:latin typeface="Calibri"/>
              <a:ea typeface="Calibri"/>
              <a:cs typeface="Calibri"/>
              <a:sym typeface="Calibri"/>
            </a:endParaRPr>
          </a:p>
        </p:txBody>
      </p:sp>
      <p:sp>
        <p:nvSpPr>
          <p:cNvPr id="120" name="Google Shape;120;p4"/>
          <p:cNvSpPr/>
          <p:nvPr/>
        </p:nvSpPr>
        <p:spPr>
          <a:xfrm>
            <a:off x="6892713" y="6596390"/>
            <a:ext cx="6096000" cy="2616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GB" sz="1100" b="0" i="1" u="none" strike="noStrike" cap="none">
                <a:solidFill>
                  <a:srgbClr val="AEABAB"/>
                </a:solidFill>
                <a:latin typeface="Calibri"/>
                <a:ea typeface="Calibri"/>
                <a:cs typeface="Calibri"/>
                <a:sym typeface="Calibri"/>
              </a:rPr>
              <a:t>Εικόνα από Freepik</a:t>
            </a:r>
            <a:endParaRPr sz="1100" b="0" i="1" u="none" strike="noStrike" cap="none">
              <a:solidFill>
                <a:srgbClr val="AEABAB"/>
              </a:solidFill>
              <a:latin typeface="Calibri"/>
              <a:ea typeface="Calibri"/>
              <a:cs typeface="Calibri"/>
              <a:sym typeface="Calibri"/>
            </a:endParaRPr>
          </a:p>
        </p:txBody>
      </p:sp>
      <p:sp>
        <p:nvSpPr>
          <p:cNvPr id="121" name="Google Shape;121;p4"/>
          <p:cNvSpPr txBox="1"/>
          <p:nvPr/>
        </p:nvSpPr>
        <p:spPr>
          <a:xfrm>
            <a:off x="7222707" y="1443378"/>
            <a:ext cx="4038850" cy="4557372"/>
          </a:xfrm>
          <a:prstGeom prst="rect">
            <a:avLst/>
          </a:prstGeom>
          <a:solidFill>
            <a:srgbClr val="BDD7EE"/>
          </a:solidFill>
          <a:ln>
            <a:noFill/>
          </a:ln>
        </p:spPr>
        <p:txBody>
          <a:bodyPr spcFirstLastPara="1" wrap="square" lIns="180000" tIns="180000" rIns="180000" bIns="180000" anchor="ctr" anchorCtr="0">
            <a:noAutofit/>
          </a:bodyPr>
          <a:lstStyle/>
          <a:p>
            <a:pPr marL="0" marR="0" lvl="0" indent="0" algn="just" rtl="0">
              <a:lnSpc>
                <a:spcPct val="100000"/>
              </a:lnSpc>
              <a:spcBef>
                <a:spcPts val="0"/>
              </a:spcBef>
              <a:spcAft>
                <a:spcPts val="0"/>
              </a:spcAft>
              <a:buClr>
                <a:srgbClr val="000000"/>
              </a:buClr>
              <a:buSzPts val="838"/>
              <a:buFont typeface="Arial"/>
              <a:buNone/>
            </a:pPr>
            <a:r>
              <a:rPr lang="en-GB" sz="1600" b="0" i="0" u="none" strike="noStrike" cap="none" dirty="0">
                <a:solidFill>
                  <a:srgbClr val="000000"/>
                </a:solidFill>
                <a:latin typeface="Arial"/>
                <a:ea typeface="Arial"/>
                <a:cs typeface="Arial"/>
                <a:sym typeface="Arial"/>
              </a:rPr>
              <a:t>Ώρα: Τώρα ήρθε η ώρα να οριστικοποιήσετε το TOOLBOX σας για να υποστηρίξετε τους μαθητές σας και να διευκολύνετε τη δουλειά σας. Μπορεί να αισθάνεστε ότι με περισσότερο χρόνο θα μπορούσατε να βελτιώσετε το TOOLBOX. Αφήστε αυτό το συναίσθημα να φύγει και οριστικοποιήστε το για αυτό το εξάμηνο! :)</a:t>
            </a:r>
            <a:endParaRPr dirty="0"/>
          </a:p>
          <a:p>
            <a:pPr marL="0" marR="0" lvl="0" indent="0" algn="just" rtl="0">
              <a:lnSpc>
                <a:spcPct val="100000"/>
              </a:lnSpc>
              <a:spcBef>
                <a:spcPts val="1200"/>
              </a:spcBef>
              <a:spcAft>
                <a:spcPts val="0"/>
              </a:spcAft>
              <a:buClr>
                <a:srgbClr val="000000"/>
              </a:buClr>
              <a:buSzPts val="838"/>
              <a:buFont typeface="Arial"/>
              <a:buNone/>
            </a:pPr>
            <a:r>
              <a:rPr lang="en-GB" sz="1600" b="0" i="0" u="none" strike="noStrike" cap="none" dirty="0">
                <a:solidFill>
                  <a:srgbClr val="000000"/>
                </a:solidFill>
                <a:latin typeface="Arial"/>
                <a:ea typeface="Arial"/>
                <a:cs typeface="Arial"/>
                <a:sym typeface="Arial"/>
              </a:rPr>
              <a:t>Μη διστάσετε να απευθυνθείτε στον εκπαιδευτή σας TUTOR ή στην κοινότητα μάθησης/συναδέλφους σας, αν αισθάνεστε αβέβαιοι για οτιδήποτε κατά τη διάρκεια αυτής της δραστηριότητας.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0093659a48_0_0"/>
          <p:cNvSpPr txBox="1">
            <a:spLocks noGrp="1"/>
          </p:cNvSpPr>
          <p:nvPr>
            <p:ph type="body" idx="1"/>
          </p:nvPr>
        </p:nvSpPr>
        <p:spPr>
          <a:xfrm>
            <a:off x="3632485" y="1357162"/>
            <a:ext cx="5671935" cy="5011554"/>
          </a:xfrm>
          <a:prstGeom prst="rect">
            <a:avLst/>
          </a:prstGeom>
          <a:solidFill>
            <a:srgbClr val="BDD7EE"/>
          </a:solidFill>
          <a:ln>
            <a:noFill/>
          </a:ln>
        </p:spPr>
        <p:txBody>
          <a:bodyPr spcFirstLastPara="1" wrap="square" lIns="180000" tIns="180000" rIns="180000" bIns="180000" anchor="ctr" anchorCtr="0">
            <a:noAutofit/>
          </a:bodyPr>
          <a:lstStyle/>
          <a:p>
            <a:pPr marL="0" lvl="0" indent="0" algn="just" rtl="0">
              <a:lnSpc>
                <a:spcPct val="115000"/>
              </a:lnSpc>
              <a:spcBef>
                <a:spcPts val="1200"/>
              </a:spcBef>
              <a:spcAft>
                <a:spcPts val="0"/>
              </a:spcAft>
              <a:buClr>
                <a:schemeClr val="dk1"/>
              </a:buClr>
              <a:buSzPts val="1100"/>
              <a:buFont typeface="Arial"/>
              <a:buNone/>
            </a:pPr>
            <a:r>
              <a:rPr lang="en-GB" sz="2000" dirty="0" err="1">
                <a:latin typeface="Arial"/>
                <a:ea typeface="Arial"/>
                <a:cs typeface="Arial"/>
                <a:sym typeface="Arial"/>
              </a:rPr>
              <a:t>Το</a:t>
            </a:r>
            <a:r>
              <a:rPr lang="en-GB" sz="2000" dirty="0">
                <a:latin typeface="Arial"/>
                <a:ea typeface="Arial"/>
                <a:cs typeface="Arial"/>
                <a:sym typeface="Arial"/>
              </a:rPr>
              <a:t> </a:t>
            </a:r>
            <a:r>
              <a:rPr lang="el-GR" sz="2000" dirty="0">
                <a:latin typeface="Arial"/>
                <a:ea typeface="Arial"/>
                <a:cs typeface="Arial"/>
                <a:sym typeface="Arial"/>
              </a:rPr>
              <a:t>«</a:t>
            </a:r>
            <a:r>
              <a:rPr lang="en-GB" sz="2000" dirty="0" err="1">
                <a:latin typeface="Arial"/>
                <a:ea typeface="Arial"/>
                <a:cs typeface="Arial"/>
                <a:sym typeface="Arial"/>
              </a:rPr>
              <a:t>μοίρ</a:t>
            </a:r>
            <a:r>
              <a:rPr lang="en-GB" sz="2000" dirty="0">
                <a:latin typeface="Arial"/>
                <a:ea typeface="Arial"/>
                <a:cs typeface="Arial"/>
                <a:sym typeface="Arial"/>
              </a:rPr>
              <a:t>ασμα είναι φροντίδα</a:t>
            </a:r>
            <a:r>
              <a:rPr lang="el-GR" sz="2000" dirty="0">
                <a:latin typeface="Arial"/>
                <a:ea typeface="Arial"/>
                <a:cs typeface="Arial"/>
                <a:sym typeface="Arial"/>
              </a:rPr>
              <a:t>»</a:t>
            </a:r>
            <a:r>
              <a:rPr lang="en-GB" sz="2000" dirty="0">
                <a:latin typeface="Arial"/>
                <a:ea typeface="Arial"/>
                <a:cs typeface="Arial"/>
                <a:sym typeface="Arial"/>
              </a:rPr>
              <a:t> - όπως λέει η παροιμία! </a:t>
            </a:r>
            <a:endParaRPr sz="2000" dirty="0">
              <a:latin typeface="Arial"/>
              <a:ea typeface="Arial"/>
              <a:cs typeface="Arial"/>
              <a:sym typeface="Arial"/>
            </a:endParaRPr>
          </a:p>
          <a:p>
            <a:pPr marL="0" lvl="0" indent="0" algn="just" rtl="0">
              <a:lnSpc>
                <a:spcPct val="115000"/>
              </a:lnSpc>
              <a:spcBef>
                <a:spcPts val="1200"/>
              </a:spcBef>
              <a:spcAft>
                <a:spcPts val="0"/>
              </a:spcAft>
              <a:buClr>
                <a:schemeClr val="dk1"/>
              </a:buClr>
              <a:buSzPts val="1100"/>
              <a:buFont typeface="Arial"/>
              <a:buNone/>
            </a:pPr>
            <a:r>
              <a:rPr lang="en-GB" sz="2000" dirty="0">
                <a:latin typeface="Arial"/>
                <a:ea typeface="Arial"/>
                <a:cs typeface="Arial"/>
                <a:sym typeface="Arial"/>
              </a:rPr>
              <a:t>Ωστόσο, είστε ελεύθεροι να μοιραστείτε ολόκληρη την εργασία σας ή μόνο ένα μέρος της με τους συναδέλφους σας. Ό,τι σας κάνει να αισθάνεστε πιο σίγουροι. </a:t>
            </a:r>
            <a:endParaRPr sz="2000" dirty="0">
              <a:latin typeface="Arial"/>
              <a:ea typeface="Arial"/>
              <a:cs typeface="Arial"/>
              <a:sym typeface="Arial"/>
            </a:endParaRPr>
          </a:p>
          <a:p>
            <a:pPr marL="0" lvl="0" indent="0" algn="just" rtl="0">
              <a:lnSpc>
                <a:spcPct val="115000"/>
              </a:lnSpc>
              <a:spcBef>
                <a:spcPts val="1200"/>
              </a:spcBef>
              <a:spcAft>
                <a:spcPts val="1200"/>
              </a:spcAft>
              <a:buClr>
                <a:schemeClr val="dk1"/>
              </a:buClr>
              <a:buSzPts val="1100"/>
              <a:buFont typeface="Arial"/>
              <a:buNone/>
            </a:pPr>
            <a:r>
              <a:rPr lang="en-GB" sz="2000" dirty="0">
                <a:latin typeface="Arial"/>
                <a:ea typeface="Arial"/>
                <a:cs typeface="Arial"/>
                <a:sym typeface="Arial"/>
              </a:rPr>
              <a:t>Μια ευγενική υπενθύμιση ότι αυτή η δραστηριότητα έχει να κάνει με την αλληλεπίδραση και τη μάθηση ο ένας από τον άλλον, το να είστε μέρος μιας κοινότητας μάθησης και να υποστηρίζετε ο ένας τον άλλον, οπότε μην κρατάτε μυστική όλη σας τη δουλειά :) </a:t>
            </a:r>
            <a:endParaRPr sz="2000" dirty="0">
              <a:latin typeface="Arial"/>
              <a:ea typeface="Arial"/>
              <a:cs typeface="Arial"/>
              <a:sym typeface="Arial"/>
            </a:endParaRPr>
          </a:p>
        </p:txBody>
      </p:sp>
      <p:sp>
        <p:nvSpPr>
          <p:cNvPr id="128" name="Google Shape;128;g30093659a48_0_0"/>
          <p:cNvSpPr txBox="1">
            <a:spLocks noGrp="1"/>
          </p:cNvSpPr>
          <p:nvPr>
            <p:ph type="title"/>
          </p:nvPr>
        </p:nvSpPr>
        <p:spPr>
          <a:xfrm>
            <a:off x="433137" y="1357162"/>
            <a:ext cx="2695074" cy="452928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232765"/>
              </a:buClr>
              <a:buSzPts val="4000"/>
              <a:buFont typeface="Calibri"/>
              <a:buNone/>
            </a:pPr>
            <a:r>
              <a:rPr lang="en-GB" sz="2800" b="1" dirty="0" err="1">
                <a:solidFill>
                  <a:srgbClr val="232765"/>
                </a:solidFill>
              </a:rPr>
              <a:t>Κοινή</a:t>
            </a:r>
            <a:r>
              <a:rPr lang="en-GB" sz="2800" b="1" dirty="0">
                <a:solidFill>
                  <a:srgbClr val="232765"/>
                </a:solidFill>
              </a:rPr>
              <a:t> </a:t>
            </a:r>
            <a:r>
              <a:rPr lang="en-GB" sz="2800" b="1" dirty="0" err="1">
                <a:solidFill>
                  <a:srgbClr val="232765"/>
                </a:solidFill>
              </a:rPr>
              <a:t>χρήση</a:t>
            </a:r>
            <a:r>
              <a:rPr lang="en-GB" sz="2800" b="1" dirty="0">
                <a:solidFill>
                  <a:srgbClr val="232765"/>
                </a:solidFill>
              </a:rPr>
              <a:t> </a:t>
            </a:r>
            <a:r>
              <a:rPr lang="en-GB" sz="2800" b="1" dirty="0" err="1">
                <a:solidFill>
                  <a:srgbClr val="232765"/>
                </a:solidFill>
              </a:rPr>
              <a:t>του</a:t>
            </a:r>
            <a:r>
              <a:rPr lang="en-GB" sz="2800" b="1" dirty="0">
                <a:solidFill>
                  <a:srgbClr val="232765"/>
                </a:solidFill>
              </a:rPr>
              <a:t> υπ</a:t>
            </a:r>
            <a:r>
              <a:rPr lang="en-GB" sz="2800" b="1" dirty="0" err="1">
                <a:solidFill>
                  <a:srgbClr val="232765"/>
                </a:solidFill>
              </a:rPr>
              <a:t>οστηρικτικού</a:t>
            </a:r>
            <a:r>
              <a:rPr lang="en-GB" sz="2800" b="1" dirty="0">
                <a:solidFill>
                  <a:srgbClr val="232765"/>
                </a:solidFill>
              </a:rPr>
              <a:t> σας </a:t>
            </a:r>
            <a:r>
              <a:rPr lang="en-GB" sz="2800" b="1" dirty="0" err="1">
                <a:solidFill>
                  <a:srgbClr val="232765"/>
                </a:solidFill>
              </a:rPr>
              <a:t>εργ</a:t>
            </a:r>
            <a:r>
              <a:rPr lang="en-GB" sz="2800" b="1" dirty="0">
                <a:solidFill>
                  <a:srgbClr val="232765"/>
                </a:solidFill>
              </a:rPr>
              <a:t>αλειοθήκης</a:t>
            </a:r>
            <a:endParaRPr sz="2800" b="1" dirty="0">
              <a:solidFill>
                <a:srgbClr val="232765"/>
              </a:solidFill>
              <a:latin typeface="Calibri"/>
              <a:ea typeface="Calibri"/>
              <a:cs typeface="Calibri"/>
              <a:sym typeface="Calibri"/>
            </a:endParaRPr>
          </a:p>
        </p:txBody>
      </p:sp>
      <p:sp>
        <p:nvSpPr>
          <p:cNvPr id="129" name="Google Shape;129;g30093659a48_0_0"/>
          <p:cNvSpPr/>
          <p:nvPr/>
        </p:nvSpPr>
        <p:spPr>
          <a:xfrm>
            <a:off x="6892713" y="6596390"/>
            <a:ext cx="6096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GB" sz="1100" b="0" i="1" u="none" strike="noStrike" cap="none">
                <a:solidFill>
                  <a:srgbClr val="AEABAB"/>
                </a:solidFill>
                <a:latin typeface="Calibri"/>
                <a:ea typeface="Calibri"/>
                <a:cs typeface="Calibri"/>
                <a:sym typeface="Calibri"/>
              </a:rPr>
              <a:t>Εικόνα από Freepik</a:t>
            </a:r>
            <a:endParaRPr sz="1100" b="0" i="1" u="none" strike="noStrike" cap="none">
              <a:solidFill>
                <a:srgbClr val="AEABAB"/>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pic>
        <p:nvPicPr>
          <p:cNvPr id="135" name="Google Shape;135;g2ffe9b21849_0_0"/>
          <p:cNvPicPr preferRelativeResize="0"/>
          <p:nvPr/>
        </p:nvPicPr>
        <p:blipFill rotWithShape="1">
          <a:blip r:embed="rId3">
            <a:alphaModFix/>
          </a:blip>
          <a:srcRect/>
          <a:stretch/>
        </p:blipFill>
        <p:spPr>
          <a:xfrm>
            <a:off x="196225" y="2288876"/>
            <a:ext cx="2458324" cy="2458775"/>
          </a:xfrm>
          <a:prstGeom prst="rect">
            <a:avLst/>
          </a:prstGeom>
          <a:noFill/>
          <a:ln>
            <a:noFill/>
          </a:ln>
        </p:spPr>
      </p:pic>
      <p:sp>
        <p:nvSpPr>
          <p:cNvPr id="136" name="Google Shape;136;g2ffe9b21849_0_0"/>
          <p:cNvSpPr txBox="1"/>
          <p:nvPr/>
        </p:nvSpPr>
        <p:spPr>
          <a:xfrm>
            <a:off x="2654549" y="920600"/>
            <a:ext cx="4068900" cy="5156350"/>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1200"/>
              </a:spcBef>
              <a:spcAft>
                <a:spcPts val="0"/>
              </a:spcAft>
              <a:buClr>
                <a:schemeClr val="dk1"/>
              </a:buClr>
              <a:buSzPts val="4200"/>
              <a:buFont typeface="Arial"/>
              <a:buNone/>
            </a:pPr>
            <a:r>
              <a:rPr lang="en-GB" sz="2800" b="1" i="0" u="none" strike="noStrike" cap="none" dirty="0" err="1">
                <a:solidFill>
                  <a:srgbClr val="242867"/>
                </a:solidFill>
                <a:latin typeface="Calibri"/>
                <a:ea typeface="Calibri"/>
                <a:cs typeface="Calibri"/>
                <a:sym typeface="Calibri"/>
              </a:rPr>
              <a:t>Αν</a:t>
            </a:r>
            <a:r>
              <a:rPr lang="el-GR" sz="2800" b="1" i="0" u="none" strike="noStrike" cap="none" dirty="0" err="1">
                <a:solidFill>
                  <a:srgbClr val="242867"/>
                </a:solidFill>
                <a:latin typeface="Calibri"/>
                <a:ea typeface="Calibri"/>
                <a:cs typeface="Calibri"/>
                <a:sym typeface="Calibri"/>
              </a:rPr>
              <a:t>αστοχασμός</a:t>
            </a:r>
            <a:endParaRPr sz="2800" b="1" i="0" u="none" strike="noStrike" cap="none" dirty="0">
              <a:solidFill>
                <a:srgbClr val="242867"/>
              </a:solidFill>
              <a:latin typeface="Calibri"/>
              <a:ea typeface="Calibri"/>
              <a:cs typeface="Calibri"/>
              <a:sym typeface="Calibri"/>
            </a:endParaRPr>
          </a:p>
          <a:p>
            <a:pPr marL="0" marR="0" lvl="0" indent="0" algn="just" rtl="0">
              <a:lnSpc>
                <a:spcPct val="115000"/>
              </a:lnSpc>
              <a:spcBef>
                <a:spcPts val="1200"/>
              </a:spcBef>
              <a:spcAft>
                <a:spcPts val="0"/>
              </a:spcAft>
              <a:buClr>
                <a:schemeClr val="dk1"/>
              </a:buClr>
              <a:buSzPts val="1100"/>
              <a:buFont typeface="Arial"/>
              <a:buNone/>
            </a:pPr>
            <a:r>
              <a:rPr lang="en-GB" sz="1800" b="0" i="0" u="none" strike="noStrike" cap="none" dirty="0">
                <a:solidFill>
                  <a:schemeClr val="dk1"/>
                </a:solidFill>
                <a:latin typeface="Arial"/>
                <a:ea typeface="Arial"/>
                <a:cs typeface="Arial"/>
                <a:sym typeface="Arial"/>
              </a:rPr>
              <a:t>Κατά τη διάρκεια αυτής της δραστηριότητας στο τέλος του μαθήματος TUTOR, καλείστε να κάνετε κάποια αυτοκριτική:</a:t>
            </a:r>
            <a:endParaRPr sz="1800" b="0" i="0" u="none" strike="noStrike" cap="none" dirty="0">
              <a:solidFill>
                <a:schemeClr val="dk1"/>
              </a:solidFill>
              <a:latin typeface="Arial"/>
              <a:ea typeface="Arial"/>
              <a:cs typeface="Arial"/>
              <a:sym typeface="Arial"/>
            </a:endParaRPr>
          </a:p>
          <a:p>
            <a:pPr marL="457200" marR="0" lvl="0" indent="-342900" algn="just" rtl="0">
              <a:lnSpc>
                <a:spcPct val="115000"/>
              </a:lnSpc>
              <a:spcBef>
                <a:spcPts val="1200"/>
              </a:spcBef>
              <a:spcAft>
                <a:spcPts val="0"/>
              </a:spcAft>
              <a:buClr>
                <a:schemeClr val="dk1"/>
              </a:buClr>
              <a:buSzPts val="1800"/>
              <a:buFont typeface="Arial"/>
              <a:buChar char="●"/>
            </a:pPr>
            <a:r>
              <a:rPr lang="en-GB" sz="1800" b="0" i="0" u="none" strike="noStrike" cap="none" dirty="0">
                <a:solidFill>
                  <a:schemeClr val="dk1"/>
                </a:solidFill>
                <a:latin typeface="Arial"/>
                <a:ea typeface="Arial"/>
                <a:cs typeface="Arial"/>
                <a:sym typeface="Arial"/>
              </a:rPr>
              <a:t>Τι αποκομίσατε από το μάθημα 3 και το μάθημα TUTOR συνολικά; </a:t>
            </a:r>
            <a:endParaRPr sz="1800" b="0" i="0" u="none" strike="noStrike" cap="none" dirty="0">
              <a:solidFill>
                <a:schemeClr val="dk1"/>
              </a:solidFill>
              <a:latin typeface="Arial"/>
              <a:ea typeface="Arial"/>
              <a:cs typeface="Arial"/>
              <a:sym typeface="Arial"/>
            </a:endParaRPr>
          </a:p>
          <a:p>
            <a:pPr marL="457200" marR="0" lvl="0" indent="-342900" algn="just" rtl="0">
              <a:lnSpc>
                <a:spcPct val="115000"/>
              </a:lnSpc>
              <a:spcBef>
                <a:spcPts val="0"/>
              </a:spcBef>
              <a:spcAft>
                <a:spcPts val="0"/>
              </a:spcAft>
              <a:buClr>
                <a:schemeClr val="dk1"/>
              </a:buClr>
              <a:buSzPts val="1800"/>
              <a:buFont typeface="Arial"/>
              <a:buChar char="●"/>
            </a:pPr>
            <a:r>
              <a:rPr lang="en-GB" sz="1800" b="0" i="0" u="none" strike="noStrike" cap="none" dirty="0">
                <a:solidFill>
                  <a:schemeClr val="dk1"/>
                </a:solidFill>
                <a:latin typeface="Arial"/>
                <a:ea typeface="Arial"/>
                <a:cs typeface="Arial"/>
                <a:sym typeface="Arial"/>
              </a:rPr>
              <a:t>Ποιες είναι οι δραστηριότητες που σας προκάλεσαν;</a:t>
            </a:r>
            <a:endParaRPr sz="1800" b="0" i="0" u="none" strike="noStrike" cap="none" dirty="0">
              <a:solidFill>
                <a:schemeClr val="dk1"/>
              </a:solidFill>
              <a:latin typeface="Arial"/>
              <a:ea typeface="Arial"/>
              <a:cs typeface="Arial"/>
              <a:sym typeface="Arial"/>
            </a:endParaRPr>
          </a:p>
          <a:p>
            <a:pPr marL="457200" marR="0" lvl="0" indent="-342900" algn="just" rtl="0">
              <a:lnSpc>
                <a:spcPct val="115000"/>
              </a:lnSpc>
              <a:spcBef>
                <a:spcPts val="0"/>
              </a:spcBef>
              <a:spcAft>
                <a:spcPts val="0"/>
              </a:spcAft>
              <a:buClr>
                <a:schemeClr val="dk1"/>
              </a:buClr>
              <a:buSzPts val="1800"/>
              <a:buFont typeface="Arial"/>
              <a:buChar char="●"/>
            </a:pPr>
            <a:r>
              <a:rPr lang="en-GB" sz="1800" b="0" i="0" u="none" strike="noStrike" cap="none" dirty="0">
                <a:solidFill>
                  <a:schemeClr val="dk1"/>
                </a:solidFill>
                <a:latin typeface="Arial"/>
                <a:ea typeface="Arial"/>
                <a:cs typeface="Arial"/>
                <a:sym typeface="Arial"/>
              </a:rPr>
              <a:t>Αυτό το κάνατε με ευκολία;</a:t>
            </a:r>
            <a:endParaRPr sz="1800" b="0" i="0" u="none" strike="noStrike" cap="none" dirty="0">
              <a:solidFill>
                <a:schemeClr val="dk1"/>
              </a:solidFill>
              <a:latin typeface="Arial"/>
              <a:ea typeface="Arial"/>
              <a:cs typeface="Arial"/>
              <a:sym typeface="Arial"/>
            </a:endParaRPr>
          </a:p>
          <a:p>
            <a:pPr marL="457200" marR="0" lvl="0" indent="-342900" algn="just" rtl="0">
              <a:lnSpc>
                <a:spcPct val="115000"/>
              </a:lnSpc>
              <a:spcBef>
                <a:spcPts val="0"/>
              </a:spcBef>
              <a:spcAft>
                <a:spcPts val="0"/>
              </a:spcAft>
              <a:buClr>
                <a:schemeClr val="dk1"/>
              </a:buClr>
              <a:buSzPts val="1800"/>
              <a:buFont typeface="Arial"/>
              <a:buChar char="●"/>
            </a:pPr>
            <a:r>
              <a:rPr lang="en-GB" sz="1800" b="0" i="0" u="none" strike="noStrike" cap="none" dirty="0">
                <a:solidFill>
                  <a:schemeClr val="dk1"/>
                </a:solidFill>
                <a:latin typeface="Arial"/>
                <a:ea typeface="Arial"/>
                <a:cs typeface="Arial"/>
                <a:sym typeface="Arial"/>
              </a:rPr>
              <a:t>Προτιμάτε να εργάζεστε ομαδικά ή ατομικά;</a:t>
            </a:r>
            <a:endParaRPr sz="3000" b="0" i="0" u="none" strike="noStrike" cap="none" dirty="0">
              <a:solidFill>
                <a:schemeClr val="dk1"/>
              </a:solidFill>
              <a:highlight>
                <a:srgbClr val="FFFFFF"/>
              </a:highlight>
              <a:latin typeface="Arial"/>
              <a:ea typeface="Arial"/>
              <a:cs typeface="Arial"/>
              <a:sym typeface="Arial"/>
            </a:endParaRPr>
          </a:p>
        </p:txBody>
      </p:sp>
      <p:sp>
        <p:nvSpPr>
          <p:cNvPr id="137" name="Google Shape;137;g2ffe9b21849_0_0"/>
          <p:cNvSpPr txBox="1"/>
          <p:nvPr/>
        </p:nvSpPr>
        <p:spPr>
          <a:xfrm>
            <a:off x="6922951" y="1424630"/>
            <a:ext cx="4229624" cy="4873065"/>
          </a:xfrm>
          <a:prstGeom prst="rect">
            <a:avLst/>
          </a:prstGeom>
          <a:noFill/>
          <a:ln>
            <a:noFill/>
          </a:ln>
        </p:spPr>
        <p:txBody>
          <a:bodyPr spcFirstLastPara="1" wrap="square" lIns="91425" tIns="45700" rIns="91425" bIns="45700" anchor="ctr" anchorCtr="0">
            <a:spAutoFit/>
          </a:bodyPr>
          <a:lstStyle/>
          <a:p>
            <a:pPr marL="457200" marR="0" lvl="0" indent="-228600" algn="just" rtl="0">
              <a:lnSpc>
                <a:spcPct val="115000"/>
              </a:lnSpc>
              <a:spcBef>
                <a:spcPts val="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457200" marR="0" lvl="0" indent="-342900" algn="just" rtl="0">
              <a:lnSpc>
                <a:spcPct val="115000"/>
              </a:lnSpc>
              <a:spcBef>
                <a:spcPts val="0"/>
              </a:spcBef>
              <a:spcAft>
                <a:spcPts val="0"/>
              </a:spcAft>
              <a:buClr>
                <a:srgbClr val="000000"/>
              </a:buClr>
              <a:buSzPts val="1800"/>
              <a:buFont typeface="Arial"/>
              <a:buChar char="●"/>
            </a:pPr>
            <a:r>
              <a:rPr lang="en-GB" sz="1800" b="0" i="0" u="none" strike="noStrike" cap="none" dirty="0">
                <a:solidFill>
                  <a:srgbClr val="000000"/>
                </a:solidFill>
                <a:latin typeface="Arial"/>
                <a:ea typeface="Arial"/>
                <a:cs typeface="Arial"/>
                <a:sym typeface="Arial"/>
              </a:rPr>
              <a:t>Πώς αισθάνεστε όταν σας αξιολογούν; Τη συνεκπαίδευση, την αξιολόγηση από ομοτίμους και την αλληλεπίδραση με ομοτίμους καθηγητές;</a:t>
            </a:r>
            <a:endParaRPr dirty="0"/>
          </a:p>
          <a:p>
            <a:pPr marL="457200" marR="0" lvl="0" indent="-342900" algn="just" rtl="0">
              <a:lnSpc>
                <a:spcPct val="115000"/>
              </a:lnSpc>
              <a:spcBef>
                <a:spcPts val="0"/>
              </a:spcBef>
              <a:spcAft>
                <a:spcPts val="0"/>
              </a:spcAft>
              <a:buClr>
                <a:srgbClr val="000000"/>
              </a:buClr>
              <a:buSzPts val="1800"/>
              <a:buFont typeface="Arial"/>
              <a:buChar char="●"/>
            </a:pPr>
            <a:r>
              <a:rPr lang="en-GB" sz="1800" b="0" i="0" u="none" strike="noStrike" cap="none" dirty="0">
                <a:solidFill>
                  <a:srgbClr val="000000"/>
                </a:solidFill>
                <a:latin typeface="Arial"/>
                <a:ea typeface="Arial"/>
                <a:cs typeface="Arial"/>
                <a:sym typeface="Arial"/>
              </a:rPr>
              <a:t>Προτιμάτε διαδικτυακές ή μη διαδικτυακές συναντήσεις;</a:t>
            </a:r>
            <a:endParaRPr dirty="0"/>
          </a:p>
          <a:p>
            <a:pPr marL="457200" marR="0" lvl="0" indent="-342900" algn="just" rtl="0">
              <a:lnSpc>
                <a:spcPct val="115000"/>
              </a:lnSpc>
              <a:spcBef>
                <a:spcPts val="0"/>
              </a:spcBef>
              <a:spcAft>
                <a:spcPts val="0"/>
              </a:spcAft>
              <a:buClr>
                <a:srgbClr val="000000"/>
              </a:buClr>
              <a:buSzPts val="1800"/>
              <a:buFont typeface="Arial"/>
              <a:buChar char="●"/>
            </a:pPr>
            <a:r>
              <a:rPr lang="en-GB" sz="1800" b="0" i="0" u="none" strike="noStrike" cap="none" dirty="0">
                <a:solidFill>
                  <a:srgbClr val="000000"/>
                </a:solidFill>
                <a:latin typeface="Arial"/>
                <a:ea typeface="Arial"/>
                <a:cs typeface="Arial"/>
                <a:sym typeface="Arial"/>
              </a:rPr>
              <a:t>Ποια είναι τα μέρη/στοιχεία του μαθήματος 3 και του συνολικού μαθήματος TUTOR που θα συνιστούσατε στους συναδέλφους σας;</a:t>
            </a:r>
            <a:endParaRPr dirty="0"/>
          </a:p>
          <a:p>
            <a:pPr marL="457200" marR="0" lvl="0" indent="-342900" algn="just" rtl="0">
              <a:lnSpc>
                <a:spcPct val="115000"/>
              </a:lnSpc>
              <a:spcBef>
                <a:spcPts val="0"/>
              </a:spcBef>
              <a:spcAft>
                <a:spcPts val="0"/>
              </a:spcAft>
              <a:buClr>
                <a:srgbClr val="000000"/>
              </a:buClr>
              <a:buSzPts val="1800"/>
              <a:buFont typeface="Arial"/>
              <a:buChar char="●"/>
            </a:pPr>
            <a:r>
              <a:rPr lang="en-GB" sz="1800" b="0" i="0" u="none" strike="noStrike" cap="none" dirty="0">
                <a:solidFill>
                  <a:srgbClr val="000000"/>
                </a:solidFill>
                <a:latin typeface="Arial"/>
                <a:ea typeface="Arial"/>
                <a:cs typeface="Arial"/>
                <a:sym typeface="Arial"/>
              </a:rPr>
              <a:t>Πώς θα μπορούσατε να βελτιώσετε το μάθημα 3 και το συνολικό μάθημα TUTOR;</a:t>
            </a:r>
            <a:endParaRPr dirty="0"/>
          </a:p>
          <a:p>
            <a:pPr marL="0" marR="0" lvl="0" indent="0" algn="just" rtl="0">
              <a:lnSpc>
                <a:spcPct val="115000"/>
              </a:lnSpc>
              <a:spcBef>
                <a:spcPts val="1200"/>
              </a:spcBef>
              <a:spcAft>
                <a:spcPts val="0"/>
              </a:spcAft>
              <a:buClr>
                <a:srgbClr val="000000"/>
              </a:buClr>
              <a:buSzPts val="1100"/>
              <a:buFont typeface="Arial"/>
              <a:buNone/>
            </a:pPr>
            <a:endParaRPr sz="3000" b="0" i="0" u="none" strike="noStrike" cap="none" dirty="0">
              <a:solidFill>
                <a:srgbClr val="000000"/>
              </a:solidFill>
              <a:highlight>
                <a:srgbClr val="FFFFFF"/>
              </a:highlight>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1"/>
        <p:cNvGrpSpPr/>
        <p:nvPr/>
      </p:nvGrpSpPr>
      <p:grpSpPr>
        <a:xfrm>
          <a:off x="0" y="0"/>
          <a:ext cx="0" cy="0"/>
          <a:chOff x="0" y="0"/>
          <a:chExt cx="0" cy="0"/>
        </a:xfrm>
      </p:grpSpPr>
      <p:sp>
        <p:nvSpPr>
          <p:cNvPr id="142" name="Google Shape;142;p8"/>
          <p:cNvSpPr txBox="1"/>
          <p:nvPr/>
        </p:nvSpPr>
        <p:spPr>
          <a:xfrm>
            <a:off x="1825334" y="6322957"/>
            <a:ext cx="9830638" cy="36763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4494"/>
              </a:buClr>
              <a:buSzPts val="900"/>
              <a:buFont typeface="Arial"/>
              <a:buNone/>
            </a:pPr>
            <a:r>
              <a:rPr lang="en-GB" sz="900" b="0" i="0" u="none" strike="noStrike" cap="none">
                <a:solidFill>
                  <a:srgbClr val="004494"/>
                </a:solidFill>
                <a:latin typeface="Calibri"/>
                <a:ea typeface="Calibri"/>
                <a:cs typeface="Calibri"/>
                <a:sym typeface="Calibri"/>
              </a:rPr>
              <a:t>Το έργο αυτό χρηματοδοτήθηκε με την υποστήριξη της Ευρωπαϊκής Επιτροπής. Η παρούσα δημοσίευση αντικατοπτρίζει τις απόψεις μόνο του συγγραφέα και η Επιτροπή δεν μπορεί να θεωρηθεί υπεύθυνη για οποιαδήποτε χρήση των πληροφοριών που περιέχονται σε αυτήν. </a:t>
            </a:r>
            <a:endParaRPr sz="1400" b="0" i="0" u="none" strike="noStrike" cap="none">
              <a:solidFill>
                <a:srgbClr val="000000"/>
              </a:solidFill>
              <a:latin typeface="Arial"/>
              <a:ea typeface="Arial"/>
              <a:cs typeface="Arial"/>
              <a:sym typeface="Arial"/>
            </a:endParaRPr>
          </a:p>
        </p:txBody>
      </p:sp>
      <p:pic>
        <p:nvPicPr>
          <p:cNvPr id="143" name="Google Shape;143;p8"/>
          <p:cNvPicPr preferRelativeResize="0"/>
          <p:nvPr/>
        </p:nvPicPr>
        <p:blipFill rotWithShape="1">
          <a:blip r:embed="rId4">
            <a:alphaModFix/>
          </a:blip>
          <a:srcRect/>
          <a:stretch/>
        </p:blipFill>
        <p:spPr>
          <a:xfrm>
            <a:off x="470004" y="6322957"/>
            <a:ext cx="1355329" cy="367633"/>
          </a:xfrm>
          <a:prstGeom prst="rect">
            <a:avLst/>
          </a:prstGeom>
          <a:noFill/>
          <a:ln>
            <a:noFill/>
          </a:ln>
        </p:spPr>
      </p:pic>
      <p:sp>
        <p:nvSpPr>
          <p:cNvPr id="144" name="Google Shape;144;p8"/>
          <p:cNvSpPr/>
          <p:nvPr/>
        </p:nvSpPr>
        <p:spPr>
          <a:xfrm>
            <a:off x="361375" y="1782826"/>
            <a:ext cx="4724400" cy="107717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GB" sz="3200" b="1" i="0" u="none" strike="noStrike" cap="none">
                <a:solidFill>
                  <a:schemeClr val="lt1"/>
                </a:solidFill>
                <a:latin typeface="Calibri"/>
                <a:ea typeface="Calibri"/>
                <a:cs typeface="Calibri"/>
                <a:sym typeface="Calibri"/>
              </a:rPr>
              <a:t>Σας ευχαριστούμε για την προσοχή σας ☺</a:t>
            </a:r>
            <a:endParaRPr sz="3200" b="1" i="0" u="none" strike="noStrike" cap="none">
              <a:solidFill>
                <a:schemeClr val="lt1"/>
              </a:solidFill>
              <a:latin typeface="Calibri"/>
              <a:ea typeface="Calibri"/>
              <a:cs typeface="Calibri"/>
              <a:sym typeface="Calibri"/>
            </a:endParaRPr>
          </a:p>
        </p:txBody>
      </p:sp>
      <p:pic>
        <p:nvPicPr>
          <p:cNvPr id="145" name="Google Shape;145;p8"/>
          <p:cNvPicPr preferRelativeResize="0"/>
          <p:nvPr/>
        </p:nvPicPr>
        <p:blipFill rotWithShape="1">
          <a:blip r:embed="rId5">
            <a:alphaModFix/>
          </a:blip>
          <a:srcRect/>
          <a:stretch/>
        </p:blipFill>
        <p:spPr>
          <a:xfrm>
            <a:off x="465304" y="738627"/>
            <a:ext cx="2122430" cy="60219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2242</Words>
  <Application>Microsoft Office PowerPoint</Application>
  <PresentationFormat>Ευρεία οθόνη</PresentationFormat>
  <Paragraphs>74</Paragraphs>
  <Slides>7</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Calibri</vt:lpstr>
      <vt:lpstr>Arial</vt:lpstr>
      <vt:lpstr>Open Sans</vt:lpstr>
      <vt:lpstr>Office Theme</vt:lpstr>
      <vt:lpstr>Παρουσίαση του PowerPoint</vt:lpstr>
      <vt:lpstr>Παρουσίαση του PowerPoint</vt:lpstr>
      <vt:lpstr>Παρουσίαση του PowerPoint</vt:lpstr>
      <vt:lpstr>Πώς να οριστικοποιήσετε την εργαλειοθήκη υποστήριξης;</vt:lpstr>
      <vt:lpstr>Κοινή χρήση του υποστηρικτικού σας εργαλειοθήκης</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Patricia Tejada Fernandéz</dc:creator>
  <cp:keywords>, docId:6E5505D7C640A8BC8FF4390C76CB7216</cp:keywords>
  <cp:lastModifiedBy>ΕΛΕΝΗ ΜΑΥΡΟΠΟΥΛΟΥ</cp:lastModifiedBy>
  <cp:revision>6</cp:revision>
  <dcterms:created xsi:type="dcterms:W3CDTF">2024-08-21T08:35:52Z</dcterms:created>
  <dcterms:modified xsi:type="dcterms:W3CDTF">2025-09-05T18:12:45Z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0x0101008C1C790A0A6B5D439550C5EA15C74BCC</vt:lpwstr>
  </property>
</Properties>
</file>