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KVTDjEyME0LdANm6lmKeIicYa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5854"/>
  </p:normalViewPr>
  <p:slideViewPr>
    <p:cSldViewPr snapToGrid="0">
      <p:cViewPr varScale="1">
        <p:scale>
          <a:sx n="57" d="100"/>
          <a:sy n="57" d="100"/>
        </p:scale>
        <p:origin x="165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tr-TR" dirty="0" err="1"/>
              <a:t>Σε αυτή τη συνεδρία</a:t>
            </a:r>
            <a:r>
              <a:rPr lang="tr-TR" dirty="0"/>
              <a:t>, </a:t>
            </a:r>
            <a:r>
              <a:rPr lang="tr-TR" dirty="0" err="1"/>
              <a:t>θα συζητήσουμε τη σημασία </a:t>
            </a:r>
            <a:r>
              <a:rPr lang="tr-TR" dirty="0"/>
              <a:t>της </a:t>
            </a:r>
            <a:r>
              <a:rPr lang="tr-TR" b="1" dirty="0" err="1"/>
              <a:t>αξιολόγησης των σχεδίων και παρουσιάσεων μαθημάτων </a:t>
            </a:r>
            <a:r>
              <a:rPr lang="tr-TR" b="1" dirty="0"/>
              <a:t>από ομότιμους</a:t>
            </a:r>
            <a:r>
              <a:rPr lang="tr-TR" dirty="0"/>
              <a:t>. </a:t>
            </a:r>
            <a:r>
              <a:rPr lang="tr-TR" dirty="0" err="1"/>
              <a:t>Η συμμετοχή </a:t>
            </a:r>
            <a:r>
              <a:rPr lang="tr-TR" dirty="0"/>
              <a:t>στην </a:t>
            </a:r>
            <a:r>
              <a:rPr lang="tr-TR" dirty="0" err="1"/>
              <a:t>αξιολόγηση από ομοτίμους </a:t>
            </a:r>
            <a:r>
              <a:rPr lang="tr-TR" dirty="0"/>
              <a:t>είναι μια </a:t>
            </a:r>
            <a:r>
              <a:rPr lang="tr-TR" dirty="0" err="1"/>
              <a:t>πολύτιμη πρακτική για την ενίσχυση των διδακτικών σας δεξιοτήτων και τη συνεργασία με συναδέλφους εκπαιδευτικούς</a:t>
            </a:r>
            <a:r>
              <a:rPr lang="tr-TR" dirty="0"/>
              <a:t>. </a:t>
            </a:r>
            <a:r>
              <a:rPr lang="tr-TR" dirty="0" err="1"/>
              <a:t>Η διαδικασία αυτή σας επιτρέπει να λαμβάνετε εποικοδομητική ανατροφοδότηση, ενώ παράλληλα μαθαίνετε από τις γνώσεις των συναδέλφων σας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dirty="0" err="1"/>
              <a:t>Ανασκοπώντας ο ένας τα σχέδια μαθημάτων και τις παρουσιάσεις του άλλου</a:t>
            </a:r>
            <a:r>
              <a:rPr lang="tr-TR" dirty="0"/>
              <a:t>, μπορείτε να </a:t>
            </a:r>
            <a:r>
              <a:rPr lang="tr-TR" dirty="0" err="1"/>
              <a:t>εντοπίσετε τα δυνατά σημεία της διδακτικής σας προσέγγισης και να ανακαλύψετε τομείς στους οποίους μπορείτε να βελτιωθείτε</a:t>
            </a:r>
            <a:r>
              <a:rPr lang="tr-TR" dirty="0"/>
              <a:t>. </a:t>
            </a:r>
            <a:r>
              <a:rPr lang="tr-TR" dirty="0" err="1"/>
              <a:t>Αυτή η πρακτική </a:t>
            </a:r>
            <a:r>
              <a:rPr lang="tr-TR" dirty="0"/>
              <a:t>όχι </a:t>
            </a:r>
            <a:r>
              <a:rPr lang="tr-TR" dirty="0" err="1"/>
              <a:t>μόνο σας βοηθά να βελτιώσετε τις εκπαιδευτικές σας στρατηγικές </a:t>
            </a:r>
            <a:r>
              <a:rPr lang="tr-TR" dirty="0"/>
              <a:t>αλλά </a:t>
            </a:r>
            <a:r>
              <a:rPr lang="tr-TR" dirty="0" err="1"/>
              <a:t>και να διασφαλίσετε ότι δημιουργείτε υλικό υψηλής ποιότητας που υποστηρίζει αποτελεσματικά τη μάθηση των μαθητών σας</a:t>
            </a:r>
            <a:r>
              <a:rPr lang="tr-TR" dirty="0"/>
              <a:t>.</a:t>
            </a:r>
          </a:p>
          <a:p>
            <a:r>
              <a:rPr lang="tr-TR" dirty="0" err="1"/>
              <a:t>Κατά τη διάρκεια αυτής της συνεδρίας, θα διερευνήσουμε τα πρακτικά βήματα για τη διεξαγωγή αξιολογήσεων από ομοτίμους</a:t>
            </a:r>
            <a:r>
              <a:rPr lang="tr-TR" dirty="0"/>
              <a:t>, </a:t>
            </a:r>
            <a:r>
              <a:rPr lang="tr-TR" dirty="0" err="1"/>
              <a:t>τα βασικά στοιχεία </a:t>
            </a:r>
            <a:r>
              <a:rPr lang="tr-TR" dirty="0"/>
              <a:t>στα οποία </a:t>
            </a:r>
            <a:r>
              <a:rPr lang="tr-TR" dirty="0" err="1"/>
              <a:t>πρέπει να εστιάσετε κατά τη διάρκεια της αξιολόγησης και </a:t>
            </a:r>
            <a:r>
              <a:rPr lang="tr-TR" dirty="0"/>
              <a:t>πώς μπορείτε να </a:t>
            </a:r>
            <a:r>
              <a:rPr lang="tr-TR" dirty="0" err="1"/>
              <a:t>επωφεληθείτε από αυτή τη συνεργατική εμπειρία μάθησης</a:t>
            </a:r>
            <a:r>
              <a:rPr lang="tr-TR" dirty="0"/>
              <a:t>. </a:t>
            </a:r>
            <a:r>
              <a:rPr lang="tr-TR" dirty="0" err="1"/>
              <a:t>Ας αγκαλιάσουμε αυτή την ευκαιρία να μάθουμε ο ένας από τον άλλον και να βελτιώσουμε τις διδακτικές μας πρακτικές από κοινού</a:t>
            </a:r>
            <a:r>
              <a:rPr lang="tr-TR" dirty="0"/>
              <a:t>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err="1"/>
              <a:t>Σε αυτή τη δραστηριότητα</a:t>
            </a:r>
            <a:r>
              <a:rPr lang="tr-TR" dirty="0"/>
              <a:t>, </a:t>
            </a:r>
            <a:r>
              <a:rPr lang="tr-TR" dirty="0" err="1"/>
              <a:t>θα συμμετάσχετε </a:t>
            </a:r>
            <a:r>
              <a:rPr lang="tr-TR" dirty="0"/>
              <a:t>σε μια </a:t>
            </a:r>
            <a:r>
              <a:rPr lang="tr-TR" b="1" dirty="0" err="1"/>
              <a:t>ασύγχρονη συνεδρία </a:t>
            </a:r>
            <a:r>
              <a:rPr lang="tr-TR" b="1" dirty="0"/>
              <a:t>διάρκειας 1 ώρας</a:t>
            </a:r>
            <a:r>
              <a:rPr lang="tr-TR" dirty="0" err="1"/>
              <a:t>, όπου θα εξετάσετε τα σχέδια μαθήματος και τις παρουσιάσεις που δημιούργησαν οι συνάδελφοί σας</a:t>
            </a:r>
            <a:r>
              <a:rPr lang="tr-TR" dirty="0"/>
              <a:t>. </a:t>
            </a:r>
            <a:r>
              <a:rPr lang="tr-TR" dirty="0" err="1"/>
              <a:t>Αυτή η διαδικασία αξιολόγησης από ομότιμους </a:t>
            </a:r>
            <a:r>
              <a:rPr lang="tr-TR" dirty="0"/>
              <a:t>είναι ένα </a:t>
            </a:r>
            <a:r>
              <a:rPr lang="tr-TR" dirty="0" err="1"/>
              <a:t>κρίσιμο στοιχείο </a:t>
            </a:r>
            <a:r>
              <a:rPr lang="tr-TR" dirty="0"/>
              <a:t>της </a:t>
            </a:r>
            <a:r>
              <a:rPr lang="tr-TR" dirty="0" err="1"/>
              <a:t>επαγγελματικής ανάπτυξης</a:t>
            </a:r>
            <a:r>
              <a:rPr lang="tr-TR" dirty="0"/>
              <a:t>, καθώς </a:t>
            </a:r>
            <a:r>
              <a:rPr lang="tr-TR" dirty="0" err="1"/>
              <a:t>παρέχει την ευκαιρία τόσο για προσφορά όσο και για λήψη εποικοδομητικής ανατροφοδότησης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dirty="0" err="1"/>
              <a:t>Καθώς ασχολείστε με αυτή την ανασκόπηση, σας ενθαρρύνω να επικεντρωθείτε </a:t>
            </a:r>
            <a:r>
              <a:rPr lang="tr-TR" dirty="0"/>
              <a:t>σε </a:t>
            </a:r>
            <a:r>
              <a:rPr lang="tr-TR" dirty="0" err="1"/>
              <a:t>διάφορες βασικές πτυχές</a:t>
            </a:r>
            <a:r>
              <a:rPr lang="tr-TR" dirty="0"/>
              <a:t>. Πρώτον, </a:t>
            </a:r>
            <a:r>
              <a:rPr lang="tr-TR" dirty="0" err="1"/>
              <a:t>εξετάστε τα </a:t>
            </a:r>
            <a:r>
              <a:rPr lang="tr-TR" b="1" dirty="0" err="1"/>
              <a:t>τεχνικά στοιχεία </a:t>
            </a:r>
            <a:r>
              <a:rPr lang="tr-TR" dirty="0" err="1"/>
              <a:t>των παρουσιάσεων</a:t>
            </a:r>
            <a:r>
              <a:rPr lang="tr-TR" dirty="0"/>
              <a:t>, </a:t>
            </a:r>
            <a:r>
              <a:rPr lang="tr-TR" dirty="0" err="1"/>
              <a:t>συμπεριλαμβανομένης της δομής</a:t>
            </a:r>
            <a:r>
              <a:rPr lang="tr-TR" dirty="0"/>
              <a:t>, της </a:t>
            </a:r>
            <a:r>
              <a:rPr lang="tr-TR" dirty="0" err="1"/>
              <a:t>οπτικής ελκυστικότητας και της χρήσης της γλώσσας</a:t>
            </a:r>
            <a:r>
              <a:rPr lang="tr-TR" dirty="0"/>
              <a:t>. </a:t>
            </a:r>
            <a:r>
              <a:rPr lang="tr-TR" dirty="0" err="1"/>
              <a:t>Αυτές οι πτυχές είναι σημαντικές</a:t>
            </a:r>
            <a:r>
              <a:rPr lang="tr-TR" dirty="0"/>
              <a:t>, καθώς μπορούν να </a:t>
            </a:r>
            <a:r>
              <a:rPr lang="tr-TR" dirty="0" err="1"/>
              <a:t>επηρεάσουν σημαντικά </a:t>
            </a:r>
            <a:r>
              <a:rPr lang="tr-TR" dirty="0"/>
              <a:t>το πόσο </a:t>
            </a:r>
            <a:r>
              <a:rPr lang="tr-TR" dirty="0" err="1"/>
              <a:t>αποτελεσματικά επικοινωνείται το περιεχόμενο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dirty="0" err="1"/>
              <a:t>Στη συνέχεια</a:t>
            </a:r>
            <a:r>
              <a:rPr lang="tr-TR" dirty="0"/>
              <a:t>, </a:t>
            </a:r>
            <a:r>
              <a:rPr lang="tr-TR" dirty="0" err="1"/>
              <a:t>αξιολογήστε </a:t>
            </a:r>
            <a:r>
              <a:rPr lang="tr-TR" b="1" dirty="0" err="1"/>
              <a:t>την ποιότητα του περιεχομένου </a:t>
            </a:r>
            <a:r>
              <a:rPr lang="tr-TR" dirty="0" err="1"/>
              <a:t>των σχεδίων μαθήματος και των παρουσιάσεων</a:t>
            </a:r>
            <a:r>
              <a:rPr lang="tr-TR" dirty="0"/>
              <a:t>. </a:t>
            </a:r>
            <a:r>
              <a:rPr lang="tr-TR" dirty="0" err="1"/>
              <a:t>Είναι σαφείς οι μαθησιακοί στόχοι</a:t>
            </a:r>
            <a:r>
              <a:rPr lang="tr-TR" dirty="0"/>
              <a:t>; Είναι </a:t>
            </a:r>
            <a:r>
              <a:rPr lang="tr-TR" dirty="0" err="1"/>
              <a:t>το υλικό σχετικό και ελκυστικό για το προοριζόμενο κοινό</a:t>
            </a:r>
            <a:r>
              <a:rPr lang="tr-TR" dirty="0"/>
              <a:t>; </a:t>
            </a:r>
            <a:r>
              <a:rPr lang="tr-TR" dirty="0" err="1"/>
              <a:t>Το μελετημένο περιεχόμενο </a:t>
            </a:r>
            <a:r>
              <a:rPr lang="tr-TR" dirty="0"/>
              <a:t>είναι </a:t>
            </a:r>
            <a:r>
              <a:rPr lang="tr-TR" dirty="0" err="1"/>
              <a:t>απαραίτητο για να διασφαλίσετε ότι τα μαθήματα των συναδέλφων </a:t>
            </a:r>
            <a:r>
              <a:rPr lang="tr-TR" dirty="0"/>
              <a:t>σας μπορούν να </a:t>
            </a:r>
            <a:r>
              <a:rPr lang="tr-TR" dirty="0" err="1"/>
              <a:t>ανταποκριθούν αποτελεσματικά στις ανάγκες των μαθητών </a:t>
            </a:r>
            <a:r>
              <a:rPr lang="tr-TR" dirty="0"/>
              <a:t>τους.</a:t>
            </a:r>
          </a:p>
          <a:p>
            <a:pPr>
              <a:buNone/>
            </a:pPr>
            <a:r>
              <a:rPr lang="tr-TR" dirty="0"/>
              <a:t>Τέλος, αξιολογήστε </a:t>
            </a:r>
            <a:r>
              <a:rPr lang="tr-TR" b="1" dirty="0"/>
              <a:t>την αποτελεσματικότητα των παρουσιάσεων όσον αφορά την εφαρμογή </a:t>
            </a:r>
            <a:r>
              <a:rPr lang="el-GR" b="1" dirty="0"/>
              <a:t>συμπεριληπτικών </a:t>
            </a:r>
            <a:r>
              <a:rPr lang="tr-TR" b="1" dirty="0"/>
              <a:t>πρακτικών</a:t>
            </a:r>
            <a:r>
              <a:rPr lang="tr-TR" dirty="0"/>
              <a:t>. </a:t>
            </a:r>
            <a:r>
              <a:rPr lang="tr-TR" dirty="0" err="1"/>
              <a:t>Εξετάστε </a:t>
            </a:r>
            <a:r>
              <a:rPr lang="tr-TR" dirty="0"/>
              <a:t>πόσο </a:t>
            </a:r>
            <a:r>
              <a:rPr lang="tr-TR" dirty="0" err="1"/>
              <a:t>καλά τα σχέδια μαθήματος αντιμετωπίζουν τις διαφορετικές ανάγκες </a:t>
            </a:r>
            <a:r>
              <a:rPr lang="tr-TR" dirty="0"/>
              <a:t>των </a:t>
            </a:r>
            <a:r>
              <a:rPr lang="tr-TR" dirty="0" err="1"/>
              <a:t>μαθητών και </a:t>
            </a:r>
            <a:r>
              <a:rPr lang="tr-TR" dirty="0"/>
              <a:t>αν </a:t>
            </a:r>
            <a:r>
              <a:rPr lang="tr-TR" dirty="0" err="1"/>
              <a:t>ενσωματώνουν στρατηγικές που προωθούν τη συμμετοχικότητα και την υποστήριξη όλων των μαθητών</a:t>
            </a:r>
            <a:r>
              <a:rPr lang="tr-TR" dirty="0"/>
              <a:t>.</a:t>
            </a:r>
          </a:p>
          <a:p>
            <a:r>
              <a:rPr lang="tr-TR" dirty="0" err="1"/>
              <a:t>Στο </a:t>
            </a:r>
            <a:r>
              <a:rPr lang="tr-TR" dirty="0"/>
              <a:t>τέλος </a:t>
            </a:r>
            <a:r>
              <a:rPr lang="tr-TR" dirty="0" err="1"/>
              <a:t>αυτής της συνεδρίας, θα αποκτήσετε πολύτιμες γνώσεις που </a:t>
            </a:r>
            <a:r>
              <a:rPr lang="tr-TR" dirty="0"/>
              <a:t>μπορούν να </a:t>
            </a:r>
            <a:r>
              <a:rPr lang="tr-TR" dirty="0" err="1"/>
              <a:t>βελτιώσουν τις διδακτικές σας πρακτικές και να συμβάλουν </a:t>
            </a:r>
            <a:r>
              <a:rPr lang="tr-TR" dirty="0"/>
              <a:t>σε ένα </a:t>
            </a:r>
            <a:r>
              <a:rPr lang="tr-TR" dirty="0" err="1"/>
              <a:t>πιο συμμετοχικό μαθησιακό περιβάλλον</a:t>
            </a:r>
            <a:r>
              <a:rPr lang="tr-TR" dirty="0"/>
              <a:t>. </a:t>
            </a:r>
            <a:r>
              <a:rPr lang="tr-TR" dirty="0" err="1"/>
              <a:t>Ας προσεγγίσουμε αυτή τη δραστηριότητα με ανοιχτό μυαλό </a:t>
            </a:r>
            <a:r>
              <a:rPr lang="tr-TR" dirty="0"/>
              <a:t>και </a:t>
            </a:r>
            <a:r>
              <a:rPr lang="tr-TR" dirty="0" err="1"/>
              <a:t>διάθεση να μάθουμε ο ένας από τον άλλον</a:t>
            </a:r>
            <a:r>
              <a:rPr lang="tr-TR" dirty="0"/>
              <a:t>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tr-TR" sz="2800" dirty="0" err="1"/>
              <a:t>Τώρα</a:t>
            </a:r>
            <a:r>
              <a:rPr lang="tr-TR" sz="2800" dirty="0"/>
              <a:t>, </a:t>
            </a:r>
            <a:r>
              <a:rPr lang="tr-TR" sz="2800" dirty="0" err="1"/>
              <a:t>ας επικεντρωθούμε </a:t>
            </a:r>
            <a:r>
              <a:rPr lang="tr-TR" sz="2800" dirty="0"/>
              <a:t>στο </a:t>
            </a:r>
            <a:r>
              <a:rPr lang="tr-TR" sz="2800" b="1" dirty="0"/>
              <a:t>Πώς </a:t>
            </a:r>
            <a:r>
              <a:rPr lang="tr-TR" sz="2800" b="1" dirty="0" err="1"/>
              <a:t>να κάνετε κριτική</a:t>
            </a:r>
            <a:r>
              <a:rPr lang="tr-TR" sz="2800" dirty="0"/>
              <a:t>. </a:t>
            </a:r>
            <a:r>
              <a:rPr lang="tr-TR" sz="2800" dirty="0" err="1"/>
              <a:t>Όταν παρέχετε ανατροφοδότηση στους συναδέλφους σας, είναι σημαντικό να θυμάστε να </a:t>
            </a:r>
            <a:r>
              <a:rPr lang="tr-TR" sz="2800" dirty="0"/>
              <a:t>είστε </a:t>
            </a:r>
            <a:r>
              <a:rPr lang="tr-TR" sz="2800" dirty="0" err="1"/>
              <a:t>ευγενικοί και ειλικρινείς</a:t>
            </a:r>
            <a:r>
              <a:rPr lang="tr-TR" sz="2800" dirty="0"/>
              <a:t>. </a:t>
            </a:r>
            <a:r>
              <a:rPr lang="tr-TR" sz="2800" dirty="0" err="1"/>
              <a:t>Η εποικοδομητική ανατροφοδότηση αποτελεί κρίσιμο μέρος της μαθησιακής διαδικασίας και οι γνώσεις σας </a:t>
            </a:r>
            <a:r>
              <a:rPr lang="tr-TR" sz="2800" dirty="0"/>
              <a:t>μπορούν να </a:t>
            </a:r>
            <a:r>
              <a:rPr lang="tr-TR" sz="2800" dirty="0" err="1"/>
              <a:t>επηρεάσουν σημαντικά το έργο των συναδέλφων σας</a:t>
            </a:r>
            <a:r>
              <a:rPr lang="tr-TR" sz="2800" dirty="0"/>
              <a:t>.</a:t>
            </a:r>
          </a:p>
          <a:p>
            <a:pPr>
              <a:buNone/>
            </a:pPr>
            <a:r>
              <a:rPr lang="tr-TR" sz="2800" dirty="0"/>
              <a:t>Φροντίστε </a:t>
            </a:r>
            <a:r>
              <a:rPr lang="tr-TR" sz="2800" dirty="0" err="1"/>
              <a:t>να παρουσιάσετε τα σχόλιά σας με σεβασμό και προσοχή</a:t>
            </a:r>
            <a:r>
              <a:rPr lang="tr-TR" sz="2800" dirty="0"/>
              <a:t>. </a:t>
            </a:r>
            <a:r>
              <a:rPr lang="tr-TR" sz="2800" dirty="0" err="1"/>
              <a:t>Αφού αναγνωρίσετε τα δυνατά σημεία στα σχέδια μαθήματος και στις παρουσιάσεις τους</a:t>
            </a:r>
            <a:r>
              <a:rPr lang="tr-TR" sz="2800" dirty="0"/>
              <a:t>, είναι </a:t>
            </a:r>
            <a:r>
              <a:rPr lang="tr-TR" sz="2800" dirty="0" err="1"/>
              <a:t>χρήσιμο να αναφερθούν οι τομείς που χρήζουν βελτίωσης</a:t>
            </a:r>
            <a:r>
              <a:rPr lang="tr-TR" sz="2800" dirty="0"/>
              <a:t>. </a:t>
            </a:r>
            <a:r>
              <a:rPr lang="tr-TR" sz="2800" dirty="0" err="1"/>
              <a:t>Αυτή η προσέγγιση δημιουργεί </a:t>
            </a:r>
            <a:r>
              <a:rPr lang="tr-TR" sz="2800" dirty="0"/>
              <a:t>μια </a:t>
            </a:r>
            <a:r>
              <a:rPr lang="tr-TR" sz="2800" dirty="0" err="1"/>
              <a:t>υποστηρικτική ατμόσφαιρα και ενθαρρύνει το άνοιγμα στη λήψη ανατροφοδότησης</a:t>
            </a:r>
            <a:r>
              <a:rPr lang="tr-TR" sz="2800" dirty="0"/>
              <a:t>.</a:t>
            </a:r>
          </a:p>
          <a:p>
            <a:pPr>
              <a:buNone/>
            </a:pPr>
            <a:r>
              <a:rPr lang="tr-TR" sz="2800" dirty="0" err="1"/>
              <a:t>Σκεφτείτε να διαμορφώσετε τα σχόλιά σας με χρήσιμο και εφαρμόσιμο τρόπο</a:t>
            </a:r>
            <a:r>
              <a:rPr lang="tr-TR" sz="2800" dirty="0"/>
              <a:t>. </a:t>
            </a:r>
            <a:r>
              <a:rPr lang="tr-TR" sz="2800" dirty="0" err="1"/>
              <a:t>Για παράδειγμα</a:t>
            </a:r>
            <a:r>
              <a:rPr lang="tr-TR" sz="2800" dirty="0"/>
              <a:t>, </a:t>
            </a:r>
            <a:r>
              <a:rPr lang="tr-TR" sz="2800" dirty="0" err="1"/>
              <a:t>αντί να επισημαίνετε απλώς τι δεν λειτούργησε</a:t>
            </a:r>
            <a:r>
              <a:rPr lang="tr-TR" sz="2800" dirty="0"/>
              <a:t>, </a:t>
            </a:r>
            <a:r>
              <a:rPr lang="tr-TR" sz="2800" dirty="0" err="1"/>
              <a:t>προτείνετε συγκεκριμένες αλλαγές ή εναλλακτικές λύσεις που θα μπορούσαν να βελτιώσουν το έργο τους</a:t>
            </a:r>
            <a:r>
              <a:rPr lang="tr-TR" sz="2800" dirty="0"/>
              <a:t>. </a:t>
            </a:r>
            <a:r>
              <a:rPr lang="tr-TR" sz="2800" dirty="0" err="1"/>
              <a:t>Αυτή η εποικοδομητική προσέγγιση προάγει </a:t>
            </a:r>
            <a:r>
              <a:rPr lang="tr-TR" sz="2800" dirty="0"/>
              <a:t>ένα </a:t>
            </a:r>
            <a:r>
              <a:rPr lang="tr-TR" sz="2800" dirty="0" err="1"/>
              <a:t>συνεργατικό περιβάλλον μάθησης, όπου όλοι αισθάνονται ότι εκτιμώνται και ότι έχουν κίνητρο να αναπτυχθούν</a:t>
            </a:r>
            <a:r>
              <a:rPr lang="tr-TR" sz="2800" dirty="0"/>
              <a:t>.</a:t>
            </a:r>
          </a:p>
          <a:p>
            <a:r>
              <a:rPr lang="tr-TR" sz="2800" dirty="0" err="1"/>
              <a:t>Οι συνεισφορές σας </a:t>
            </a:r>
            <a:r>
              <a:rPr lang="tr-TR" sz="2800" dirty="0"/>
              <a:t>όχι </a:t>
            </a:r>
            <a:r>
              <a:rPr lang="tr-TR" sz="2800" dirty="0" err="1"/>
              <a:t>μόνο θα βοηθήσουν τους συναδέλφους σας να βελτιώσουν τις παρουσιάσεις τους</a:t>
            </a:r>
            <a:r>
              <a:rPr lang="tr-TR" sz="2800" dirty="0"/>
              <a:t>, αλλά </a:t>
            </a:r>
            <a:r>
              <a:rPr lang="tr-TR" sz="2800" dirty="0" err="1"/>
              <a:t>θα εμπλουτίσουν και τη δική σας μαθησιακή εμπειρία</a:t>
            </a:r>
            <a:r>
              <a:rPr lang="tr-TR" sz="2800" dirty="0"/>
              <a:t>. </a:t>
            </a:r>
            <a:r>
              <a:rPr lang="tr-TR" sz="2800" dirty="0" err="1"/>
              <a:t>Ας συνεργαστούμε για να δημιουργήσουμε </a:t>
            </a:r>
            <a:r>
              <a:rPr lang="tr-TR" sz="2800" dirty="0"/>
              <a:t>μια </a:t>
            </a:r>
            <a:r>
              <a:rPr lang="tr-TR" sz="2800" dirty="0" err="1"/>
              <a:t>θετική και παραγωγική διαδικασία αξιολόγησης από ομότιμους</a:t>
            </a:r>
            <a:r>
              <a:rPr lang="tr-TR" sz="2800" dirty="0"/>
              <a:t>!</a:t>
            </a:r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tr-TR" dirty="0" err="1"/>
              <a:t>Καθώς συνεχίζουμε με τη διαδικασία αξιολόγησης από ομοτίμους</a:t>
            </a:r>
            <a:r>
              <a:rPr lang="tr-TR" dirty="0"/>
              <a:t>, </a:t>
            </a:r>
            <a:r>
              <a:rPr lang="tr-TR" dirty="0" err="1"/>
              <a:t>ας συζητήσουμε ορισμένες πρόσθετες συμβουλές και κριτήρια που </a:t>
            </a:r>
            <a:r>
              <a:rPr lang="tr-TR" dirty="0"/>
              <a:t>μπορούν να </a:t>
            </a:r>
            <a:r>
              <a:rPr lang="tr-TR" dirty="0" err="1"/>
              <a:t>βελτιώσουν την αξιολόγησή σας</a:t>
            </a:r>
            <a:r>
              <a:rPr lang="tr-TR" dirty="0"/>
              <a:t>. </a:t>
            </a:r>
            <a:r>
              <a:rPr lang="tr-TR" dirty="0" err="1"/>
              <a:t>Όταν αξιολογείτε τα σχέδια μαθήματος και τις παρουσιάσεις των συναδέλφων σας, λάβετε υπόψη σας τις ακόλουθες βασικές πτυχές</a:t>
            </a:r>
            <a:r>
              <a:rPr lang="tr-TR" dirty="0"/>
              <a:t>:</a:t>
            </a:r>
          </a:p>
          <a:p>
            <a:pPr>
              <a:buNone/>
            </a:pPr>
            <a:r>
              <a:rPr lang="tr-TR" b="1" dirty="0" err="1"/>
              <a:t>Πολιτιστική ανταπόκριση</a:t>
            </a:r>
            <a:r>
              <a:rPr lang="tr-TR" b="1" dirty="0"/>
              <a:t>: </a:t>
            </a:r>
            <a:r>
              <a:rPr lang="tr-TR" dirty="0" err="1"/>
              <a:t>Είναι σημαντικό να εξεταστεί κατά πόσο το μάθημα αντικατοπτρίζει ποικίλες πολιτισμικές εμπειρίες και αποφεύγει στερεότυπα και προκαταλήψεις</a:t>
            </a:r>
            <a:r>
              <a:rPr lang="tr-TR" dirty="0"/>
              <a:t>. </a:t>
            </a:r>
            <a:r>
              <a:rPr lang="tr-TR" dirty="0" err="1"/>
              <a:t>Το περιεχόμενο ενθαρρύνει την κριτική σκέψη σχετικά με τη διαφορετικότητα και αντιμετωπίζει τα κοινωνικά και οικονομικά μειονεκτήματα</a:t>
            </a:r>
            <a:r>
              <a:rPr lang="tr-TR" dirty="0"/>
              <a:t>; </a:t>
            </a:r>
            <a:r>
              <a:rPr lang="tr-TR" dirty="0" err="1"/>
              <a:t>Αναζητήστε στρατηγικές που εμπλέκουν όλους τους μαθητές</a:t>
            </a:r>
            <a:r>
              <a:rPr lang="tr-TR" dirty="0"/>
              <a:t>, </a:t>
            </a:r>
            <a:r>
              <a:rPr lang="tr-TR" dirty="0" err="1"/>
              <a:t>διασφαλίζοντας ότι ακούγεται κάθε φωνή</a:t>
            </a:r>
            <a:r>
              <a:rPr lang="tr-TR" dirty="0"/>
              <a:t>. </a:t>
            </a:r>
            <a:r>
              <a:rPr lang="tr-TR" dirty="0" err="1"/>
              <a:t>Για παράδειγμα</a:t>
            </a:r>
            <a:r>
              <a:rPr lang="tr-TR" dirty="0"/>
              <a:t>, </a:t>
            </a:r>
            <a:r>
              <a:rPr lang="tr-TR" dirty="0" err="1"/>
              <a:t>αν </a:t>
            </a:r>
            <a:r>
              <a:rPr lang="tr-TR" dirty="0"/>
              <a:t>ένα </a:t>
            </a:r>
            <a:r>
              <a:rPr lang="tr-TR" dirty="0" err="1"/>
              <a:t>μάθημα </a:t>
            </a:r>
            <a:r>
              <a:rPr lang="tr-TR" dirty="0"/>
              <a:t>περιλαμβάνει </a:t>
            </a:r>
            <a:r>
              <a:rPr lang="tr-TR" dirty="0" err="1"/>
              <a:t>συζήτηση για τις διαφορετικές πολιτισμικές γιορτές</a:t>
            </a:r>
            <a:r>
              <a:rPr lang="tr-TR" dirty="0"/>
              <a:t>, </a:t>
            </a:r>
            <a:r>
              <a:rPr lang="tr-TR" dirty="0" err="1"/>
              <a:t>καλεί τους μαθητές από διαφορετικά υπόβαθρα να μοιραστούν τις δικές τους παραδόσεις</a:t>
            </a:r>
            <a:r>
              <a:rPr lang="tr-TR" dirty="0"/>
              <a:t>;</a:t>
            </a:r>
          </a:p>
          <a:p>
            <a:pPr>
              <a:buNone/>
            </a:pPr>
            <a:r>
              <a:rPr lang="tr-TR" b="1" dirty="0" err="1"/>
              <a:t>Διαφοροποιημένες δραστηριότητες</a:t>
            </a:r>
            <a:r>
              <a:rPr lang="tr-TR" b="1" dirty="0"/>
              <a:t>: </a:t>
            </a:r>
            <a:r>
              <a:rPr lang="tr-TR" dirty="0" err="1"/>
              <a:t>Αξιολογήστε αν το μάθημα προσφέρει διαφοροποιημένες δραστηριότητες που ανταποκρίνονται σε διαφορετικές ικανότητες</a:t>
            </a:r>
            <a:r>
              <a:rPr lang="tr-TR" dirty="0"/>
              <a:t>. </a:t>
            </a:r>
            <a:r>
              <a:rPr lang="tr-TR" dirty="0" err="1"/>
              <a:t>Επιτρέπει </a:t>
            </a:r>
            <a:r>
              <a:rPr lang="tr-TR" dirty="0"/>
              <a:t>πολλαπλές </a:t>
            </a:r>
            <a:r>
              <a:rPr lang="tr-TR" dirty="0" err="1"/>
              <a:t>μορφές έκφρασης - προφορικές</a:t>
            </a:r>
            <a:r>
              <a:rPr lang="tr-TR" dirty="0"/>
              <a:t>, </a:t>
            </a:r>
            <a:r>
              <a:rPr lang="tr-TR" dirty="0" err="1"/>
              <a:t>γραπτές και οπτικές</a:t>
            </a:r>
            <a:r>
              <a:rPr lang="tr-TR" dirty="0"/>
              <a:t>; </a:t>
            </a:r>
            <a:r>
              <a:rPr lang="tr-TR" dirty="0" err="1"/>
              <a:t>Για παράδειγμα</a:t>
            </a:r>
            <a:r>
              <a:rPr lang="tr-TR" dirty="0"/>
              <a:t>, ένα </a:t>
            </a:r>
            <a:r>
              <a:rPr lang="tr-TR" dirty="0" err="1"/>
              <a:t>μάθημα μπορεί να παρέχει επιλογές στους μαθητές να παρουσιάσουν την κατανόησή τους μέσω γραπτής έκθεσης</a:t>
            </a:r>
            <a:r>
              <a:rPr lang="tr-TR" dirty="0"/>
              <a:t>, </a:t>
            </a:r>
            <a:r>
              <a:rPr lang="tr-TR" dirty="0" err="1"/>
              <a:t>οπτικού έργου ή προφορικής παρουσίασης</a:t>
            </a:r>
            <a:r>
              <a:rPr lang="tr-TR" dirty="0"/>
              <a:t>. </a:t>
            </a:r>
            <a:r>
              <a:rPr lang="tr-TR" dirty="0" err="1"/>
              <a:t>Αυτή η ευελιξία </a:t>
            </a:r>
            <a:r>
              <a:rPr lang="tr-TR" dirty="0"/>
              <a:t>όχι </a:t>
            </a:r>
            <a:r>
              <a:rPr lang="tr-TR" dirty="0" err="1"/>
              <a:t>μόνο εξυπηρετεί τα διαφορετικά μαθησιακά στυλ </a:t>
            </a:r>
            <a:r>
              <a:rPr lang="tr-TR" dirty="0"/>
              <a:t>αλλά </a:t>
            </a:r>
            <a:r>
              <a:rPr lang="tr-TR" dirty="0" err="1"/>
              <a:t>και προάγει τη συμμετοχικότητα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b="1" dirty="0"/>
              <a:t>Προσβασιμότητα: </a:t>
            </a:r>
            <a:r>
              <a:rPr lang="tr-TR" dirty="0" err="1"/>
              <a:t>Αξιολογήστε την προσβασιμότητα του υλικού του μαθήματος</a:t>
            </a:r>
            <a:r>
              <a:rPr lang="tr-TR" dirty="0"/>
              <a:t>. </a:t>
            </a:r>
            <a:r>
              <a:rPr lang="tr-TR" dirty="0" err="1"/>
              <a:t>Ανταποκρίνεται το </a:t>
            </a:r>
            <a:r>
              <a:rPr lang="tr-TR" dirty="0"/>
              <a:t>σχέδιο </a:t>
            </a:r>
            <a:r>
              <a:rPr lang="tr-TR" dirty="0" err="1"/>
              <a:t>μαθήματος στις φυσικές</a:t>
            </a:r>
            <a:r>
              <a:rPr lang="tr-TR" dirty="0"/>
              <a:t>, </a:t>
            </a:r>
            <a:r>
              <a:rPr lang="tr-TR" dirty="0" err="1"/>
              <a:t>γνωστικές ή γλωσσικές ανάγκες των μαθητών</a:t>
            </a:r>
            <a:r>
              <a:rPr lang="tr-TR" dirty="0"/>
              <a:t>; </a:t>
            </a:r>
            <a:r>
              <a:rPr lang="tr-TR" dirty="0" err="1"/>
              <a:t>Υπάρχουν διαθέσιμες πολύγλωσσες ή απλοποιημένες οδηγίες</a:t>
            </a:r>
            <a:r>
              <a:rPr lang="tr-TR" dirty="0"/>
              <a:t>; </a:t>
            </a:r>
            <a:r>
              <a:rPr lang="tr-TR" dirty="0" err="1"/>
              <a:t>Για παράδειγμα</a:t>
            </a:r>
            <a:r>
              <a:rPr lang="tr-TR" dirty="0"/>
              <a:t>, η </a:t>
            </a:r>
            <a:r>
              <a:rPr lang="tr-TR" dirty="0" err="1"/>
              <a:t>παροχή βασικού λεξιλογίου </a:t>
            </a:r>
            <a:r>
              <a:rPr lang="tr-TR" dirty="0"/>
              <a:t>σε πολλές </a:t>
            </a:r>
            <a:r>
              <a:rPr lang="tr-TR" dirty="0" err="1"/>
              <a:t>γλώσσες ή η χρήση οπτικών μέσων παράλληλα με το κείμενο </a:t>
            </a:r>
            <a:r>
              <a:rPr lang="tr-TR" dirty="0"/>
              <a:t>μπορεί να </a:t>
            </a:r>
            <a:r>
              <a:rPr lang="tr-TR" dirty="0" err="1"/>
              <a:t>βοηθήσει να διασφαλιστεί ότι όλοι οι μαθητές </a:t>
            </a:r>
            <a:r>
              <a:rPr lang="tr-TR" dirty="0"/>
              <a:t>μπορούν να </a:t>
            </a:r>
            <a:r>
              <a:rPr lang="tr-TR" dirty="0" err="1"/>
              <a:t>ασχοληθούν αποτελεσματικά με το υλικό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b="1" dirty="0" err="1"/>
              <a:t>Προώθηση </a:t>
            </a:r>
            <a:r>
              <a:rPr lang="tr-TR" b="1" dirty="0"/>
              <a:t>του </a:t>
            </a:r>
            <a:r>
              <a:rPr lang="tr-TR" b="1" dirty="0" err="1"/>
              <a:t>αυτο-αναστοχασμού</a:t>
            </a:r>
            <a:r>
              <a:rPr lang="tr-TR" b="1" dirty="0"/>
              <a:t>: </a:t>
            </a:r>
            <a:r>
              <a:rPr lang="tr-TR" dirty="0" err="1"/>
              <a:t>Τέλος</a:t>
            </a:r>
            <a:r>
              <a:rPr lang="tr-TR" dirty="0"/>
              <a:t>, </a:t>
            </a:r>
            <a:r>
              <a:rPr lang="tr-TR" dirty="0" err="1"/>
              <a:t>εξετάστε αν το μάθημα προωθεί </a:t>
            </a:r>
            <a:r>
              <a:rPr lang="tr-TR" dirty="0"/>
              <a:t>τον </a:t>
            </a:r>
            <a:r>
              <a:rPr lang="tr-TR" dirty="0" err="1"/>
              <a:t>αυτο-αναστοχασμό των μαθητών ή αν επιτρέπει τη συμβολή των μαθητών</a:t>
            </a:r>
            <a:r>
              <a:rPr lang="tr-TR" dirty="0"/>
              <a:t>. Μπορούν οι </a:t>
            </a:r>
            <a:r>
              <a:rPr lang="tr-TR" dirty="0" err="1"/>
              <a:t>μαθητές να συνδέσουν το περιεχόμενο με τη δική τους ζωή και τις δικές τους εμπειρίες</a:t>
            </a:r>
            <a:r>
              <a:rPr lang="tr-TR" dirty="0"/>
              <a:t>; </a:t>
            </a:r>
            <a:r>
              <a:rPr lang="tr-TR" dirty="0" err="1"/>
              <a:t>Αναζητήστε στοιχεία που ενθαρρύνουν τους μαθητές να προβληματιστούν </a:t>
            </a:r>
            <a:r>
              <a:rPr lang="tr-TR" dirty="0"/>
              <a:t>σχετικά με </a:t>
            </a:r>
            <a:r>
              <a:rPr lang="tr-TR" dirty="0" err="1"/>
              <a:t>τη μάθησή τους</a:t>
            </a:r>
            <a:r>
              <a:rPr lang="tr-TR" dirty="0"/>
              <a:t>, όπως </a:t>
            </a:r>
            <a:r>
              <a:rPr lang="tr-TR" dirty="0" err="1"/>
              <a:t>ερωτήσεις ανοικτού τύπου ή ευκαιρίες για συζήτηση</a:t>
            </a:r>
            <a:r>
              <a:rPr lang="tr-TR" dirty="0"/>
              <a:t>. </a:t>
            </a:r>
            <a:r>
              <a:rPr lang="tr-TR" dirty="0" err="1"/>
              <a:t>Επιπλέον</a:t>
            </a:r>
            <a:r>
              <a:rPr lang="tr-TR" dirty="0"/>
              <a:t>, </a:t>
            </a:r>
            <a:r>
              <a:rPr lang="tr-TR" dirty="0" err="1"/>
              <a:t>υπάρχει ευελιξία για την προσαρμογή του μαθήματος με βάση τις ατομικές ανάγκες των μαθητών</a:t>
            </a:r>
            <a:r>
              <a:rPr lang="tr-TR" dirty="0"/>
              <a:t>; </a:t>
            </a:r>
            <a:r>
              <a:rPr lang="tr-TR" dirty="0" err="1"/>
              <a:t>Αυτή η προσαρμοστικότητα </a:t>
            </a:r>
            <a:r>
              <a:rPr lang="tr-TR" dirty="0"/>
              <a:t>είναι </a:t>
            </a:r>
            <a:r>
              <a:rPr lang="tr-TR" dirty="0" err="1"/>
              <a:t>ζωτικής σημασίας για την προώθηση </a:t>
            </a:r>
            <a:r>
              <a:rPr lang="tr-TR" dirty="0"/>
              <a:t>ενός </a:t>
            </a:r>
            <a:r>
              <a:rPr lang="tr-TR" dirty="0" err="1"/>
              <a:t>υποστηρικτικού μαθησιακού περιβάλλοντος</a:t>
            </a:r>
            <a:r>
              <a:rPr lang="tr-TR" dirty="0"/>
              <a:t>.</a:t>
            </a:r>
          </a:p>
          <a:p>
            <a:r>
              <a:rPr lang="tr-TR" dirty="0" err="1"/>
              <a:t>Έχοντας αυτά τα κριτήρια κατά νου κατά τη διάρκεια των αξιολογήσεων από τους συναδέλφους σας</a:t>
            </a:r>
            <a:r>
              <a:rPr lang="tr-TR" dirty="0"/>
              <a:t>, μπορείτε να </a:t>
            </a:r>
            <a:r>
              <a:rPr lang="tr-TR" dirty="0" err="1"/>
              <a:t>παρέχετε διορατική και εποικοδομητική ανατροφοδότηση που θα βοηθήσει τους συναδέλφους σας να δημιουργήσουν πιο περιεκτικά και αποτελεσματικά σχέδια μαθήματος</a:t>
            </a:r>
            <a:r>
              <a:rPr lang="tr-TR" dirty="0"/>
              <a:t>. </a:t>
            </a:r>
            <a:r>
              <a:rPr lang="tr-TR" dirty="0" err="1"/>
              <a:t>Ας λάβουμε υπόψη μας αυτές τις σκέψεις καθώς</a:t>
            </a:r>
            <a:r>
              <a:rPr lang="tr-TR" dirty="0"/>
              <a:t> </a:t>
            </a:r>
            <a:r>
              <a:rPr lang="tr-TR" dirty="0" err="1"/>
              <a:t>συμμετέχουμε σε αυτή τη διαδικασία συνεργασίας</a:t>
            </a:r>
            <a:r>
              <a:rPr lang="tr-TR" dirty="0"/>
              <a:t>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0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04" y="591655"/>
            <a:ext cx="3282189" cy="931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470000" y="1610375"/>
            <a:ext cx="59754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l-GR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Κεφάλαιο</a:t>
            </a:r>
            <a:r>
              <a:rPr lang="en-GB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l-GR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Ενότητα</a:t>
            </a:r>
            <a:r>
              <a:rPr lang="en-GB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Ασύγχρονες συνεδρίες</a:t>
            </a:r>
            <a:endParaRPr sz="26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69ABDB"/>
                </a:solidFill>
                <a:latin typeface="Calibri"/>
                <a:ea typeface="Calibri"/>
                <a:cs typeface="Calibri"/>
                <a:sym typeface="Calibri"/>
              </a:rPr>
              <a:t>Αξιολόγηση από ομοτίμους Σχέδια μαθήματος &amp; ppts</a:t>
            </a:r>
            <a:endParaRPr sz="2800" b="1" i="0" u="none" strike="noStrike" cap="none" dirty="0">
              <a:solidFill>
                <a:srgbClr val="69ABD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959923" y="591655"/>
            <a:ext cx="1863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BDD7EE"/>
                </a:solidFill>
                <a:latin typeface="Open Sans"/>
                <a:ea typeface="Open Sans"/>
                <a:cs typeface="Open Sans"/>
                <a:sym typeface="Open Sans"/>
              </a:rPr>
              <a:t>Αριθμός έργου: 101056515</a:t>
            </a:r>
            <a:endParaRPr sz="1100" b="0" i="0" u="none" strike="noStrike" cap="none">
              <a:solidFill>
                <a:srgbClr val="BDD7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9729" y="5562295"/>
            <a:ext cx="4353486" cy="62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l="35221"/>
          <a:stretch/>
        </p:blipFill>
        <p:spPr>
          <a:xfrm>
            <a:off x="2785241" y="5517550"/>
            <a:ext cx="3984284" cy="63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006" y="5669078"/>
            <a:ext cx="905752" cy="3326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825334" y="6322957"/>
            <a:ext cx="9830638" cy="36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0004" y="6322957"/>
            <a:ext cx="1355329" cy="36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9">
            <a:alphaModFix/>
          </a:blip>
          <a:srcRect l="17429" r="66744"/>
          <a:stretch/>
        </p:blipFill>
        <p:spPr>
          <a:xfrm>
            <a:off x="1648921" y="5480243"/>
            <a:ext cx="899577" cy="58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ACD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-1" y="4120926"/>
            <a:ext cx="12192000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865"/>
              </a:buClr>
              <a:buSzPts val="6000"/>
              <a:buFont typeface="Calibri"/>
              <a:buNone/>
            </a:pPr>
            <a:r>
              <a:rPr lang="el-GR" sz="6000" b="1" i="0" u="none" strike="noStrike" cap="none" dirty="0">
                <a:solidFill>
                  <a:srgbClr val="252865"/>
                </a:solidFill>
                <a:latin typeface="Calibri"/>
                <a:ea typeface="Calibri"/>
                <a:cs typeface="Calibri"/>
                <a:sym typeface="Calibri"/>
              </a:rPr>
              <a:t>Ενότητα</a:t>
            </a:r>
            <a:r>
              <a:rPr lang="en-GB" sz="6000" b="1" i="0" u="none" strike="noStrike" cap="none" dirty="0">
                <a:solidFill>
                  <a:srgbClr val="25286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6000" b="1" dirty="0">
                <a:solidFill>
                  <a:srgbClr val="25286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 b="1" i="0" u="none" strike="noStrike" cap="none" dirty="0">
              <a:solidFill>
                <a:srgbClr val="252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040" y="1771236"/>
            <a:ext cx="1841920" cy="1816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2952749" y="300900"/>
            <a:ext cx="5832275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0"/>
              <a:buFont typeface="Arial"/>
              <a:buNone/>
            </a:pPr>
            <a:r>
              <a:rPr lang="en-GB" sz="2400" b="1" i="0" u="none" strike="noStrike" cap="none">
                <a:solidFill>
                  <a:srgbClr val="6AACD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U2</a:t>
            </a:r>
            <a:r>
              <a:rPr lang="en-GB" sz="2400" b="1">
                <a:solidFill>
                  <a:srgbClr val="6AACDD"/>
                </a:solidFill>
                <a:highlight>
                  <a:schemeClr val="lt1"/>
                </a:highlight>
              </a:rPr>
              <a:t>.</a:t>
            </a:r>
            <a:r>
              <a:rPr lang="en-GB" sz="2400" b="1" i="0" u="none" strike="noStrike" cap="none">
                <a:solidFill>
                  <a:srgbClr val="6AACD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GB" sz="2400" b="1" i="0" u="none" strike="noStrike" cap="none">
                <a:solidFill>
                  <a:srgbClr val="6AACD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Αξιολόγηση σχεδίων μαθημάτων και παρουσιάσεων από ομότιμους (1 ΑΠ)</a:t>
            </a:r>
            <a:endParaRPr sz="2400" b="1" i="0" u="none" strike="noStrike" cap="none">
              <a:solidFill>
                <a:srgbClr val="6AAC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0175" y="300900"/>
            <a:ext cx="2443126" cy="244357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2480060" y="1380112"/>
            <a:ext cx="6304964" cy="4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242864"/>
                </a:solidFill>
                <a:latin typeface="Calibri"/>
                <a:ea typeface="Calibri"/>
                <a:cs typeface="Calibri"/>
                <a:sym typeface="Calibri"/>
              </a:rPr>
              <a:t>Η δραστηριότητα:</a:t>
            </a:r>
            <a:endParaRPr sz="2800" b="1" i="0" u="none" strike="noStrike" cap="none" dirty="0">
              <a:solidFill>
                <a:srgbClr val="242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Σε αυτή τη δραστηριότητα, θα συμμετάσχετε σε μια ασύγχρονη συνεδρία διάρκειας 1 ώρας, όπου θα εξετάσετε </a:t>
            </a:r>
            <a:r>
              <a:rPr lang="en-GB" sz="2000" b="1" i="1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τα σχέδια </a:t>
            </a:r>
            <a:r>
              <a:rPr lang="en-GB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μαθήματος </a:t>
            </a:r>
            <a:r>
              <a:rPr lang="en-GB" sz="2000" b="1" i="1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και τις παρουσιάσεις που δημιούργησαν οι συνάδελφοί σας. </a:t>
            </a:r>
            <a:endParaRPr sz="2000" b="1" i="1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Αυτή η διαδικασία αξιολόγησης από ομοτίμους είναι απαραίτητη για την προσφορά και τη λήψη εποικοδομητικής ανατροφοδότησης. Για να καθοδηγήσετε την αξιολόγησή σας, σκεφτείτε να αξιολογήσετε τις παρουσιάσεις με βάση τεχνικές πτυχές (όπως η δομή, η εμφάνιση και η γλώσσα), την ποιότητα του περιεχομένου και την αποτελεσματικότητά τους στην εφαρμογή</a:t>
            </a:r>
            <a:r>
              <a:rPr lang="el-GR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συμπεριληπτικών</a:t>
            </a:r>
            <a:r>
              <a:rPr lang="en-GB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πρακτικών.</a:t>
            </a:r>
            <a:endParaRPr sz="5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4181125" y="2105424"/>
            <a:ext cx="5124800" cy="2898376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Θυμηθείτε να είστε ευγενικοί και ειλικρινείς, παρέχοντας ανατροφοδότηση με σεβασμό και εποικοδομητική.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Οι γνώσεις σας θα βοηθήσουν τους συναδέλφους σας να βελτιώσουν το έργο τους, ενώ παράλληλα θα ενισχύσουν ένα συνεργατικό περιβάλλον μάθησης.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625642" y="2105423"/>
            <a:ext cx="3209183" cy="289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765"/>
              </a:buClr>
              <a:buSzPts val="4000"/>
              <a:buFont typeface="Calibri"/>
              <a:buNone/>
            </a:pPr>
            <a:r>
              <a:rPr lang="en-GB" sz="2800" b="1" dirty="0" err="1">
                <a:solidFill>
                  <a:srgbClr val="232765"/>
                </a:solidFill>
              </a:rPr>
              <a:t>Πώς</a:t>
            </a:r>
            <a:r>
              <a:rPr lang="en-GB" sz="2800" b="1" dirty="0">
                <a:solidFill>
                  <a:srgbClr val="232765"/>
                </a:solidFill>
              </a:rPr>
              <a:t> να ανα</a:t>
            </a:r>
            <a:r>
              <a:rPr lang="en-GB" sz="2800" b="1" dirty="0" err="1">
                <a:solidFill>
                  <a:srgbClr val="232765"/>
                </a:solidFill>
              </a:rPr>
              <a:t>θεωρήσετε</a:t>
            </a:r>
            <a:r>
              <a:rPr lang="en-GB" sz="2800" b="1" dirty="0">
                <a:solidFill>
                  <a:srgbClr val="232765"/>
                </a:solidFill>
              </a:rPr>
              <a:t>;</a:t>
            </a:r>
            <a:endParaRPr sz="2800" b="1" dirty="0">
              <a:solidFill>
                <a:srgbClr val="2327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6892713" y="6596390"/>
            <a:ext cx="6096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1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Εικόνα από Freepik</a:t>
            </a:r>
            <a:endParaRPr sz="1100" b="0" i="1" u="none" strike="noStrike" cap="non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504446" y="2638812"/>
            <a:ext cx="3692525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Κατά τη διάρκεια της εξέτασης, εξετάστε: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1" indent="-177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Πολιτισμική ανταπόκριση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(Αντανακλά τις διαφορετικές πολιτισμικές εμπειρίες, αποφεύγει τα στερεότυπα και τις προκαταλήψεις, ενθαρρύνει την κριτική σκέψη σχετικά με την ποικιλομορφία και ιδιαίτερα τα κοινωνικά και οικονομικά μειονεκτήματα.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l="9931" r="8885"/>
          <a:stretch>
            <a:fillRect/>
          </a:stretch>
        </p:blipFill>
        <p:spPr>
          <a:xfrm>
            <a:off x="8861612" y="662864"/>
            <a:ext cx="2825942" cy="348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8610521" y="4691898"/>
            <a:ext cx="278828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1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Εικόνα από Freepik</a:t>
            </a:r>
            <a:endParaRPr sz="1100" b="0" i="1" u="none" strike="noStrike" cap="non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579025" y="898406"/>
            <a:ext cx="3692525" cy="150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242864"/>
                </a:solidFill>
                <a:latin typeface="Calibri"/>
                <a:ea typeface="Calibri"/>
                <a:cs typeface="Calibri"/>
                <a:sym typeface="Calibri"/>
              </a:rPr>
              <a:t>Μερικές ακόμη συμβουλές/ κριτήρια για την αξιολόγηση από ομότιμους</a:t>
            </a:r>
            <a:endParaRPr sz="2800" b="1" i="0" u="none" strike="noStrike" cap="none" dirty="0">
              <a:solidFill>
                <a:srgbClr val="242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061012" y="397421"/>
            <a:ext cx="4549509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Περιλαμβάνουν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στρατηγικές που εμπλέκουν όλους τους μαθητές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(Προσφέρει το μάθημα διαφοροποιημένες δραστηριότητες που ανταποκρίνονται σε διαφορετικές ικανότητες ή επιτρέπει πολλαπλές μορφές έκφρασης (προφορική, γραπτή, οπτική) από τους μαθητές;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1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Είναι το μάθημα/υλικό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προσβάσιμο για όλους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( Το Σχέδιο ανταποκρίνεται στις φυσικές, γνωστικές ή γλωσσικές ανάγκες των μαθητών; Διαθέτει πολύγλωσσες ή απλοποιημένες οδηγίες;)</a:t>
            </a:r>
            <a:endParaRPr sz="1800" dirty="0"/>
          </a:p>
          <a:p>
            <a:pPr marL="177800" marR="0" lvl="1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μάθημα προωθεί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τον αυτο-αναστοχασμό των μαθητών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ή επιτρέπει τη συμβολή των μαθητών; (Μπορούν οι μαθητές να συνδέσουν το περιεχόμενο με τη δική τους ζωή και τις δικές τους εμπειρίες; Ή υπάρχει ευελιξία για προσαρμογή με βάση τις ατομικές ανάγκες των μαθητών;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1825334" y="6322957"/>
            <a:ext cx="9830638" cy="36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04" y="6322957"/>
            <a:ext cx="1355329" cy="36763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/>
          <p:nvPr/>
        </p:nvSpPr>
        <p:spPr>
          <a:xfrm>
            <a:off x="361375" y="1782826"/>
            <a:ext cx="47244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Σας ευχαριστούμε για την προσοχή σας ☺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304" y="738627"/>
            <a:ext cx="2122430" cy="60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1473</Words>
  <Application>Microsoft Office PowerPoint</Application>
  <PresentationFormat>Ευρεία οθόνη</PresentationFormat>
  <Paragraphs>48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Calibri</vt:lpstr>
      <vt:lpstr>Open Sans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Πώς να αναθεωρήσετε;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Patricia Tejada Fernandéz</dc:creator>
  <cp:keywords>, docId:F1AC42D04F0631B1784F71503E2046D0</cp:keywords>
  <cp:lastModifiedBy>ΕΛΕΝΗ ΜΑΥΡΟΠΟΥΛΟΥ</cp:lastModifiedBy>
  <cp:revision>5</cp:revision>
  <dcterms:created xsi:type="dcterms:W3CDTF">2024-08-21T08:35:52Z</dcterms:created>
  <dcterms:modified xsi:type="dcterms:W3CDTF">2025-09-05T18:08:35Z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0x0101008C1C790A0A6B5D439550C5EA15C74BCC</vt:lpwstr>
  </property>
</Properties>
</file>