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Open Sans" panose="020B0606030504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5+49aajjx/fNIcc7MugeScRxM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197"/>
  </p:normalViewPr>
  <p:slideViewPr>
    <p:cSldViewPr snapToGrid="0">
      <p:cViewPr varScale="1">
        <p:scale>
          <a:sx n="56" d="100"/>
          <a:sy n="56" d="100"/>
        </p:scale>
        <p:origin x="168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dirty="0"/>
              <a:t>Καλώς ήρθατε στην ενότητα 1.2.</a:t>
            </a:r>
          </a:p>
          <a:p>
            <a:pPr>
              <a:buNone/>
            </a:pPr>
            <a:r>
              <a:rPr lang="tr-TR" dirty="0" err="1"/>
              <a:t>Σε αυτή τη συνεδρία με τίτλο </a:t>
            </a:r>
            <a:r>
              <a:rPr lang="tr-TR" b="1" dirty="0"/>
              <a:t>"</a:t>
            </a:r>
            <a:r>
              <a:rPr lang="tr-TR" b="1" dirty="0" err="1"/>
              <a:t>Δημιουργία </a:t>
            </a:r>
            <a:r>
              <a:rPr lang="tr-TR" b="1" dirty="0"/>
              <a:t>παρουσίασης του σχεδίου </a:t>
            </a:r>
            <a:r>
              <a:rPr lang="tr-TR" b="1" dirty="0" err="1"/>
              <a:t>μαθήματος</a:t>
            </a:r>
            <a:r>
              <a:rPr lang="tr-TR" b="1" dirty="0"/>
              <a:t>"</a:t>
            </a:r>
            <a:r>
              <a:rPr lang="tr-TR" dirty="0" err="1"/>
              <a:t>, θα εξερευνήσουμε τα βασικά συστατικά </a:t>
            </a:r>
            <a:r>
              <a:rPr lang="tr-TR" dirty="0"/>
              <a:t>ενός </a:t>
            </a:r>
            <a:r>
              <a:rPr lang="tr-TR" dirty="0" err="1"/>
              <a:t>καλά δομημένου </a:t>
            </a:r>
            <a:r>
              <a:rPr lang="tr-TR" dirty="0"/>
              <a:t>σχεδίου </a:t>
            </a:r>
            <a:r>
              <a:rPr lang="tr-TR" dirty="0" err="1"/>
              <a:t>μαθήματος και </a:t>
            </a:r>
            <a:r>
              <a:rPr lang="tr-TR" dirty="0"/>
              <a:t>πώς </a:t>
            </a:r>
            <a:r>
              <a:rPr lang="tr-TR" dirty="0" err="1"/>
              <a:t>να </a:t>
            </a:r>
            <a:r>
              <a:rPr lang="tr-TR" dirty="0"/>
              <a:t>το </a:t>
            </a:r>
            <a:r>
              <a:rPr lang="tr-TR" dirty="0" err="1"/>
              <a:t>παρουσιάσουμε αποτελεσματικά</a:t>
            </a:r>
            <a:r>
              <a:rPr lang="tr-TR" dirty="0"/>
              <a:t>.</a:t>
            </a:r>
          </a:p>
          <a:p>
            <a:pPr>
              <a:buNone/>
            </a:pPr>
            <a:r>
              <a:rPr lang="tr-TR" dirty="0"/>
              <a:t>Πρώτον, </a:t>
            </a:r>
            <a:r>
              <a:rPr lang="tr-TR" dirty="0" err="1"/>
              <a:t>θα συζητήσουμε τη σημασία </a:t>
            </a:r>
            <a:r>
              <a:rPr lang="tr-TR" dirty="0"/>
              <a:t>της </a:t>
            </a:r>
            <a:r>
              <a:rPr lang="tr-TR" dirty="0" err="1"/>
              <a:t>σαφήνειας και της οργάνωσης στο σχεδιασμό του μαθήματος</a:t>
            </a:r>
            <a:r>
              <a:rPr lang="tr-TR" dirty="0"/>
              <a:t>. Ένα </a:t>
            </a:r>
            <a:r>
              <a:rPr lang="tr-TR" dirty="0" err="1"/>
              <a:t>σταθερό </a:t>
            </a:r>
            <a:r>
              <a:rPr lang="tr-TR" dirty="0"/>
              <a:t>σχέδιο </a:t>
            </a:r>
            <a:r>
              <a:rPr lang="tr-TR" dirty="0" err="1"/>
              <a:t>μαθήματος </a:t>
            </a:r>
            <a:r>
              <a:rPr lang="tr-TR" dirty="0"/>
              <a:t>δεν </a:t>
            </a:r>
            <a:r>
              <a:rPr lang="tr-TR" dirty="0" err="1"/>
              <a:t>χρησιμεύει μόνο </a:t>
            </a:r>
            <a:r>
              <a:rPr lang="tr-TR" dirty="0"/>
              <a:t>ως </a:t>
            </a:r>
            <a:r>
              <a:rPr lang="tr-TR" dirty="0" err="1"/>
              <a:t>οδηγός για τους εκπαιδευτικούς</a:t>
            </a:r>
            <a:r>
              <a:rPr lang="tr-TR" dirty="0"/>
              <a:t>, αλλά </a:t>
            </a:r>
            <a:r>
              <a:rPr lang="tr-TR" dirty="0" err="1"/>
              <a:t>βοηθά επίσης τους μαθητές να κατανοήσουν τους μαθησιακούς στόχους</a:t>
            </a:r>
            <a:r>
              <a:rPr lang="tr-TR" dirty="0"/>
              <a:t>, τις </a:t>
            </a:r>
            <a:r>
              <a:rPr lang="tr-TR" dirty="0" err="1"/>
              <a:t>δραστηριότητες και τις μεθόδους αξιολόγησης</a:t>
            </a:r>
            <a:r>
              <a:rPr lang="tr-TR" dirty="0"/>
              <a:t>. </a:t>
            </a:r>
            <a:r>
              <a:rPr lang="tr-TR" dirty="0" err="1"/>
              <a:t>Θα καλύψουμε βασικά στοιχεία όπως οι μαθησιακοί στόχοι</a:t>
            </a:r>
            <a:r>
              <a:rPr lang="tr-TR" dirty="0"/>
              <a:t>, οι </a:t>
            </a:r>
            <a:r>
              <a:rPr lang="tr-TR" dirty="0" err="1"/>
              <a:t>διδακτικές στρατηγικές και τα κριτήρια αξιολόγησης</a:t>
            </a:r>
            <a:r>
              <a:rPr lang="tr-TR" dirty="0"/>
              <a:t>.</a:t>
            </a:r>
          </a:p>
          <a:p>
            <a:pPr>
              <a:buNone/>
            </a:pPr>
            <a:r>
              <a:rPr lang="tr-TR" dirty="0" err="1"/>
              <a:t>Στη συνέχεια</a:t>
            </a:r>
            <a:r>
              <a:rPr lang="tr-TR" dirty="0"/>
              <a:t>, </a:t>
            </a:r>
            <a:r>
              <a:rPr lang="tr-TR" dirty="0" err="1"/>
              <a:t>θα εμβαθύνουμε σε τεχνικές παρουσίασης που </a:t>
            </a:r>
            <a:r>
              <a:rPr lang="tr-TR" dirty="0"/>
              <a:t>μπορούν να </a:t>
            </a:r>
            <a:r>
              <a:rPr lang="tr-TR" dirty="0" err="1"/>
              <a:t>κάνουν </a:t>
            </a:r>
            <a:r>
              <a:rPr lang="tr-TR" dirty="0"/>
              <a:t>το σχέδιο </a:t>
            </a:r>
            <a:r>
              <a:rPr lang="tr-TR" dirty="0" err="1"/>
              <a:t>μαθήματός σας πιο ελκυστικό</a:t>
            </a:r>
            <a:r>
              <a:rPr lang="tr-TR" dirty="0"/>
              <a:t>. </a:t>
            </a:r>
            <a:r>
              <a:rPr lang="tr-TR" dirty="0" err="1"/>
              <a:t>Εξερευνώντας τη </a:t>
            </a:r>
            <a:r>
              <a:rPr lang="tr-TR" dirty="0"/>
              <a:t>χρήση </a:t>
            </a:r>
            <a:r>
              <a:rPr lang="tr-TR" dirty="0" err="1"/>
              <a:t>οπτικών βοηθημάτων</a:t>
            </a:r>
            <a:r>
              <a:rPr lang="tr-TR" dirty="0"/>
              <a:t>, </a:t>
            </a:r>
            <a:r>
              <a:rPr lang="tr-TR" dirty="0" err="1"/>
              <a:t>αφηγήσεων και διαδραστικών στοιχείων</a:t>
            </a:r>
            <a:r>
              <a:rPr lang="tr-TR" dirty="0"/>
              <a:t>, μπορούμε να </a:t>
            </a:r>
            <a:r>
              <a:rPr lang="tr-TR" dirty="0" err="1"/>
              <a:t>τραβήξουμε την προσοχή των συμμετεχόντων και να δημιουργήσουμε ένα πιο δυναμικό μαθησιακό περιβάλλον</a:t>
            </a:r>
            <a:r>
              <a:rPr lang="tr-TR" dirty="0"/>
              <a:t>. </a:t>
            </a:r>
            <a:r>
              <a:rPr lang="tr-TR" dirty="0" err="1"/>
              <a:t>Οι συμμετέχοντες θα έχουν την ευκαιρία να προβληματιστούν </a:t>
            </a:r>
            <a:r>
              <a:rPr lang="tr-TR" dirty="0"/>
              <a:t>σχετικά με </a:t>
            </a:r>
            <a:r>
              <a:rPr lang="tr-TR" dirty="0" err="1"/>
              <a:t>τα δικά τους σχέδια μαθήματος και να εξετάσουν </a:t>
            </a:r>
            <a:r>
              <a:rPr lang="tr-TR" dirty="0"/>
              <a:t>πώς μπορούν να </a:t>
            </a:r>
            <a:r>
              <a:rPr lang="tr-TR" dirty="0" err="1"/>
              <a:t>βελτιώσουν το στυλ παρουσίασής τους</a:t>
            </a:r>
            <a:r>
              <a:rPr lang="tr-TR" dirty="0"/>
              <a:t>.</a:t>
            </a:r>
          </a:p>
          <a:p>
            <a:r>
              <a:rPr lang="tr-TR" dirty="0" err="1"/>
              <a:t>Στο </a:t>
            </a:r>
            <a:r>
              <a:rPr lang="tr-TR" dirty="0"/>
              <a:t>τέλος </a:t>
            </a:r>
            <a:r>
              <a:rPr lang="tr-TR" dirty="0" err="1"/>
              <a:t>αυτής της συνεδρίας</a:t>
            </a:r>
            <a:r>
              <a:rPr lang="tr-TR" dirty="0"/>
              <a:t>, θα είστε </a:t>
            </a:r>
            <a:r>
              <a:rPr lang="tr-TR" dirty="0" err="1"/>
              <a:t>εξοπλισμένοι με πρακτικά εργαλεία και στρατηγικές για να δημιουργείτε και να παρουσιάζετε αποτελεσματικά τα σχέδια μαθήματος</a:t>
            </a:r>
            <a:r>
              <a:rPr lang="tr-TR" dirty="0"/>
              <a:t>. </a:t>
            </a:r>
            <a:r>
              <a:rPr lang="tr-TR" dirty="0" err="1"/>
              <a:t>Με αυτόν τον τρόπο</a:t>
            </a:r>
            <a:r>
              <a:rPr lang="tr-TR" dirty="0"/>
              <a:t>, μπορείτε όχι </a:t>
            </a:r>
            <a:r>
              <a:rPr lang="tr-TR" dirty="0" err="1"/>
              <a:t>μόνο να ενημερώνετε τους μαθητές σας </a:t>
            </a:r>
            <a:r>
              <a:rPr lang="tr-TR" dirty="0"/>
              <a:t>αλλά </a:t>
            </a:r>
            <a:r>
              <a:rPr lang="tr-TR" dirty="0" err="1"/>
              <a:t>και να τους εμπνέετε να μάθουν</a:t>
            </a:r>
            <a:r>
              <a:rPr lang="tr-TR" dirty="0"/>
              <a:t>. </a:t>
            </a:r>
            <a:r>
              <a:rPr lang="tr-TR" dirty="0" err="1"/>
              <a:t>Ας ξεκινήσουμε</a:t>
            </a:r>
            <a:r>
              <a:rPr lang="tr-TR" dirty="0"/>
              <a:t>!</a:t>
            </a:r>
          </a:p>
          <a:p>
            <a:pPr marL="0" marR="0" lvl="0" indent="0" algn="l" rtl="0">
              <a:lnSpc>
                <a:spcPct val="100000"/>
              </a:lnSpc>
              <a:spcBef>
                <a:spcPts val="0"/>
              </a:spcBef>
              <a:spcAft>
                <a:spcPts val="0"/>
              </a:spcAft>
              <a:buClr>
                <a:schemeClr val="dk1"/>
              </a:buClr>
              <a:buSzPts val="1800"/>
              <a:buFont typeface="Arial"/>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Καλώς ήρθατε στη συνεδρία </a:t>
            </a:r>
            <a:r>
              <a:rPr lang="tr-TR" dirty="0"/>
              <a:t>μας με θέμα </a:t>
            </a:r>
            <a:r>
              <a:rPr lang="tr-TR" b="1" dirty="0"/>
              <a:t>"</a:t>
            </a:r>
            <a:r>
              <a:rPr lang="tr-TR" b="1" dirty="0" err="1"/>
              <a:t>Δημιουργία </a:t>
            </a:r>
            <a:r>
              <a:rPr lang="tr-TR" b="1" dirty="0"/>
              <a:t>μιας παρουσίασης του σχεδίου </a:t>
            </a:r>
            <a:r>
              <a:rPr lang="tr-TR" b="1" dirty="0" err="1"/>
              <a:t>μαθήματος</a:t>
            </a:r>
            <a:r>
              <a:rPr lang="tr-TR" b="1" dirty="0"/>
              <a:t>". </a:t>
            </a:r>
            <a:r>
              <a:rPr lang="tr-TR" dirty="0" err="1"/>
              <a:t>Σε αυτή τη δραστηριότητα</a:t>
            </a:r>
            <a:r>
              <a:rPr lang="tr-TR" dirty="0"/>
              <a:t>, </a:t>
            </a:r>
            <a:r>
              <a:rPr lang="tr-TR" dirty="0" err="1"/>
              <a:t>στοχεύουμε να ενισχύσουμε τις ψηφιακές σας δεξιότητες, ενώ παράλληλα θα εστιάσουμε στην αποτελεσματική επικοινωνία των ιδεών </a:t>
            </a:r>
            <a:r>
              <a:rPr lang="tr-TR" dirty="0"/>
              <a:t>του σχεδίου </a:t>
            </a:r>
            <a:r>
              <a:rPr lang="tr-TR" dirty="0" err="1"/>
              <a:t>μαθήματος στους συναδέλφους σας</a:t>
            </a:r>
            <a:r>
              <a:rPr lang="tr-TR" dirty="0"/>
              <a:t>.</a:t>
            </a:r>
          </a:p>
          <a:p>
            <a:pPr>
              <a:buNone/>
            </a:pPr>
            <a:r>
              <a:rPr lang="tr-TR" dirty="0"/>
              <a:t>Ο</a:t>
            </a:r>
            <a:r>
              <a:rPr lang="tr-TR" dirty="0" err="1"/>
              <a:t> πρωταρχικός στόχος αυτής της δραστηριότητας είναι να δημιουργήσετε </a:t>
            </a:r>
            <a:r>
              <a:rPr lang="tr-TR" dirty="0"/>
              <a:t>μια </a:t>
            </a:r>
            <a:r>
              <a:rPr lang="tr-TR" dirty="0" err="1"/>
              <a:t>παρουσίαση </a:t>
            </a:r>
            <a:r>
              <a:rPr lang="tr-TR" dirty="0"/>
              <a:t>PowerPoint </a:t>
            </a:r>
            <a:r>
              <a:rPr lang="tr-TR" dirty="0" err="1"/>
              <a:t>που να οπτικοποιεί </a:t>
            </a:r>
            <a:r>
              <a:rPr lang="tr-TR" dirty="0"/>
              <a:t>το σχέδιο </a:t>
            </a:r>
            <a:r>
              <a:rPr lang="tr-TR" dirty="0" err="1"/>
              <a:t>μαθήματός σας</a:t>
            </a:r>
            <a:r>
              <a:rPr lang="tr-TR" dirty="0"/>
              <a:t>. </a:t>
            </a:r>
            <a:r>
              <a:rPr lang="tr-TR" dirty="0" err="1"/>
              <a:t>Μεταφράζοντας το </a:t>
            </a:r>
            <a:r>
              <a:rPr lang="tr-TR" dirty="0"/>
              <a:t>σχέδιό </a:t>
            </a:r>
            <a:r>
              <a:rPr lang="tr-TR" dirty="0" err="1"/>
              <a:t>σας σε οπτική </a:t>
            </a:r>
            <a:r>
              <a:rPr lang="tr-TR" dirty="0"/>
              <a:t>μορφή, μπορείτε να </a:t>
            </a:r>
            <a:r>
              <a:rPr lang="tr-TR" dirty="0" err="1"/>
              <a:t>αποσαφηνίσετε τις ιδέες σας και να τις καταστήσετε πιο προσιτές στη μαθησιακή σας κοινότητα</a:t>
            </a:r>
            <a:r>
              <a:rPr lang="tr-TR" dirty="0"/>
              <a:t>. </a:t>
            </a:r>
            <a:r>
              <a:rPr lang="tr-TR" dirty="0" err="1"/>
              <a:t>Αυτό </a:t>
            </a:r>
            <a:r>
              <a:rPr lang="tr-TR" dirty="0"/>
              <a:t>είναι </a:t>
            </a:r>
            <a:r>
              <a:rPr lang="tr-TR" dirty="0" err="1"/>
              <a:t>ιδιαίτερα σημαντικό, επειδή </a:t>
            </a:r>
            <a:r>
              <a:rPr lang="tr-TR" dirty="0"/>
              <a:t>μια </a:t>
            </a:r>
            <a:r>
              <a:rPr lang="tr-TR" dirty="0" err="1"/>
              <a:t>καλά δομημένη παρουσίαση </a:t>
            </a:r>
            <a:r>
              <a:rPr lang="tr-TR" dirty="0"/>
              <a:t>μπορεί να </a:t>
            </a:r>
            <a:r>
              <a:rPr lang="tr-TR" dirty="0" err="1"/>
              <a:t>βοηθήσει να μεταφέρετε πολύπλοκες έννοιες με τρόπο που </a:t>
            </a:r>
            <a:r>
              <a:rPr lang="tr-TR" dirty="0"/>
              <a:t>να είναι </a:t>
            </a:r>
            <a:r>
              <a:rPr lang="tr-TR" dirty="0" err="1"/>
              <a:t>ευκολότερο να κατανοηθούν και να συζητηθούν</a:t>
            </a:r>
            <a:r>
              <a:rPr lang="tr-TR" dirty="0"/>
              <a:t>.</a:t>
            </a:r>
          </a:p>
          <a:p>
            <a:pPr>
              <a:buNone/>
            </a:pPr>
            <a:r>
              <a:rPr lang="tr-TR" dirty="0" err="1"/>
              <a:t>Καθώς εργάζεστε </a:t>
            </a:r>
            <a:r>
              <a:rPr lang="tr-TR" dirty="0"/>
              <a:t>για </a:t>
            </a:r>
            <a:r>
              <a:rPr lang="tr-TR" dirty="0" err="1"/>
              <a:t>την παρουσίασή σας, λάβετε υπόψη σας τα ακόλουθα βασικά στοιχεία</a:t>
            </a:r>
            <a:r>
              <a:rPr lang="tr-TR" dirty="0"/>
              <a:t>:</a:t>
            </a:r>
          </a:p>
          <a:p>
            <a:pPr>
              <a:buFont typeface="+mj-lt"/>
              <a:buAutoNum type="arabicPeriod"/>
            </a:pPr>
            <a:r>
              <a:rPr lang="tr-TR" b="1" dirty="0" err="1"/>
              <a:t>Σαφήνεια</a:t>
            </a:r>
            <a:r>
              <a:rPr lang="tr-TR" b="1" dirty="0"/>
              <a:t>: </a:t>
            </a:r>
            <a:r>
              <a:rPr lang="tr-TR" dirty="0" err="1"/>
              <a:t>Βεβαιωθείτε ότι κάθε διαφάνεια παρουσιάζει τις πληροφορίες με σαφήνεια και συντομία</a:t>
            </a:r>
            <a:r>
              <a:rPr lang="tr-TR" dirty="0"/>
              <a:t>. </a:t>
            </a:r>
            <a:r>
              <a:rPr lang="tr-TR" dirty="0" err="1"/>
              <a:t>Χρησιμοποιήστε σημεία με κουκκίδες για να επισημάνετε σημαντικές λεπτομέρειες και αποφύγετε τον υπερπληθυσμό των διαφανειών με πολύ κείμενο</a:t>
            </a:r>
            <a:r>
              <a:rPr lang="tr-TR" dirty="0"/>
              <a:t>.</a:t>
            </a:r>
          </a:p>
          <a:p>
            <a:pPr>
              <a:buFont typeface="+mj-lt"/>
              <a:buAutoNum type="arabicPeriod"/>
            </a:pPr>
            <a:r>
              <a:rPr lang="tr-TR" b="1" dirty="0"/>
              <a:t>Οπτικά </a:t>
            </a:r>
            <a:r>
              <a:rPr lang="tr-TR" b="1" dirty="0" err="1"/>
              <a:t>βοηθήματα</a:t>
            </a:r>
            <a:r>
              <a:rPr lang="tr-TR" b="1" dirty="0"/>
              <a:t>: </a:t>
            </a:r>
            <a:r>
              <a:rPr lang="tr-TR" dirty="0" err="1"/>
              <a:t>Ενσωματώστε εικόνες</a:t>
            </a:r>
            <a:r>
              <a:rPr lang="tr-TR" dirty="0"/>
              <a:t>, </a:t>
            </a:r>
            <a:r>
              <a:rPr lang="tr-TR" dirty="0" err="1"/>
              <a:t>πίνακες ή διαγράμματα για να απεικονίσετε τα σημεία σας</a:t>
            </a:r>
            <a:r>
              <a:rPr lang="tr-TR" dirty="0"/>
              <a:t>. Τα οπτικά </a:t>
            </a:r>
            <a:r>
              <a:rPr lang="tr-TR" dirty="0" err="1"/>
              <a:t>βοηθήματα </a:t>
            </a:r>
            <a:r>
              <a:rPr lang="tr-TR" dirty="0"/>
              <a:t>μπορούν να </a:t>
            </a:r>
            <a:r>
              <a:rPr lang="tr-TR" dirty="0" err="1"/>
              <a:t>ενισχύσουν την κατανόηση και τη διατήρηση </a:t>
            </a:r>
            <a:r>
              <a:rPr lang="tr-TR" dirty="0"/>
              <a:t>των </a:t>
            </a:r>
            <a:r>
              <a:rPr lang="tr-TR" dirty="0" err="1"/>
              <a:t>πληροφοριών</a:t>
            </a:r>
            <a:r>
              <a:rPr lang="tr-TR" dirty="0"/>
              <a:t>, </a:t>
            </a:r>
            <a:r>
              <a:rPr lang="tr-TR" dirty="0" err="1"/>
              <a:t>καθιστώντας το </a:t>
            </a:r>
            <a:r>
              <a:rPr lang="tr-TR" dirty="0"/>
              <a:t>σχέδιο </a:t>
            </a:r>
            <a:r>
              <a:rPr lang="tr-TR" dirty="0" err="1"/>
              <a:t>μαθήματός σας πιο ελκυστικό για το ακροατήριό σας</a:t>
            </a:r>
            <a:r>
              <a:rPr lang="tr-TR" dirty="0"/>
              <a:t>.</a:t>
            </a:r>
          </a:p>
          <a:p>
            <a:pPr>
              <a:buFont typeface="+mj-lt"/>
              <a:buAutoNum type="arabicPeriod"/>
            </a:pPr>
            <a:r>
              <a:rPr lang="tr-TR" b="1" dirty="0" err="1"/>
              <a:t>Οργάνωση</a:t>
            </a:r>
            <a:r>
              <a:rPr lang="tr-TR" b="1" dirty="0"/>
              <a:t>: </a:t>
            </a:r>
            <a:r>
              <a:rPr lang="tr-TR" dirty="0" err="1"/>
              <a:t>Δομήστε την παρουσίασή σας λογικά</a:t>
            </a:r>
            <a:r>
              <a:rPr lang="tr-TR" dirty="0"/>
              <a:t>. Ξεκινήστε </a:t>
            </a:r>
            <a:r>
              <a:rPr lang="tr-TR" dirty="0" err="1"/>
              <a:t>με </a:t>
            </a:r>
            <a:r>
              <a:rPr lang="tr-TR" dirty="0"/>
              <a:t>μια </a:t>
            </a:r>
            <a:r>
              <a:rPr lang="tr-TR" dirty="0" err="1"/>
              <a:t>εισαγωγή που περιγράφει τους στόχους του σχεδίου μαθήματός σας</a:t>
            </a:r>
            <a:r>
              <a:rPr lang="tr-TR" dirty="0"/>
              <a:t>, </a:t>
            </a:r>
            <a:r>
              <a:rPr lang="tr-TR" dirty="0" err="1"/>
              <a:t>ακολουθούμενη από το </a:t>
            </a:r>
            <a:r>
              <a:rPr lang="tr-TR" dirty="0"/>
              <a:t>κύριο </a:t>
            </a:r>
            <a:r>
              <a:rPr lang="tr-TR" dirty="0" err="1"/>
              <a:t>περιεχόμενο που καλύπτει τις δραστηριότητες</a:t>
            </a:r>
            <a:r>
              <a:rPr lang="tr-TR" dirty="0"/>
              <a:t>, τις </a:t>
            </a:r>
            <a:r>
              <a:rPr lang="tr-TR" dirty="0" err="1"/>
              <a:t>διδακτικές στρατηγικές και τις μεθόδους αξιολόγησης</a:t>
            </a:r>
            <a:r>
              <a:rPr lang="tr-TR" dirty="0"/>
              <a:t>. </a:t>
            </a:r>
            <a:r>
              <a:rPr lang="tr-TR" dirty="0" err="1"/>
              <a:t>Ολοκληρώστε με </a:t>
            </a:r>
            <a:r>
              <a:rPr lang="tr-TR" dirty="0"/>
              <a:t>μια </a:t>
            </a:r>
            <a:r>
              <a:rPr lang="tr-TR" dirty="0" err="1"/>
              <a:t>περίληψη και τυχόν ερωτήσεις για συζήτηση</a:t>
            </a:r>
            <a:r>
              <a:rPr lang="tr-TR" dirty="0"/>
              <a:t>.</a:t>
            </a:r>
          </a:p>
          <a:p>
            <a:pPr>
              <a:buFont typeface="+mj-lt"/>
              <a:buAutoNum type="arabicPeriod"/>
            </a:pPr>
            <a:r>
              <a:rPr lang="el-GR" b="1" dirty="0"/>
              <a:t>Εμπλοκή</a:t>
            </a:r>
            <a:r>
              <a:rPr lang="tr-TR" b="1" dirty="0"/>
              <a:t>: </a:t>
            </a:r>
            <a:r>
              <a:rPr lang="tr-TR" dirty="0"/>
              <a:t>Σκεφτείτε πώς μπορείτε να εμπλέξετε τους συναδέλφους σας κατά τη διάρκεια της παρουσίασης. </a:t>
            </a:r>
            <a:r>
              <a:rPr lang="tr-TR" dirty="0" err="1"/>
              <a:t>Εξετάστε το ενδεχόμενο να συμπεριλάβετε διαδραστικά στοιχεία</a:t>
            </a:r>
            <a:r>
              <a:rPr lang="tr-TR" dirty="0"/>
              <a:t>, </a:t>
            </a:r>
            <a:r>
              <a:rPr lang="tr-TR" dirty="0" err="1"/>
              <a:t>όπως να ζητάτε ανατροφοδότηση ή να ενθαρρύνετε ερωτήσεις κατά τη διάρκεια των διαφανειών σας</a:t>
            </a:r>
            <a:r>
              <a:rPr lang="tr-TR" dirty="0"/>
              <a:t>.</a:t>
            </a:r>
          </a:p>
          <a:p>
            <a:pPr>
              <a:buFont typeface="+mj-lt"/>
              <a:buAutoNum type="arabicPeriod"/>
            </a:pPr>
            <a:r>
              <a:rPr lang="tr-TR" b="1" dirty="0" err="1"/>
              <a:t>Βελτίωση</a:t>
            </a:r>
            <a:r>
              <a:rPr lang="tr-TR" b="1" dirty="0"/>
              <a:t>: </a:t>
            </a:r>
            <a:r>
              <a:rPr lang="tr-TR" dirty="0" err="1"/>
              <a:t>Μετά την παρουσίαση</a:t>
            </a:r>
            <a:r>
              <a:rPr lang="tr-TR" dirty="0"/>
              <a:t>, </a:t>
            </a:r>
            <a:r>
              <a:rPr lang="tr-TR" dirty="0" err="1"/>
              <a:t>ζητήστε ανατροφοδότηση από τους συναδέλφους σας</a:t>
            </a:r>
            <a:r>
              <a:rPr lang="tr-TR" dirty="0"/>
              <a:t>. </a:t>
            </a:r>
            <a:r>
              <a:rPr lang="tr-TR" dirty="0" err="1"/>
              <a:t>Αυτή </a:t>
            </a:r>
            <a:r>
              <a:rPr lang="tr-TR" dirty="0"/>
              <a:t>είναι μια </a:t>
            </a:r>
            <a:r>
              <a:rPr lang="tr-TR" dirty="0" err="1"/>
              <a:t>πολύτιμη ευκαιρία να βελτιώσετε </a:t>
            </a:r>
            <a:r>
              <a:rPr lang="tr-TR" dirty="0"/>
              <a:t>το σχέδιο </a:t>
            </a:r>
            <a:r>
              <a:rPr lang="tr-TR" dirty="0" err="1"/>
              <a:t>μαθήματός σας με </a:t>
            </a:r>
            <a:r>
              <a:rPr lang="tr-TR" dirty="0"/>
              <a:t>βάση </a:t>
            </a:r>
            <a:r>
              <a:rPr lang="tr-TR" dirty="0" err="1"/>
              <a:t>τις ιδέες και τις προτάσεις τους</a:t>
            </a:r>
            <a:r>
              <a:rPr lang="tr-TR" dirty="0"/>
              <a:t>.</a:t>
            </a:r>
          </a:p>
          <a:p>
            <a:pPr>
              <a:buNone/>
            </a:pPr>
            <a:r>
              <a:rPr lang="tr-TR" dirty="0" err="1"/>
              <a:t>Στο </a:t>
            </a:r>
            <a:r>
              <a:rPr lang="tr-TR" dirty="0"/>
              <a:t>τέλος </a:t>
            </a:r>
            <a:r>
              <a:rPr lang="tr-TR" dirty="0" err="1"/>
              <a:t>αυτής της δραστηριότητας</a:t>
            </a:r>
            <a:r>
              <a:rPr lang="tr-TR" dirty="0"/>
              <a:t>, όχι </a:t>
            </a:r>
            <a:r>
              <a:rPr lang="tr-TR" dirty="0" err="1"/>
              <a:t>μόνο θα έχετε </a:t>
            </a:r>
            <a:r>
              <a:rPr lang="tr-TR" dirty="0"/>
              <a:t>μια </a:t>
            </a:r>
            <a:r>
              <a:rPr lang="tr-TR" dirty="0" err="1"/>
              <a:t>σαφή και οπτικά ελκυστική παρουσίαση </a:t>
            </a:r>
            <a:r>
              <a:rPr lang="tr-TR" dirty="0"/>
              <a:t>του σχεδίου </a:t>
            </a:r>
            <a:r>
              <a:rPr lang="tr-TR" dirty="0" err="1"/>
              <a:t>μαθήματός </a:t>
            </a:r>
            <a:r>
              <a:rPr lang="tr-TR" dirty="0"/>
              <a:t>σας, αλλά </a:t>
            </a:r>
            <a:r>
              <a:rPr lang="tr-TR" dirty="0" err="1"/>
              <a:t>θα βελτιώσετε επίσης τις ψηφιακές σας δεξιότητες και την ικανότητά σας να συνεργάζεστε αποτελεσματικά με τους συναδέλφους σας</a:t>
            </a:r>
            <a:r>
              <a:rPr lang="tr-TR" dirty="0"/>
              <a:t>.</a:t>
            </a:r>
          </a:p>
          <a:p>
            <a:r>
              <a:rPr lang="tr-TR" dirty="0" err="1"/>
              <a:t>Ας ξεκινήσουμε </a:t>
            </a:r>
            <a:r>
              <a:rPr lang="tr-TR" dirty="0"/>
              <a:t>να </a:t>
            </a:r>
            <a:r>
              <a:rPr lang="tr-TR" dirty="0" err="1"/>
              <a:t>δημιουργούμε τις παρουσιάσεις σας και να εξερευνήσουμε </a:t>
            </a:r>
            <a:r>
              <a:rPr lang="tr-TR" dirty="0"/>
              <a:t>πώς μπορούμε να </a:t>
            </a:r>
            <a:r>
              <a:rPr lang="tr-TR" dirty="0" err="1"/>
              <a:t>βελτιώσουμε μαζί τη διαδικασία σχεδιασμού του μαθήματός μας</a:t>
            </a:r>
            <a:r>
              <a:rPr lang="tr-TR" dirty="0"/>
              <a:t>!</a:t>
            </a:r>
          </a:p>
          <a:p>
            <a:pPr marL="0" lvl="0" indent="0" algn="l" rtl="0">
              <a:lnSpc>
                <a:spcPct val="100000"/>
              </a:lnSpc>
              <a:spcBef>
                <a:spcPts val="0"/>
              </a:spcBef>
              <a:spcAft>
                <a:spcPts val="0"/>
              </a:spcAft>
              <a:buSzPts val="1400"/>
              <a:buNone/>
            </a:pP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Καθώς προχωράμε στη συνεδρία </a:t>
            </a:r>
            <a:r>
              <a:rPr lang="tr-TR" dirty="0"/>
              <a:t>μας, </a:t>
            </a:r>
            <a:r>
              <a:rPr lang="tr-TR" dirty="0" err="1"/>
              <a:t>ας συζητήσουμε την έννοια </a:t>
            </a:r>
            <a:r>
              <a:rPr lang="tr-TR" b="1" dirty="0" err="1"/>
              <a:t>της Εργαλειοθήκης Υποστήριξης</a:t>
            </a:r>
            <a:r>
              <a:rPr lang="tr-TR" dirty="0"/>
              <a:t>. </a:t>
            </a:r>
            <a:r>
              <a:rPr lang="tr-TR" dirty="0" err="1"/>
              <a:t>Αυτή η παρουσίαση </a:t>
            </a:r>
            <a:r>
              <a:rPr lang="tr-TR" dirty="0"/>
              <a:t>δεν είναι </a:t>
            </a:r>
            <a:r>
              <a:rPr lang="tr-TR" dirty="0" err="1"/>
              <a:t>απλώς </a:t>
            </a:r>
            <a:r>
              <a:rPr lang="tr-TR" dirty="0"/>
              <a:t>ένα </a:t>
            </a:r>
            <a:r>
              <a:rPr lang="tr-TR" dirty="0" err="1"/>
              <a:t>έργο </a:t>
            </a:r>
            <a:r>
              <a:rPr lang="tr-TR" dirty="0"/>
              <a:t>μιας</a:t>
            </a:r>
            <a:r>
              <a:rPr lang="tr-TR" dirty="0" err="1"/>
              <a:t> </a:t>
            </a:r>
            <a:r>
              <a:rPr lang="tr-TR" dirty="0"/>
              <a:t>χρήσης- μπορεί να </a:t>
            </a:r>
            <a:r>
              <a:rPr lang="tr-TR" dirty="0" err="1"/>
              <a:t>γίνει </a:t>
            </a:r>
            <a:r>
              <a:rPr lang="tr-TR" dirty="0"/>
              <a:t>ένας </a:t>
            </a:r>
            <a:r>
              <a:rPr lang="tr-TR" dirty="0" err="1"/>
              <a:t>πολύτιμος πόρος που </a:t>
            </a:r>
            <a:r>
              <a:rPr lang="tr-TR" dirty="0"/>
              <a:t>μπορείτε να </a:t>
            </a:r>
            <a:r>
              <a:rPr lang="tr-TR" dirty="0" err="1"/>
              <a:t>προσαρμόζετε και να ενημερώνετε για κάθε ακαδημαϊκό έτος</a:t>
            </a:r>
            <a:r>
              <a:rPr lang="tr-TR" dirty="0"/>
              <a:t>.</a:t>
            </a:r>
          </a:p>
          <a:p>
            <a:pPr>
              <a:buNone/>
            </a:pPr>
            <a:r>
              <a:rPr lang="tr-TR" dirty="0"/>
              <a:t>Σκεφτείτε </a:t>
            </a:r>
            <a:r>
              <a:rPr lang="tr-TR" dirty="0" err="1"/>
              <a:t>την Εργαλειοθήκη Υποστήριξης </a:t>
            </a:r>
            <a:r>
              <a:rPr lang="tr-TR" dirty="0"/>
              <a:t>ως μια </a:t>
            </a:r>
            <a:r>
              <a:rPr lang="tr-TR" dirty="0" err="1"/>
              <a:t>δυναμική </a:t>
            </a:r>
            <a:r>
              <a:rPr lang="tr-TR" dirty="0"/>
              <a:t>συλλογή </a:t>
            </a:r>
            <a:r>
              <a:rPr lang="tr-TR" dirty="0" err="1"/>
              <a:t>υλικών</a:t>
            </a:r>
            <a:r>
              <a:rPr lang="tr-TR" dirty="0"/>
              <a:t>, </a:t>
            </a:r>
            <a:r>
              <a:rPr lang="tr-TR" dirty="0" err="1"/>
              <a:t>στρατηγικών και γνώσεων</a:t>
            </a:r>
            <a:r>
              <a:rPr lang="tr-TR" dirty="0"/>
              <a:t>, </a:t>
            </a:r>
            <a:r>
              <a:rPr lang="tr-TR" dirty="0" err="1"/>
              <a:t>στην</a:t>
            </a:r>
            <a:r>
              <a:rPr lang="tr-TR" dirty="0"/>
              <a:t> οποία μπορείτε να </a:t>
            </a:r>
            <a:r>
              <a:rPr lang="tr-TR" dirty="0" err="1"/>
              <a:t>ανατρέχετε και να την τροποποιείτε ανάλογα με τις ανάγκες σας</a:t>
            </a:r>
            <a:r>
              <a:rPr lang="tr-TR" dirty="0"/>
              <a:t>. </a:t>
            </a:r>
            <a:r>
              <a:rPr lang="tr-TR" dirty="0" err="1"/>
              <a:t>Με τη συνεχή ενημέρωση αυτής της εργαλειοθήκης, εξασφαλίζετε ότι τα σχέδια μαθήματός σας παραμένουν σχετικά και αποτελεσματικά </a:t>
            </a:r>
            <a:r>
              <a:rPr lang="tr-TR" dirty="0"/>
              <a:t>ως προς </a:t>
            </a:r>
            <a:r>
              <a:rPr lang="tr-TR" dirty="0" err="1"/>
              <a:t>την κάλυψη των αναγκών των μαθητών </a:t>
            </a:r>
            <a:r>
              <a:rPr lang="tr-TR" dirty="0"/>
              <a:t>σας.</a:t>
            </a:r>
          </a:p>
          <a:p>
            <a:pPr>
              <a:buNone/>
            </a:pPr>
            <a:r>
              <a:rPr lang="tr-TR" dirty="0" err="1"/>
              <a:t>Για να σας βοηθήσουμε να ξεκινήσετε</a:t>
            </a:r>
            <a:r>
              <a:rPr lang="tr-TR" dirty="0"/>
              <a:t>, ένα </a:t>
            </a:r>
            <a:r>
              <a:rPr lang="tr-TR" dirty="0" err="1"/>
              <a:t>πρότυπο για την παρουσίαση θα παρέχεται στην </a:t>
            </a:r>
            <a:r>
              <a:rPr lang="tr-TR" dirty="0"/>
              <a:t>πλατφόρμα </a:t>
            </a:r>
            <a:r>
              <a:rPr lang="tr-TR" dirty="0" err="1"/>
              <a:t>εκμάθησης </a:t>
            </a:r>
            <a:r>
              <a:rPr lang="tr-TR" dirty="0"/>
              <a:t>TUTOR. </a:t>
            </a:r>
            <a:r>
              <a:rPr lang="tr-TR" dirty="0" err="1"/>
              <a:t>Αυτό το πρότυπο έχει σχεδιαστεί για να σας καθοδηγήσει </a:t>
            </a:r>
            <a:r>
              <a:rPr lang="tr-TR" dirty="0"/>
              <a:t>στην </a:t>
            </a:r>
            <a:r>
              <a:rPr lang="tr-TR" dirty="0" err="1"/>
              <a:t>αποτελεσματική δόμηση της παρουσίασης </a:t>
            </a:r>
            <a:r>
              <a:rPr lang="tr-TR" dirty="0"/>
              <a:t>του σχεδίου </a:t>
            </a:r>
            <a:r>
              <a:rPr lang="tr-TR" dirty="0" err="1"/>
              <a:t>μαθήματος</a:t>
            </a:r>
            <a:r>
              <a:rPr lang="tr-TR" dirty="0"/>
              <a:t>. Μπορείτε να το </a:t>
            </a:r>
            <a:r>
              <a:rPr lang="tr-TR" dirty="0" err="1"/>
              <a:t>ζητήσετε από τον εκπαιδευτή σας ή τον συντονιστή </a:t>
            </a:r>
            <a:r>
              <a:rPr lang="tr-TR" dirty="0"/>
              <a:t>του προγράμματος</a:t>
            </a:r>
            <a:r>
              <a:rPr lang="tr-TR" dirty="0" err="1"/>
              <a:t>, ο οποίος θα σας βοηθήσει να αποκτήσετε πρόσβαση στους πόρους που χρειάζεστε</a:t>
            </a:r>
            <a:r>
              <a:rPr lang="tr-TR" dirty="0"/>
              <a:t>.</a:t>
            </a:r>
          </a:p>
          <a:p>
            <a:pPr>
              <a:buNone/>
            </a:pPr>
            <a:r>
              <a:rPr lang="tr-TR" dirty="0" err="1"/>
              <a:t>Η χρήση αυτού του προτύπου θα σας εξοικονομήσει </a:t>
            </a:r>
            <a:r>
              <a:rPr lang="tr-TR" dirty="0"/>
              <a:t>χρόνο </a:t>
            </a:r>
            <a:r>
              <a:rPr lang="tr-TR" dirty="0" err="1"/>
              <a:t>και προσπάθεια καθώς προετοιμάζετε τα σχέδια μαθήματος</a:t>
            </a:r>
            <a:r>
              <a:rPr lang="tr-TR" dirty="0"/>
              <a:t>. </a:t>
            </a:r>
            <a:r>
              <a:rPr lang="tr-TR" dirty="0" err="1"/>
              <a:t>Σας επιτρέπει να επικεντρωθείτε στο περιεχόμενο και τις παιδαγωγικές στρατηγικές αντί να ξεκινάτε από το μηδέν κάθε </a:t>
            </a:r>
            <a:r>
              <a:rPr lang="tr-TR" dirty="0"/>
              <a:t>φορά.</a:t>
            </a:r>
          </a:p>
          <a:p>
            <a:pPr>
              <a:buNone/>
            </a:pPr>
            <a:r>
              <a:rPr lang="tr-TR" dirty="0" err="1"/>
              <a:t>Θυμηθείτε</a:t>
            </a:r>
            <a:r>
              <a:rPr lang="tr-TR" dirty="0"/>
              <a:t>, </a:t>
            </a:r>
            <a:r>
              <a:rPr lang="tr-TR" dirty="0" err="1"/>
              <a:t>ο στόχος είναι να δημιουργήσετε </a:t>
            </a:r>
            <a:r>
              <a:rPr lang="tr-TR" dirty="0"/>
              <a:t>μια </a:t>
            </a:r>
            <a:r>
              <a:rPr lang="tr-TR" dirty="0" err="1"/>
              <a:t>πηγή που </a:t>
            </a:r>
            <a:r>
              <a:rPr lang="tr-TR" dirty="0"/>
              <a:t>όχι </a:t>
            </a:r>
            <a:r>
              <a:rPr lang="tr-TR" dirty="0" err="1"/>
              <a:t>μόνο θα υποστηρίζει τις διδακτικές σας πρακτικές, αλλά και θα εξελίσσεται μαζί σας </a:t>
            </a:r>
            <a:r>
              <a:rPr lang="tr-TR" dirty="0"/>
              <a:t>καθώς </a:t>
            </a:r>
            <a:r>
              <a:rPr lang="tr-TR" dirty="0" err="1"/>
              <a:t>θα αναπτύσσεστε στο διδακτικό σας ταξίδι</a:t>
            </a:r>
            <a:r>
              <a:rPr lang="tr-TR" dirty="0"/>
              <a:t>. </a:t>
            </a:r>
            <a:r>
              <a:rPr lang="tr-TR" dirty="0" err="1"/>
              <a:t>Επισκεπτόμενοι και βελτιώνοντας τακτικά την Εργαλειοθήκη Υποστήριξης</a:t>
            </a:r>
            <a:r>
              <a:rPr lang="tr-TR" dirty="0"/>
              <a:t>, μπορείτε να </a:t>
            </a:r>
            <a:r>
              <a:rPr lang="tr-TR" dirty="0" err="1"/>
              <a:t>ενισχύσετε την αποτελεσματικότητά σας </a:t>
            </a:r>
            <a:r>
              <a:rPr lang="tr-TR" dirty="0"/>
              <a:t>ως </a:t>
            </a:r>
            <a:r>
              <a:rPr lang="tr-TR" dirty="0" err="1"/>
              <a:t>εκπαιδευτικός και να υποστηρίξετε καλύτερα τις μαθησιακές εμπειρίες των μαθητών σας</a:t>
            </a:r>
            <a:r>
              <a:rPr lang="tr-TR" dirty="0"/>
              <a:t>.</a:t>
            </a:r>
          </a:p>
          <a:p>
            <a:r>
              <a:rPr lang="tr-TR" dirty="0" err="1"/>
              <a:t>Ας εκμεταλλευτούμε αυτή την ευκαιρία για να δημιουργήσουμε </a:t>
            </a:r>
            <a:r>
              <a:rPr lang="tr-TR" dirty="0"/>
              <a:t>ένα </a:t>
            </a:r>
            <a:r>
              <a:rPr lang="tr-TR" dirty="0" err="1"/>
              <a:t>πλούσιο και προσαρμόσιμο πόρο που θα </a:t>
            </a:r>
            <a:r>
              <a:rPr lang="tr-TR" dirty="0"/>
              <a:t>μας </a:t>
            </a:r>
            <a:r>
              <a:rPr lang="tr-TR" dirty="0" err="1"/>
              <a:t>εξυπηρετήσει καλά τα επόμενα ακαδημαϊκά έτη</a:t>
            </a:r>
            <a:r>
              <a:rPr lang="tr-TR" dirty="0"/>
              <a:t>!</a:t>
            </a:r>
          </a:p>
          <a:p>
            <a:pPr marL="0" lvl="0" indent="0" algn="l" rtl="0">
              <a:lnSpc>
                <a:spcPct val="100000"/>
              </a:lnSpc>
              <a:spcBef>
                <a:spcPts val="0"/>
              </a:spcBef>
              <a:spcAft>
                <a:spcPts val="0"/>
              </a:spcAft>
              <a:buSzPts val="1400"/>
              <a:buNone/>
            </a:pP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Καθώς φτάνουμε </a:t>
            </a:r>
            <a:r>
              <a:rPr lang="tr-TR" dirty="0"/>
              <a:t>στο τέλος της </a:t>
            </a:r>
            <a:r>
              <a:rPr lang="tr-TR" dirty="0" err="1"/>
              <a:t>δραστηριότητάς μας</a:t>
            </a:r>
            <a:r>
              <a:rPr lang="tr-TR" dirty="0"/>
              <a:t>, </a:t>
            </a:r>
            <a:r>
              <a:rPr lang="tr-TR" dirty="0" err="1"/>
              <a:t>ας επικεντρωθούμε στο αναμενόμενο αποτέλεσμα</a:t>
            </a:r>
            <a:r>
              <a:rPr lang="tr-TR" dirty="0"/>
              <a:t>. </a:t>
            </a:r>
            <a:r>
              <a:rPr lang="tr-TR" dirty="0" err="1"/>
              <a:t>Μέχρι το </a:t>
            </a:r>
            <a:r>
              <a:rPr lang="tr-TR" dirty="0"/>
              <a:t>τέλος </a:t>
            </a:r>
            <a:r>
              <a:rPr lang="tr-TR" dirty="0" err="1"/>
              <a:t>αυτής της δραστηριότητας, αναμένεται να έχετε δημιουργήσει </a:t>
            </a:r>
            <a:r>
              <a:rPr lang="tr-TR" dirty="0"/>
              <a:t>μια </a:t>
            </a:r>
            <a:r>
              <a:rPr lang="tr-TR" b="1" dirty="0" err="1"/>
              <a:t>παρουσίαση </a:t>
            </a:r>
            <a:r>
              <a:rPr lang="tr-TR" b="1" dirty="0"/>
              <a:t>5-10 </a:t>
            </a:r>
            <a:r>
              <a:rPr lang="tr-TR" b="1" dirty="0" err="1"/>
              <a:t>διαφανειών </a:t>
            </a:r>
            <a:r>
              <a:rPr lang="tr-TR" dirty="0" err="1"/>
              <a:t>που χρησιμεύει </a:t>
            </a:r>
            <a:r>
              <a:rPr lang="tr-TR" dirty="0"/>
              <a:t>ως </a:t>
            </a:r>
            <a:r>
              <a:rPr lang="tr-TR" dirty="0" err="1"/>
              <a:t>ψηφιακό </a:t>
            </a:r>
            <a:r>
              <a:rPr lang="tr-TR" dirty="0"/>
              <a:t>σχέδιο </a:t>
            </a:r>
            <a:r>
              <a:rPr lang="tr-TR" dirty="0" err="1"/>
              <a:t>μαθήματος</a:t>
            </a:r>
            <a:r>
              <a:rPr lang="tr-TR" dirty="0"/>
              <a:t>.</a:t>
            </a:r>
          </a:p>
          <a:p>
            <a:pPr>
              <a:buNone/>
            </a:pPr>
            <a:r>
              <a:rPr lang="tr-TR" dirty="0" err="1"/>
              <a:t>Αυτή η παρουσίαση </a:t>
            </a:r>
            <a:r>
              <a:rPr lang="tr-TR" dirty="0"/>
              <a:t>δεν </a:t>
            </a:r>
            <a:r>
              <a:rPr lang="tr-TR" dirty="0" err="1"/>
              <a:t>θα πρέπει μόνο να περιλαμβάνει το </a:t>
            </a:r>
            <a:r>
              <a:rPr lang="tr-TR" dirty="0"/>
              <a:t>σχέδιο </a:t>
            </a:r>
            <a:r>
              <a:rPr lang="tr-TR" dirty="0" err="1"/>
              <a:t>μαθήματός σας</a:t>
            </a:r>
            <a:r>
              <a:rPr lang="tr-TR" dirty="0"/>
              <a:t>, αλλά </a:t>
            </a:r>
            <a:r>
              <a:rPr lang="tr-TR" dirty="0" err="1"/>
              <a:t>και να αντανακλά </a:t>
            </a:r>
            <a:r>
              <a:rPr lang="tr-TR" dirty="0"/>
              <a:t>μια </a:t>
            </a:r>
            <a:r>
              <a:rPr lang="tr-TR" dirty="0" err="1"/>
              <a:t>προσεκτική προσέγγιση της συμμετοχικότητας </a:t>
            </a:r>
            <a:r>
              <a:rPr lang="tr-TR" dirty="0"/>
              <a:t>στην </a:t>
            </a:r>
            <a:r>
              <a:rPr lang="tr-TR" dirty="0" err="1"/>
              <a:t>εκπαίδευση</a:t>
            </a:r>
            <a:r>
              <a:rPr lang="tr-TR" dirty="0"/>
              <a:t>. Είναι </a:t>
            </a:r>
            <a:r>
              <a:rPr lang="tr-TR" dirty="0" err="1"/>
              <a:t>σημαντικό να λάβετε υπόψη σας τις κοινωνικές και οικονομικές δυσκολίες που μπορεί να υπάρχουν στην τάξη </a:t>
            </a:r>
            <a:r>
              <a:rPr lang="tr-TR" dirty="0"/>
              <a:t>σας </a:t>
            </a:r>
            <a:r>
              <a:rPr lang="tr-TR" dirty="0" err="1"/>
              <a:t>και </a:t>
            </a:r>
            <a:r>
              <a:rPr lang="tr-TR" dirty="0"/>
              <a:t>πώς </a:t>
            </a:r>
            <a:r>
              <a:rPr lang="tr-TR" dirty="0" err="1"/>
              <a:t>αυτοί οι παράγοντες </a:t>
            </a:r>
            <a:r>
              <a:rPr lang="tr-TR" dirty="0"/>
              <a:t>μπορούν να </a:t>
            </a:r>
            <a:r>
              <a:rPr lang="tr-TR" dirty="0" err="1"/>
              <a:t>επηρεάσουν </a:t>
            </a:r>
            <a:r>
              <a:rPr lang="tr-TR" dirty="0"/>
              <a:t>τις </a:t>
            </a:r>
            <a:r>
              <a:rPr lang="tr-TR" dirty="0" err="1"/>
              <a:t>μαθησιακές εμπειρίες των μαθητών σας</a:t>
            </a:r>
            <a:r>
              <a:rPr lang="tr-TR" dirty="0"/>
              <a:t>.</a:t>
            </a:r>
          </a:p>
          <a:p>
            <a:pPr>
              <a:buNone/>
            </a:pPr>
            <a:r>
              <a:rPr lang="tr-TR" dirty="0" err="1"/>
              <a:t>Καθώς δημιουργείτε τις διαφάνειές σας, σκεφτείτε </a:t>
            </a:r>
            <a:r>
              <a:rPr lang="tr-TR" dirty="0"/>
              <a:t>πώς </a:t>
            </a:r>
            <a:r>
              <a:rPr lang="tr-TR" dirty="0" err="1"/>
              <a:t>να ενσωματώσετε στρατηγικές που προωθούν τη συμμετοχικότητα</a:t>
            </a:r>
            <a:r>
              <a:rPr lang="tr-TR" dirty="0"/>
              <a:t>. </a:t>
            </a:r>
            <a:r>
              <a:rPr lang="tr-TR" dirty="0" err="1"/>
              <a:t>Αυτό μπορεί να περιλαμβάνει</a:t>
            </a:r>
            <a:r>
              <a:rPr lang="tr-TR" dirty="0"/>
              <a:t>:</a:t>
            </a:r>
          </a:p>
          <a:p>
            <a:pPr>
              <a:buFont typeface="Arial" panose="020B0604020202020204" pitchFamily="34" charset="0"/>
              <a:buChar char="•"/>
            </a:pPr>
            <a:r>
              <a:rPr lang="tr-TR" dirty="0" err="1"/>
              <a:t>Προσδιορισμός των διαφορετικών μαθησιακών αναγκών του μαθητικού πληθυσμού και </a:t>
            </a:r>
            <a:r>
              <a:rPr lang="tr-TR" dirty="0"/>
              <a:t>πώς </a:t>
            </a:r>
            <a:r>
              <a:rPr lang="tr-TR" dirty="0" err="1"/>
              <a:t>το </a:t>
            </a:r>
            <a:r>
              <a:rPr lang="tr-TR" dirty="0"/>
              <a:t>σχέδιο </a:t>
            </a:r>
            <a:r>
              <a:rPr lang="tr-TR" dirty="0" err="1"/>
              <a:t>μαθήματος τις καλύπτει</a:t>
            </a:r>
            <a:r>
              <a:rPr lang="tr-TR" dirty="0"/>
              <a:t>.</a:t>
            </a:r>
          </a:p>
          <a:p>
            <a:pPr>
              <a:buFont typeface="Arial" panose="020B0604020202020204" pitchFamily="34" charset="0"/>
              <a:buChar char="•"/>
            </a:pPr>
            <a:r>
              <a:rPr lang="tr-TR" dirty="0" err="1"/>
              <a:t>Συμπεριλαμβανομένων τεχνικών διαφοροποιημένης διδασκαλίας που </a:t>
            </a:r>
            <a:r>
              <a:rPr lang="tr-TR" dirty="0"/>
              <a:t>μπορούν να </a:t>
            </a:r>
            <a:r>
              <a:rPr lang="tr-TR" dirty="0" err="1"/>
              <a:t>ανταποκρίνονται σε διάφορα μαθησιακά στυλ και ικανότητες</a:t>
            </a:r>
            <a:r>
              <a:rPr lang="tr-TR" dirty="0"/>
              <a:t>.</a:t>
            </a:r>
          </a:p>
          <a:p>
            <a:pPr>
              <a:buFont typeface="Arial" panose="020B0604020202020204" pitchFamily="34" charset="0"/>
              <a:buChar char="•"/>
            </a:pPr>
            <a:r>
              <a:rPr lang="tr-TR" dirty="0" err="1"/>
              <a:t>Πρόταση δραστηριοτήτων που προάγουν </a:t>
            </a:r>
            <a:r>
              <a:rPr lang="tr-TR" dirty="0"/>
              <a:t>ένα </a:t>
            </a:r>
            <a:r>
              <a:rPr lang="tr-TR" dirty="0" err="1"/>
              <a:t>υποστηρικτικό και ελκυστικό περιβάλλον για όλους τους μαθητές</a:t>
            </a:r>
            <a:r>
              <a:rPr lang="tr-TR" dirty="0"/>
              <a:t>, </a:t>
            </a:r>
            <a:r>
              <a:rPr lang="tr-TR" dirty="0" err="1"/>
              <a:t>ανεξάρτητα από το υπόβαθρο ή τις προκλήσεις τους</a:t>
            </a:r>
            <a:r>
              <a:rPr lang="tr-TR" dirty="0"/>
              <a:t>.</a:t>
            </a:r>
          </a:p>
          <a:p>
            <a:pPr>
              <a:buNone/>
            </a:pPr>
            <a:r>
              <a:rPr lang="tr-TR" dirty="0" err="1"/>
              <a:t>Επιπλέον</a:t>
            </a:r>
            <a:r>
              <a:rPr lang="tr-TR" dirty="0"/>
              <a:t>, </a:t>
            </a:r>
            <a:r>
              <a:rPr lang="tr-TR" dirty="0" err="1"/>
              <a:t>μη διστάσετε να ενσωματώσετε τις δικές σας ιδέες και εμπειρίες στην παρουσίαση</a:t>
            </a:r>
            <a:r>
              <a:rPr lang="tr-TR" dirty="0"/>
              <a:t>. Η δική σας μοναδική προοπτική είναι ανεκτίμητη και το να την μοιραστείτε μπορεί να εμπνεύσει άλλους και να συμβάλει σε μια πιο πλούσια συζήτηση σχετικά με τις</a:t>
            </a:r>
            <a:r>
              <a:rPr lang="el-GR" dirty="0"/>
              <a:t> συμπεριληπτικές πρακτικές</a:t>
            </a:r>
            <a:r>
              <a:rPr lang="tr-TR" dirty="0"/>
              <a:t>.</a:t>
            </a:r>
          </a:p>
          <a:p>
            <a:pPr>
              <a:buNone/>
            </a:pPr>
            <a:r>
              <a:rPr lang="tr-TR" dirty="0" err="1"/>
              <a:t>Θυμηθείτε</a:t>
            </a:r>
            <a:r>
              <a:rPr lang="tr-TR" dirty="0"/>
              <a:t>, </a:t>
            </a:r>
            <a:r>
              <a:rPr lang="tr-TR" dirty="0" err="1"/>
              <a:t>ο στόχος είναι να δημιουργήσετε </a:t>
            </a:r>
            <a:r>
              <a:rPr lang="tr-TR" dirty="0"/>
              <a:t>μια </a:t>
            </a:r>
            <a:r>
              <a:rPr lang="tr-TR" dirty="0" err="1"/>
              <a:t>παρουσίαση που </a:t>
            </a:r>
            <a:r>
              <a:rPr lang="tr-TR" dirty="0"/>
              <a:t>όχι </a:t>
            </a:r>
            <a:r>
              <a:rPr lang="tr-TR" dirty="0" err="1"/>
              <a:t>μόνο περιγράφει </a:t>
            </a:r>
            <a:r>
              <a:rPr lang="tr-TR" dirty="0"/>
              <a:t>το σχέδιο </a:t>
            </a:r>
            <a:r>
              <a:rPr lang="tr-TR" dirty="0" err="1"/>
              <a:t>μαθήματός σας</a:t>
            </a:r>
            <a:r>
              <a:rPr lang="tr-TR" dirty="0"/>
              <a:t>, αλλά </a:t>
            </a:r>
            <a:r>
              <a:rPr lang="tr-TR" dirty="0" err="1"/>
              <a:t>χρησιμεύει επίσης </a:t>
            </a:r>
            <a:r>
              <a:rPr lang="tr-TR" dirty="0"/>
              <a:t>ως </a:t>
            </a:r>
            <a:r>
              <a:rPr lang="tr-TR" dirty="0" err="1"/>
              <a:t>εργαλείο για την προώθηση της συμμετοχικότητας στην εκπαιδευτική σας προσέγγιση</a:t>
            </a:r>
            <a:r>
              <a:rPr lang="tr-TR" dirty="0"/>
              <a:t>. </a:t>
            </a:r>
            <a:r>
              <a:rPr lang="tr-TR" dirty="0" err="1"/>
              <a:t>Σας ενθαρρύνουμε </a:t>
            </a:r>
            <a:r>
              <a:rPr lang="tr-TR" dirty="0"/>
              <a:t>να είστε </a:t>
            </a:r>
            <a:r>
              <a:rPr lang="tr-TR" dirty="0" err="1"/>
              <a:t>δημιουργικοί και προσεκτικοί στο σχεδιασμό και το περιεχόμενό σας</a:t>
            </a:r>
            <a:r>
              <a:rPr lang="tr-TR" dirty="0"/>
              <a:t>.</a:t>
            </a:r>
          </a:p>
          <a:p>
            <a:r>
              <a:rPr lang="tr-TR" dirty="0" err="1"/>
              <a:t>Ας συνεργαστούμε για να δημιουργήσουμε αποτελεσματικά ψηφιακά σχέδια μαθημάτων που </a:t>
            </a:r>
            <a:r>
              <a:rPr lang="tr-TR" dirty="0"/>
              <a:t>μπορούν </a:t>
            </a:r>
            <a:r>
              <a:rPr lang="tr-TR" dirty="0" err="1"/>
              <a:t>πραγματικά να κάνουν τη διαφορά στην τάξη</a:t>
            </a:r>
            <a:r>
              <a:rPr lang="tr-TR" dirty="0"/>
              <a:t>!</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91" name="Google Shape;91;p1"/>
          <p:cNvSpPr txBox="1"/>
          <p:nvPr/>
        </p:nvSpPr>
        <p:spPr>
          <a:xfrm>
            <a:off x="217951" y="1716500"/>
            <a:ext cx="39843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dirty="0">
                <a:solidFill>
                  <a:schemeClr val="lt1"/>
                </a:solidFill>
                <a:latin typeface="Calibri"/>
                <a:ea typeface="Calibri"/>
                <a:cs typeface="Calibri"/>
                <a:sym typeface="Calibri"/>
              </a:rPr>
              <a:t>Κεφάλαιο</a:t>
            </a:r>
            <a:r>
              <a:rPr lang="en-GB" sz="4400" b="0" i="0" u="none" strike="noStrike" cap="none" dirty="0">
                <a:solidFill>
                  <a:schemeClr val="lt1"/>
                </a:solidFill>
                <a:latin typeface="Calibri"/>
                <a:ea typeface="Calibri"/>
                <a:cs typeface="Calibri"/>
                <a:sym typeface="Calibri"/>
              </a:rPr>
              <a:t> 3</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dirty="0">
                <a:solidFill>
                  <a:schemeClr val="lt1"/>
                </a:solidFill>
                <a:latin typeface="Calibri"/>
                <a:ea typeface="Calibri"/>
                <a:cs typeface="Calibri"/>
                <a:sym typeface="Calibri"/>
              </a:rPr>
              <a:t>Ενότητα</a:t>
            </a:r>
            <a:r>
              <a:rPr lang="en-GB" sz="4400" b="0" i="0" u="none" strike="noStrike" cap="none" dirty="0">
                <a:solidFill>
                  <a:schemeClr val="lt1"/>
                </a:solidFill>
                <a:latin typeface="Calibri"/>
                <a:ea typeface="Calibri"/>
                <a:cs typeface="Calibri"/>
                <a:sym typeface="Calibri"/>
              </a:rPr>
              <a:t> </a:t>
            </a:r>
            <a:r>
              <a:rPr lang="en-GB" sz="4400" dirty="0">
                <a:solidFill>
                  <a:schemeClr val="lt1"/>
                </a:solidFill>
                <a:latin typeface="Calibri"/>
                <a:ea typeface="Calibri"/>
                <a:cs typeface="Calibri"/>
                <a:sym typeface="Calibri"/>
              </a:rPr>
              <a:t>2</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GB" sz="2600" b="0" i="1" u="none" strike="noStrike" cap="none" dirty="0">
                <a:solidFill>
                  <a:schemeClr val="lt1"/>
                </a:solidFill>
                <a:latin typeface="Calibri"/>
                <a:ea typeface="Calibri"/>
                <a:cs typeface="Calibri"/>
                <a:sym typeface="Calibri"/>
              </a:rPr>
              <a:t>1 Ασύγχρονες συνεδρίες</a:t>
            </a: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800" b="1" i="0" u="none" strike="noStrike" cap="none" dirty="0">
                <a:solidFill>
                  <a:srgbClr val="69ABDB"/>
                </a:solidFill>
                <a:latin typeface="Calibri"/>
                <a:ea typeface="Calibri"/>
                <a:cs typeface="Calibri"/>
                <a:sym typeface="Calibri"/>
              </a:rPr>
              <a:t>Δημιουργία μιας παρουσίασης του σχεδίου μαθήματος</a:t>
            </a:r>
            <a:endParaRPr sz="1900" b="0" i="0" u="none" strike="noStrike" cap="none" dirty="0">
              <a:solidFill>
                <a:srgbClr val="0000FF"/>
              </a:solidFill>
              <a:highlight>
                <a:srgbClr val="FFFFFF"/>
              </a:highlight>
              <a:latin typeface="Arial"/>
              <a:ea typeface="Arial"/>
              <a:cs typeface="Arial"/>
              <a:sym typeface="Arial"/>
            </a:endParaRPr>
          </a:p>
        </p:txBody>
      </p:sp>
      <p:sp>
        <p:nvSpPr>
          <p:cNvPr id="92" name="Google Shape;92;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Αριθμός έργου: 101056515</a:t>
            </a:r>
            <a:endParaRPr sz="1100" b="0" i="0" u="none" strike="noStrike" cap="none">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02"/>
        <p:cNvGrpSpPr/>
        <p:nvPr/>
      </p:nvGrpSpPr>
      <p:grpSpPr>
        <a:xfrm>
          <a:off x="0" y="0"/>
          <a:ext cx="0" cy="0"/>
          <a:chOff x="0" y="0"/>
          <a:chExt cx="0" cy="0"/>
        </a:xfrm>
      </p:grpSpPr>
      <p:sp>
        <p:nvSpPr>
          <p:cNvPr id="103" name="Google Shape;103;p2"/>
          <p:cNvSpPr txBox="1"/>
          <p:nvPr/>
        </p:nvSpPr>
        <p:spPr>
          <a:xfrm>
            <a:off x="-1" y="4120926"/>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Ενότητα</a:t>
            </a:r>
            <a:r>
              <a:rPr lang="en-GB" sz="6000" b="1" i="0" u="none" strike="noStrike" cap="none" dirty="0">
                <a:solidFill>
                  <a:srgbClr val="252865"/>
                </a:solidFill>
                <a:latin typeface="Calibri"/>
                <a:ea typeface="Calibri"/>
                <a:cs typeface="Calibri"/>
                <a:sym typeface="Calibri"/>
              </a:rPr>
              <a:t> </a:t>
            </a:r>
            <a:r>
              <a:rPr lang="en-GB" sz="6000" b="1" dirty="0">
                <a:solidFill>
                  <a:srgbClr val="252865"/>
                </a:solidFill>
                <a:latin typeface="Calibri"/>
                <a:ea typeface="Calibri"/>
                <a:cs typeface="Calibri"/>
                <a:sym typeface="Calibri"/>
              </a:rPr>
              <a:t>2</a:t>
            </a:r>
            <a:endParaRPr sz="6000" b="1" i="0" u="none" strike="noStrike" cap="none" dirty="0">
              <a:solidFill>
                <a:srgbClr val="252865"/>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5175040" y="1771236"/>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390900" y="431625"/>
            <a:ext cx="4984550" cy="597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790"/>
              <a:buFont typeface="Arial"/>
              <a:buNone/>
            </a:pPr>
            <a:r>
              <a:rPr lang="en-GB" sz="2000" b="1" i="0" u="none" strike="noStrike" cap="none" dirty="0">
                <a:solidFill>
                  <a:srgbClr val="69ABDB"/>
                </a:solidFill>
                <a:highlight>
                  <a:schemeClr val="lt1"/>
                </a:highlight>
                <a:latin typeface="Arial"/>
                <a:ea typeface="Arial"/>
                <a:cs typeface="Arial"/>
                <a:sym typeface="Arial"/>
              </a:rPr>
              <a:t>U2.2. </a:t>
            </a:r>
            <a:r>
              <a:rPr lang="en-GB" sz="2000" b="1" i="0" u="none" strike="noStrike" cap="none" dirty="0">
                <a:solidFill>
                  <a:srgbClr val="69ABDB"/>
                </a:solidFill>
                <a:highlight>
                  <a:srgbClr val="FFFFFF"/>
                </a:highlight>
                <a:latin typeface="Arial"/>
                <a:ea typeface="Arial"/>
                <a:cs typeface="Arial"/>
                <a:sym typeface="Arial"/>
              </a:rPr>
              <a:t>Δημιουργία παρουσίασης του σχεδίου μαθήματος (κατά προτίμηση σε PowerPoint)</a:t>
            </a:r>
            <a:endParaRPr sz="2000" b="1" i="0" u="none" strike="noStrike" cap="none" dirty="0">
              <a:solidFill>
                <a:srgbClr val="69ABDB"/>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9583825" y="274350"/>
            <a:ext cx="2158026" cy="2158425"/>
          </a:xfrm>
          <a:prstGeom prst="rect">
            <a:avLst/>
          </a:prstGeom>
          <a:noFill/>
          <a:ln>
            <a:noFill/>
          </a:ln>
        </p:spPr>
      </p:pic>
      <p:sp>
        <p:nvSpPr>
          <p:cNvPr id="112" name="Google Shape;112;p3"/>
          <p:cNvSpPr txBox="1"/>
          <p:nvPr/>
        </p:nvSpPr>
        <p:spPr>
          <a:xfrm>
            <a:off x="3129800" y="1973400"/>
            <a:ext cx="5318875" cy="288435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2800" b="1" i="0" u="none" strike="noStrike" cap="none" dirty="0">
                <a:solidFill>
                  <a:srgbClr val="202355"/>
                </a:solidFill>
                <a:latin typeface="Calibri"/>
                <a:ea typeface="Calibri"/>
                <a:cs typeface="Calibri"/>
                <a:sym typeface="Calibri"/>
              </a:rPr>
              <a:t>Η δραστηριότητα</a:t>
            </a:r>
            <a:endParaRPr sz="2800" b="0" i="0" u="none" strike="noStrike" cap="none" dirty="0">
              <a:solidFill>
                <a:srgbClr val="202355"/>
              </a:solidFill>
              <a:latin typeface="Calibri"/>
              <a:ea typeface="Calibri"/>
              <a:cs typeface="Calibri"/>
              <a:sym typeface="Calibri"/>
            </a:endParaRPr>
          </a:p>
          <a:p>
            <a:pPr marL="0" marR="0" lvl="0" indent="0" algn="just" rtl="0">
              <a:lnSpc>
                <a:spcPct val="100000"/>
              </a:lnSpc>
              <a:spcBef>
                <a:spcPts val="1200"/>
              </a:spcBef>
              <a:spcAft>
                <a:spcPts val="1200"/>
              </a:spcAft>
              <a:buClr>
                <a:schemeClr val="dk1"/>
              </a:buClr>
              <a:buSzPts val="1100"/>
              <a:buFont typeface="Arial"/>
              <a:buNone/>
            </a:pPr>
            <a:r>
              <a:rPr lang="en-GB" sz="2000" b="0" i="0" u="none" strike="noStrike" cap="none" dirty="0">
                <a:solidFill>
                  <a:schemeClr val="dk1"/>
                </a:solidFill>
                <a:highlight>
                  <a:srgbClr val="FFFFFF"/>
                </a:highlight>
                <a:latin typeface="Arial"/>
                <a:ea typeface="Arial"/>
                <a:cs typeface="Arial"/>
                <a:sym typeface="Arial"/>
              </a:rPr>
              <a:t>Αυτή η δραστηριότητα έχει σχεδιαστεί για να ενισχύσει τις ψηφιακές σας δεξιότητες, βοηθώντας σας παράλληλα να επικοινωνήσετε αποτελεσματικά τις ιδέες σας για το σχέδιο μαθήματος στους συναδέλφους σας. Με τη δημιουργία μιας παρουσίασης PowerPoint, θα μπορέσετε να οπτικοποιήσετε το σχέδιό σας με μεγαλύτερη σαφήνεια, διευκολύνοντας έτσι την κοινοποίησή του στη μαθησιακή σας κοινότητα και την τελειοποίησή του.</a:t>
            </a:r>
            <a:endParaRPr sz="4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5191777" y="1522485"/>
            <a:ext cx="5049502" cy="4116900"/>
          </a:xfrm>
          <a:prstGeom prst="rect">
            <a:avLst/>
          </a:prstGeom>
          <a:solidFill>
            <a:srgbClr val="BDD7EE"/>
          </a:solidFill>
          <a:ln>
            <a:noFill/>
          </a:ln>
        </p:spPr>
        <p:txBody>
          <a:bodyPr spcFirstLastPara="1" wrap="square" lIns="360000" tIns="360000" rIns="360000" bIns="360000" anchor="ctr" anchorCtr="0">
            <a:noAutofit/>
          </a:bodyPr>
          <a:lstStyle/>
          <a:p>
            <a:pPr marL="0" lvl="0" indent="0" algn="just" rtl="0">
              <a:lnSpc>
                <a:spcPct val="100000"/>
              </a:lnSpc>
              <a:spcBef>
                <a:spcPts val="0"/>
              </a:spcBef>
              <a:spcAft>
                <a:spcPts val="0"/>
              </a:spcAft>
              <a:buClr>
                <a:schemeClr val="dk1"/>
              </a:buClr>
              <a:buSzPts val="1100"/>
              <a:buFont typeface="Arial"/>
              <a:buNone/>
            </a:pPr>
            <a:r>
              <a:rPr lang="en-GB" sz="2000" dirty="0">
                <a:latin typeface="Calibri"/>
                <a:ea typeface="Calibri"/>
                <a:cs typeface="Calibri"/>
                <a:sym typeface="Calibri"/>
              </a:rPr>
              <a:t>Επιπλέον, αυτή η παρουσίαση μπορεί να αποτελέσει πολύτιμο πόρο στην εργαλειοθήκη υποστήριξης, την οποία μπορείτε να προσαρμόζετε και να ενημερώνετε για κάθε ακαδημαϊκό έτος. </a:t>
            </a:r>
            <a:endParaRPr sz="2000" dirty="0">
              <a:latin typeface="Calibri"/>
              <a:ea typeface="Calibri"/>
              <a:cs typeface="Calibri"/>
              <a:sym typeface="Calibri"/>
            </a:endParaRPr>
          </a:p>
          <a:p>
            <a:pPr marL="0" lvl="0" indent="0" algn="just" rtl="0">
              <a:lnSpc>
                <a:spcPct val="100000"/>
              </a:lnSpc>
              <a:spcBef>
                <a:spcPts val="1200"/>
              </a:spcBef>
              <a:spcAft>
                <a:spcPts val="1200"/>
              </a:spcAft>
              <a:buClr>
                <a:schemeClr val="dk1"/>
              </a:buClr>
              <a:buSzPts val="1100"/>
              <a:buFont typeface="Arial"/>
              <a:buNone/>
            </a:pPr>
            <a:r>
              <a:rPr lang="en-GB" sz="2000" dirty="0">
                <a:latin typeface="Calibri"/>
                <a:ea typeface="Calibri"/>
                <a:cs typeface="Calibri"/>
                <a:sym typeface="Calibri"/>
              </a:rPr>
              <a:t>Ένα πρότυπο για την παρουσίαση θα παρέχεται στην πλατφόρμα μάθησης TUTOR για να σας βοηθήσει να ξεκινήσετε, κατόπιν αιτήματος από τον εκπαιδευτή σας ή τον συντονιστή του προγράμματος. </a:t>
            </a:r>
            <a:endParaRPr sz="2000" dirty="0">
              <a:latin typeface="Calibri"/>
              <a:ea typeface="Calibri"/>
              <a:cs typeface="Calibri"/>
              <a:sym typeface="Calibri"/>
            </a:endParaRPr>
          </a:p>
        </p:txBody>
      </p:sp>
      <p:sp>
        <p:nvSpPr>
          <p:cNvPr id="119" name="Google Shape;119;p4"/>
          <p:cNvSpPr txBox="1">
            <a:spLocks noGrp="1"/>
          </p:cNvSpPr>
          <p:nvPr>
            <p:ph type="title"/>
          </p:nvPr>
        </p:nvSpPr>
        <p:spPr>
          <a:xfrm>
            <a:off x="1540043" y="1522486"/>
            <a:ext cx="3245318" cy="4116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2765"/>
              </a:buClr>
              <a:buSzPts val="4000"/>
              <a:buFont typeface="Calibri"/>
              <a:buNone/>
            </a:pPr>
            <a:r>
              <a:rPr lang="en-GB" sz="2800" b="1" dirty="0">
                <a:solidFill>
                  <a:srgbClr val="232765"/>
                </a:solidFill>
              </a:rPr>
              <a:t>Για την εργαλειοθήκη υποστήριξης</a:t>
            </a:r>
            <a:endParaRPr sz="2800" b="1" dirty="0">
              <a:solidFill>
                <a:srgbClr val="232765"/>
              </a:solidFill>
              <a:latin typeface="Calibri"/>
              <a:ea typeface="Calibri"/>
              <a:cs typeface="Calibri"/>
              <a:sym typeface="Calibri"/>
            </a:endParaRPr>
          </a:p>
        </p:txBody>
      </p:sp>
      <p:sp>
        <p:nvSpPr>
          <p:cNvPr id="120" name="Google Shape;120;p4"/>
          <p:cNvSpPr/>
          <p:nvPr/>
        </p:nvSpPr>
        <p:spPr>
          <a:xfrm>
            <a:off x="6892713" y="6596390"/>
            <a:ext cx="609600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Εικόνα από Freepik</a:t>
            </a:r>
            <a:endParaRPr sz="1100" b="0" i="1" u="none" strike="noStrike" cap="none">
              <a:solidFill>
                <a:srgbClr val="AEABA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1863857" y="2165426"/>
            <a:ext cx="4182478" cy="338550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rgbClr val="000000"/>
              </a:buClr>
              <a:buSzPts val="2000"/>
              <a:buFont typeface="Arial"/>
              <a:buNone/>
            </a:pPr>
            <a:r>
              <a:rPr lang="en-GB" sz="2000" b="0" i="0" u="none" strike="noStrike" cap="none" dirty="0">
                <a:solidFill>
                  <a:schemeClr val="dk1"/>
                </a:solidFill>
                <a:highlight>
                  <a:schemeClr val="lt1"/>
                </a:highlight>
                <a:latin typeface="Calibri"/>
                <a:ea typeface="Calibri"/>
                <a:cs typeface="Calibri"/>
                <a:sym typeface="Calibri"/>
              </a:rPr>
              <a:t>Στο τέλος αυτής της δραστηριότητας, αναμένεται να έχετε μια παρουσίαση 5-10 διαφανειών, ως ψηφιακό σχέδιο μαθήματος.</a:t>
            </a:r>
            <a:endParaRPr sz="2000" b="0" i="0" u="none" strike="noStrike" cap="none" dirty="0">
              <a:solidFill>
                <a:schemeClr val="dk1"/>
              </a:solidFill>
              <a:highlight>
                <a:schemeClr val="lt1"/>
              </a:highlight>
              <a:latin typeface="Calibri"/>
              <a:ea typeface="Calibri"/>
              <a:cs typeface="Calibri"/>
              <a:sym typeface="Calibri"/>
            </a:endParaRPr>
          </a:p>
          <a:p>
            <a:pPr marL="0" marR="0" lvl="0" indent="0" algn="just" rtl="0">
              <a:lnSpc>
                <a:spcPct val="115000"/>
              </a:lnSpc>
              <a:spcBef>
                <a:spcPts val="1200"/>
              </a:spcBef>
              <a:spcAft>
                <a:spcPts val="1200"/>
              </a:spcAft>
              <a:buClr>
                <a:schemeClr val="dk1"/>
              </a:buClr>
              <a:buSzPts val="1100"/>
              <a:buFont typeface="Arial"/>
              <a:buNone/>
            </a:pPr>
            <a:r>
              <a:rPr lang="en-GB" sz="2000" b="0" i="0" u="none" strike="noStrike" cap="none" dirty="0">
                <a:solidFill>
                  <a:schemeClr val="dk1"/>
                </a:solidFill>
                <a:highlight>
                  <a:schemeClr val="lt1"/>
                </a:highlight>
                <a:latin typeface="Calibri"/>
                <a:ea typeface="Calibri"/>
                <a:cs typeface="Calibri"/>
                <a:sym typeface="Calibri"/>
              </a:rPr>
              <a:t>Να θυμάστε ότι το υλικό πρέπει να αντικατοπτρίζει μια μελετημένη προσέγγιση της συμμετοχικότητας στην εκπαίδευση, όσον αφορά τις κοινωνικές και οικονομικές δυσκολίες στην τάξη σας, μαζί με τις ιδέες σας. </a:t>
            </a:r>
            <a:endParaRPr sz="1600" b="0" i="0" u="none" strike="noStrike" cap="none" dirty="0">
              <a:solidFill>
                <a:schemeClr val="dk1"/>
              </a:solidFill>
              <a:latin typeface="Calibri"/>
              <a:ea typeface="Calibri"/>
              <a:cs typeface="Calibri"/>
              <a:sym typeface="Calibri"/>
            </a:endParaRPr>
          </a:p>
        </p:txBody>
      </p:sp>
      <p:grpSp>
        <p:nvGrpSpPr>
          <p:cNvPr id="127" name="Google Shape;127;p5"/>
          <p:cNvGrpSpPr/>
          <p:nvPr/>
        </p:nvGrpSpPr>
        <p:grpSpPr>
          <a:xfrm>
            <a:off x="6288748" y="1108073"/>
            <a:ext cx="4442855" cy="4442855"/>
            <a:chOff x="8161626" y="2165426"/>
            <a:chExt cx="3480926" cy="3480926"/>
          </a:xfrm>
        </p:grpSpPr>
        <p:pic>
          <p:nvPicPr>
            <p:cNvPr id="128" name="Google Shape;128;p5"/>
            <p:cNvPicPr preferRelativeResize="0"/>
            <p:nvPr/>
          </p:nvPicPr>
          <p:blipFill rotWithShape="1">
            <a:blip r:embed="rId3">
              <a:alphaModFix/>
            </a:blip>
            <a:srcRect/>
            <a:stretch/>
          </p:blipFill>
          <p:spPr>
            <a:xfrm>
              <a:off x="8161626" y="2165426"/>
              <a:ext cx="3480926" cy="3480926"/>
            </a:xfrm>
            <a:prstGeom prst="rect">
              <a:avLst/>
            </a:prstGeom>
            <a:noFill/>
            <a:ln>
              <a:noFill/>
            </a:ln>
          </p:spPr>
        </p:pic>
        <p:sp>
          <p:nvSpPr>
            <p:cNvPr id="129" name="Google Shape;129;p5"/>
            <p:cNvSpPr/>
            <p:nvPr/>
          </p:nvSpPr>
          <p:spPr>
            <a:xfrm>
              <a:off x="8566483" y="5289318"/>
              <a:ext cx="2820203"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Εικόνα από Freepik</a:t>
              </a:r>
              <a:endParaRPr sz="1100" b="0" i="1" u="none" strike="noStrike" cap="none">
                <a:solidFill>
                  <a:srgbClr val="AEABAB"/>
                </a:solidFill>
                <a:latin typeface="Calibri"/>
                <a:ea typeface="Calibri"/>
                <a:cs typeface="Calibri"/>
                <a:sym typeface="Calibri"/>
              </a:endParaRPr>
            </a:p>
          </p:txBody>
        </p:sp>
      </p:grpSp>
      <p:sp>
        <p:nvSpPr>
          <p:cNvPr id="130" name="Google Shape;130;p5"/>
          <p:cNvSpPr txBox="1"/>
          <p:nvPr/>
        </p:nvSpPr>
        <p:spPr>
          <a:xfrm>
            <a:off x="1053609" y="1479420"/>
            <a:ext cx="5802973" cy="56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202355"/>
                </a:solidFill>
                <a:latin typeface="Calibri"/>
                <a:ea typeface="Calibri"/>
                <a:cs typeface="Calibri"/>
                <a:sym typeface="Calibri"/>
              </a:rPr>
              <a:t>U2</a:t>
            </a:r>
            <a:r>
              <a:rPr lang="en-GB" sz="2800" b="1" dirty="0">
                <a:solidFill>
                  <a:srgbClr val="202355"/>
                </a:solidFill>
                <a:latin typeface="Calibri"/>
                <a:ea typeface="Calibri"/>
                <a:cs typeface="Calibri"/>
                <a:sym typeface="Calibri"/>
              </a:rPr>
              <a:t>.2 </a:t>
            </a:r>
            <a:r>
              <a:rPr lang="en-GB" sz="2800" b="1" i="0" u="none" strike="noStrike" cap="none" dirty="0">
                <a:solidFill>
                  <a:srgbClr val="202355"/>
                </a:solidFill>
                <a:latin typeface="Calibri"/>
                <a:ea typeface="Calibri"/>
                <a:cs typeface="Calibri"/>
                <a:sym typeface="Calibri"/>
              </a:rPr>
              <a:t>Απ</a:t>
            </a:r>
            <a:r>
              <a:rPr lang="en-GB" sz="2800" b="1" i="0" u="none" strike="noStrike" cap="none" dirty="0" err="1">
                <a:solidFill>
                  <a:srgbClr val="202355"/>
                </a:solidFill>
                <a:latin typeface="Calibri"/>
                <a:ea typeface="Calibri"/>
                <a:cs typeface="Calibri"/>
                <a:sym typeface="Calibri"/>
              </a:rPr>
              <a:t>οτελέσμ</a:t>
            </a:r>
            <a:r>
              <a:rPr lang="en-GB" sz="2800" b="1" i="0" u="none" strike="noStrike" cap="none" dirty="0">
                <a:solidFill>
                  <a:srgbClr val="202355"/>
                </a:solidFill>
                <a:latin typeface="Calibri"/>
                <a:ea typeface="Calibri"/>
                <a:cs typeface="Calibri"/>
                <a:sym typeface="Calibri"/>
              </a:rPr>
              <a:t>ατα δραστηριότητας </a:t>
            </a:r>
            <a:endParaRPr sz="2800" b="1" i="0" u="none" strike="noStrike" cap="none" dirty="0">
              <a:solidFill>
                <a:srgbClr val="20235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136" name="Google Shape;136;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37" name="Google Shape;137;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libri"/>
                <a:ea typeface="Calibri"/>
                <a:cs typeface="Calibri"/>
                <a:sym typeface="Calibri"/>
              </a:rPr>
              <a:t>Σας ευχαριστούμε για την προσοχή σας ☺</a:t>
            </a:r>
            <a:endParaRPr sz="3200" b="1" i="0" u="none" strike="noStrike" cap="none">
              <a:solidFill>
                <a:schemeClr val="lt1"/>
              </a:solidFill>
              <a:latin typeface="Calibri"/>
              <a:ea typeface="Calibri"/>
              <a:cs typeface="Calibri"/>
              <a:sym typeface="Calibri"/>
            </a:endParaRPr>
          </a:p>
        </p:txBody>
      </p:sp>
      <p:pic>
        <p:nvPicPr>
          <p:cNvPr id="138" name="Google Shape;138;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1482</Words>
  <Application>Microsoft Office PowerPoint</Application>
  <PresentationFormat>Ευρεία οθόνη</PresentationFormat>
  <Paragraphs>55</Paragraphs>
  <Slides>6</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Calibri</vt:lpstr>
      <vt:lpstr>Open Sans</vt:lpstr>
      <vt:lpstr>Arial</vt:lpstr>
      <vt:lpstr>Office Theme</vt:lpstr>
      <vt:lpstr>Παρουσίαση του PowerPoint</vt:lpstr>
      <vt:lpstr>Παρουσίαση του PowerPoint</vt:lpstr>
      <vt:lpstr>Παρουσίαση του PowerPoint</vt:lpstr>
      <vt:lpstr>Για την εργαλειοθήκη υποστήριξης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keywords>, docId:30BC1A6BB49B71C62638281E31D55469</cp:keywords>
  <cp:lastModifiedBy>ΕΛΕΝΗ ΜΑΥΡΟΠΟΥΛΟΥ</cp:lastModifiedBy>
  <cp:revision>3</cp:revision>
  <dcterms:created xsi:type="dcterms:W3CDTF">2024-08-21T08:35:52Z</dcterms:created>
  <dcterms:modified xsi:type="dcterms:W3CDTF">2025-09-05T18:05:15Z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