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Open Sans" panose="020B0606030504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pjDrpQ26GB39XX35Vk9e/Ae3Y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66614"/>
  </p:normalViewPr>
  <p:slideViewPr>
    <p:cSldViewPr snapToGrid="0">
      <p:cViewPr varScale="1">
        <p:scale>
          <a:sx n="57" d="100"/>
          <a:sy n="57" d="100"/>
        </p:scale>
        <p:origin x="146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dirty="0"/>
              <a:t>Καλώς ήρθατε στην Ενότητα 1.2., </a:t>
            </a:r>
            <a:r>
              <a:rPr lang="tr-TR" sz="2800" dirty="0"/>
              <a:t>Σε αυτό το μάθημα, θα εξερευνήσουμε τις θεμελιώδεις αρχές της δημιουργίας ενός σχεδίου </a:t>
            </a:r>
            <a:r>
              <a:rPr lang="el-GR" sz="2800" dirty="0"/>
              <a:t>συμπεριληπτικού </a:t>
            </a:r>
            <a:r>
              <a:rPr lang="tr-TR" sz="2800" dirty="0"/>
              <a:t>μαθήματος. </a:t>
            </a:r>
            <a:r>
              <a:rPr lang="tr-TR" sz="2800" dirty="0" err="1"/>
              <a:t>Κατά τη διάρκεια αυτής της ενότητας</a:t>
            </a:r>
            <a:r>
              <a:rPr lang="tr-TR" sz="2800" dirty="0"/>
              <a:t>, </a:t>
            </a:r>
            <a:r>
              <a:rPr lang="tr-TR" sz="2800" dirty="0" err="1"/>
              <a:t>θα συζητήσουμε </a:t>
            </a:r>
            <a:r>
              <a:rPr lang="tr-TR" sz="2800" dirty="0"/>
              <a:t>πώς </a:t>
            </a:r>
            <a:r>
              <a:rPr lang="tr-TR" sz="2800" dirty="0" err="1"/>
              <a:t>μπορούμε να μειώσουμε τα εμπόδια που αντιμετωπίζουν οι κοινωνικοοικονομικά μειονεκτούντες μαθητές </a:t>
            </a:r>
            <a:r>
              <a:rPr lang="tr-TR" sz="2800" dirty="0"/>
              <a:t>στην </a:t>
            </a:r>
            <a:r>
              <a:rPr lang="tr-TR" sz="2800" dirty="0" err="1"/>
              <a:t>εκπαίδευση και </a:t>
            </a:r>
            <a:r>
              <a:rPr lang="tr-TR" sz="2800" dirty="0"/>
              <a:t>πώς </a:t>
            </a:r>
            <a:r>
              <a:rPr lang="tr-TR" sz="2800" dirty="0" err="1"/>
              <a:t>μπορούμε να κάνουμε τα μαθήματά μας πιο περιεκτικά</a:t>
            </a:r>
            <a:r>
              <a:rPr lang="tr-TR" sz="2800" dirty="0"/>
              <a:t>. </a:t>
            </a:r>
            <a:r>
              <a:rPr lang="tr-TR" sz="2800" dirty="0" err="1"/>
              <a:t>Στο </a:t>
            </a:r>
            <a:r>
              <a:rPr lang="tr-TR" sz="2800" dirty="0"/>
              <a:t>τέλος </a:t>
            </a:r>
            <a:r>
              <a:rPr lang="tr-TR" sz="2800" dirty="0" err="1"/>
              <a:t>του </a:t>
            </a:r>
            <a:r>
              <a:rPr lang="tr-TR" sz="2800" dirty="0"/>
              <a:t>προγράμματος, </a:t>
            </a:r>
            <a:r>
              <a:rPr lang="tr-TR" sz="2800" dirty="0" err="1"/>
              <a:t>θα έχετε </a:t>
            </a:r>
            <a:r>
              <a:rPr lang="tr-TR" sz="2800" dirty="0"/>
              <a:t>ένα </a:t>
            </a:r>
            <a:r>
              <a:rPr lang="tr-TR" sz="2800" dirty="0" err="1"/>
              <a:t>πρακτικό πλαίσιο για να σχεδιάσετε </a:t>
            </a:r>
            <a:r>
              <a:rPr lang="tr-TR" sz="2800" dirty="0"/>
              <a:t>ένα σχέδιο </a:t>
            </a:r>
            <a:r>
              <a:rPr lang="tr-TR" sz="2800" dirty="0" err="1"/>
              <a:t>μαθήματος προσαρμοσμένο στη δική σας τάξη</a:t>
            </a:r>
            <a:r>
              <a:rPr lang="tr-TR" sz="2800" dirty="0"/>
              <a:t>.</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Σε αυτή τη συνεδρία, θα χρησιμοποιήσουμε τις γνώσεις και τις ιδέες που αποκτήσαμε από τις προηγούμενες συζητήσεις για να αναπτύξουμε </a:t>
            </a:r>
            <a:r>
              <a:rPr lang="tr-TR" dirty="0"/>
              <a:t>ένα σχέδιο </a:t>
            </a:r>
            <a:r>
              <a:rPr lang="tr-TR" dirty="0" err="1"/>
              <a:t>μαθήματος που θα προωθεί τη συμμετοχικότητα στην τάξη και το σχολείο σας</a:t>
            </a:r>
            <a:r>
              <a:rPr lang="tr-TR" dirty="0"/>
              <a:t>. </a:t>
            </a:r>
            <a:r>
              <a:rPr lang="tr-TR" dirty="0" err="1"/>
              <a:t>Στόχος μας είναι να δημιουργήσουμε </a:t>
            </a:r>
            <a:r>
              <a:rPr lang="tr-TR" dirty="0"/>
              <a:t>ένα σχέδιο </a:t>
            </a:r>
            <a:r>
              <a:rPr lang="tr-TR" dirty="0" err="1"/>
              <a:t>μαθήματος που θα διασφαλίζει ότι όλοι οι μαθητές αισθάνονται ότι εκτιμώνται και υποστηρίζονται</a:t>
            </a:r>
            <a:r>
              <a:rPr lang="tr-TR" dirty="0"/>
              <a:t>.</a:t>
            </a:r>
          </a:p>
          <a:p>
            <a:pPr>
              <a:buNone/>
            </a:pPr>
            <a:r>
              <a:rPr lang="tr-TR" dirty="0" err="1"/>
              <a:t>Η δραστηριότητα αυτή θα διαρκέσει </a:t>
            </a:r>
            <a:r>
              <a:rPr lang="tr-TR" dirty="0"/>
              <a:t>συνολικά δύο </a:t>
            </a:r>
            <a:r>
              <a:rPr lang="tr-TR" dirty="0" err="1"/>
              <a:t>ώρες</a:t>
            </a:r>
            <a:r>
              <a:rPr lang="tr-TR" dirty="0"/>
              <a:t>. </a:t>
            </a:r>
            <a:r>
              <a:rPr lang="tr-TR" dirty="0" err="1"/>
              <a:t>Κατά τη διάρκεια της πρώτης ώρας, θα συμμετάσχετε </a:t>
            </a:r>
            <a:r>
              <a:rPr lang="tr-TR" dirty="0"/>
              <a:t>σε έναν </a:t>
            </a:r>
            <a:r>
              <a:rPr lang="tr-TR" dirty="0" err="1"/>
              <a:t>καταιγισμό ιδεών με την εκπαιδευτική σας ομάδα για να ανταλλάξετε ιδέες και να συντάξετε </a:t>
            </a:r>
            <a:r>
              <a:rPr lang="tr-TR" dirty="0"/>
              <a:t>ένα </a:t>
            </a:r>
            <a:r>
              <a:rPr lang="tr-TR" dirty="0" err="1"/>
              <a:t>περίγραμμα</a:t>
            </a:r>
            <a:r>
              <a:rPr lang="tr-TR" dirty="0"/>
              <a:t>. </a:t>
            </a:r>
            <a:r>
              <a:rPr lang="tr-TR" dirty="0" err="1"/>
              <a:t>Στη συνέχεια</a:t>
            </a:r>
            <a:r>
              <a:rPr lang="tr-TR" dirty="0"/>
              <a:t>, </a:t>
            </a:r>
            <a:r>
              <a:rPr lang="tr-TR" dirty="0" err="1"/>
              <a:t>κατά</a:t>
            </a:r>
            <a:r>
              <a:rPr lang="tr-TR" dirty="0"/>
              <a:t> τη </a:t>
            </a:r>
            <a:r>
              <a:rPr lang="tr-TR" dirty="0" err="1"/>
              <a:t>δεύτερη ώρα, θα εργαστείτε ατομικά για να βελτιώσετε και να προσαρμόσετε το </a:t>
            </a:r>
            <a:r>
              <a:rPr lang="tr-TR" dirty="0"/>
              <a:t>σχέδιο </a:t>
            </a:r>
            <a:r>
              <a:rPr lang="tr-TR" dirty="0" err="1"/>
              <a:t>μαθήματος στις δικές σας ανάγκες</a:t>
            </a:r>
            <a:r>
              <a:rPr lang="tr-TR" dirty="0"/>
              <a:t>.</a:t>
            </a:r>
          </a:p>
          <a:p>
            <a:pPr>
              <a:buNone/>
            </a:pPr>
            <a:r>
              <a:rPr lang="tr-TR" b="1" dirty="0" err="1"/>
              <a:t>Βασικά σημεία που πρέπει να λάβετε υπόψη κατά τη διάρκεια του καταιγισμού ιδεών</a:t>
            </a:r>
            <a:r>
              <a:rPr lang="tr-TR" b="1" dirty="0"/>
              <a:t>:</a:t>
            </a:r>
            <a:endParaRPr lang="tr-TR" dirty="0"/>
          </a:p>
          <a:p>
            <a:pPr>
              <a:buFont typeface="Arial" panose="020B0604020202020204" pitchFamily="34" charset="0"/>
              <a:buChar char="•"/>
            </a:pPr>
            <a:r>
              <a:rPr lang="tr-TR" b="1" dirty="0"/>
              <a:t>Χρήση </a:t>
            </a:r>
            <a:r>
              <a:rPr lang="tr-TR" b="1" dirty="0" err="1"/>
              <a:t>προσβάσιμου υλικού</a:t>
            </a:r>
            <a:r>
              <a:rPr lang="tr-TR" b="1" dirty="0"/>
              <a:t>: </a:t>
            </a:r>
            <a:r>
              <a:rPr lang="tr-TR" dirty="0" err="1"/>
              <a:t>Για παράδειγμα, παροχή κειμένων σε μεγάλη εκτύπωση ή ηχητικών πόρων για μαθητές με προβλήματα όρασης</a:t>
            </a:r>
            <a:r>
              <a:rPr lang="tr-TR" dirty="0"/>
              <a:t>.</a:t>
            </a:r>
          </a:p>
          <a:p>
            <a:pPr>
              <a:buFont typeface="Arial" panose="020B0604020202020204" pitchFamily="34" charset="0"/>
              <a:buChar char="•"/>
            </a:pPr>
            <a:r>
              <a:rPr lang="tr-TR" b="1" dirty="0" err="1"/>
              <a:t>Προσαρμογή διαφορετικών </a:t>
            </a:r>
            <a:r>
              <a:rPr lang="tr-TR" b="1" dirty="0"/>
              <a:t>μαθησιακών </a:t>
            </a:r>
            <a:r>
              <a:rPr lang="tr-TR" b="1" dirty="0" err="1"/>
              <a:t>στυλ</a:t>
            </a:r>
            <a:r>
              <a:rPr lang="tr-TR" b="1" dirty="0"/>
              <a:t>: </a:t>
            </a:r>
            <a:r>
              <a:rPr lang="tr-TR" dirty="0" err="1"/>
              <a:t>Ενσωμάτωση </a:t>
            </a:r>
            <a:r>
              <a:rPr lang="tr-TR" dirty="0"/>
              <a:t>ποικίλων </a:t>
            </a:r>
            <a:r>
              <a:rPr lang="tr-TR" dirty="0" err="1"/>
              <a:t>μεθόδων διδασκαλίας για την υποστήριξη διαφορετικών μαθητών</a:t>
            </a:r>
            <a:r>
              <a:rPr lang="tr-TR" dirty="0"/>
              <a:t>. </a:t>
            </a:r>
            <a:r>
              <a:rPr lang="tr-TR" dirty="0" err="1"/>
              <a:t>Για παράδειγμα, ορισμένοι μαθητές μπορεί να επωφελούνται περισσότερο από οπτικά βοηθήματα και infographics, ενώ άλλοι μπορεί να προτιμούν συζητήσεις ή </a:t>
            </a:r>
            <a:r>
              <a:rPr lang="tr-TR" dirty="0"/>
              <a:t>πρακτικές </a:t>
            </a:r>
            <a:r>
              <a:rPr lang="tr-TR" dirty="0" err="1"/>
              <a:t>δραστηριότητες</a:t>
            </a:r>
            <a:r>
              <a:rPr lang="tr-TR" dirty="0"/>
              <a:t>.</a:t>
            </a:r>
          </a:p>
          <a:p>
            <a:pPr>
              <a:buFont typeface="Arial" panose="020B0604020202020204" pitchFamily="34" charset="0"/>
              <a:buChar char="•"/>
            </a:pPr>
            <a:r>
              <a:rPr lang="tr-TR" b="1" dirty="0"/>
              <a:t>Δημιουργώντας συνδέσεις στην πραγματική ζωή: </a:t>
            </a:r>
            <a:r>
              <a:rPr lang="tr-TR" dirty="0"/>
              <a:t>Συνδέστε το περιεχόμενο του μαθήματος με τις καθημερινές εμπειρίες των μαθητών για να αυξήσετε τ</a:t>
            </a:r>
            <a:r>
              <a:rPr lang="el-GR" dirty="0"/>
              <a:t>ην εμπλοκή</a:t>
            </a:r>
            <a:r>
              <a:rPr lang="tr-TR" dirty="0"/>
              <a:t>. </a:t>
            </a:r>
            <a:r>
              <a:rPr lang="tr-TR" dirty="0" err="1"/>
              <a:t>Για παράδειγμα</a:t>
            </a:r>
            <a:r>
              <a:rPr lang="tr-TR" dirty="0"/>
              <a:t>, </a:t>
            </a:r>
            <a:r>
              <a:rPr lang="tr-TR" dirty="0" err="1"/>
              <a:t>σε κοινότητες με χαμηλότερο εισόδημα</a:t>
            </a:r>
            <a:r>
              <a:rPr lang="tr-TR" dirty="0"/>
              <a:t>, η </a:t>
            </a:r>
            <a:r>
              <a:rPr lang="tr-TR" dirty="0" err="1"/>
              <a:t>χρήση παραδειγμάτων από την καθημερινή τους </a:t>
            </a:r>
            <a:r>
              <a:rPr lang="tr-TR" dirty="0"/>
              <a:t>ζωή μπορεί να </a:t>
            </a:r>
            <a:r>
              <a:rPr lang="tr-TR" dirty="0" err="1"/>
              <a:t>κάνει τη μάθηση πιο σχετική</a:t>
            </a:r>
            <a:r>
              <a:rPr lang="tr-TR" dirty="0"/>
              <a:t>.</a:t>
            </a:r>
          </a:p>
          <a:p>
            <a:pPr>
              <a:buFont typeface="Arial" panose="020B0604020202020204" pitchFamily="34" charset="0"/>
              <a:buChar char="•"/>
            </a:pPr>
            <a:r>
              <a:rPr lang="tr-TR" b="1" dirty="0" err="1"/>
              <a:t>Ενθάρρυνση της ομαδικής εργασίας</a:t>
            </a:r>
            <a:r>
              <a:rPr lang="tr-TR" b="1" dirty="0"/>
              <a:t>: </a:t>
            </a:r>
            <a:r>
              <a:rPr lang="tr-TR" dirty="0" err="1"/>
              <a:t>Προωθήστε την κοινωνική αλληλεπίδραση σχεδιάζοντας δραστηριότητες όπου μαθητές από διαφορετικά κοινωνικοοικονομικά στρώματα συνεργάζονται και μαθαίνουν ο ένας από τον άλλο</a:t>
            </a:r>
            <a:r>
              <a:rPr lang="tr-TR" dirty="0"/>
              <a:t>.</a:t>
            </a:r>
          </a:p>
          <a:p>
            <a:pPr marL="0" lvl="0" indent="0" algn="l" rtl="0">
              <a:lnSpc>
                <a:spcPct val="100000"/>
              </a:lnSpc>
              <a:spcBef>
                <a:spcPts val="0"/>
              </a:spcBef>
              <a:spcAft>
                <a:spcPts val="0"/>
              </a:spcAft>
              <a:buSzPts val="1400"/>
              <a:buNone/>
            </a:pP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Τώρα που έχετε ολοκληρώσει την ασύγχρονη συνεδρία σας, θα </a:t>
            </a:r>
            <a:r>
              <a:rPr lang="tr-TR" dirty="0"/>
              <a:t>προχωρήσουμε σε μια </a:t>
            </a:r>
            <a:r>
              <a:rPr lang="tr-TR" dirty="0" err="1"/>
              <a:t>προσωπική συνεδρία καταιγισμού ιδεών</a:t>
            </a:r>
            <a:r>
              <a:rPr lang="tr-TR" dirty="0"/>
              <a:t>. Αυτό είναι ένα κρίσιμο βήμα όπου θα συνεργαστείτε με τους συμμαθητές σας για να βελτιώσετε τις ιδέες σας και να ενισχύσετε το σχέδιο </a:t>
            </a:r>
            <a:r>
              <a:rPr lang="el-GR" dirty="0"/>
              <a:t>συμπεριληπτικού </a:t>
            </a:r>
            <a:r>
              <a:rPr lang="tr-TR" dirty="0"/>
              <a:t>μαθήματός σας.</a:t>
            </a:r>
          </a:p>
          <a:p>
            <a:pPr>
              <a:buNone/>
            </a:pPr>
            <a:r>
              <a:rPr lang="tr-TR" dirty="0" err="1"/>
              <a:t>Κατά τη διάρκεια αυτής της συνεδρίας, θα επικεντρωθούμε σε διάφορους βασικούς τομείς</a:t>
            </a:r>
            <a:r>
              <a:rPr lang="tr-TR" dirty="0"/>
              <a:t>:</a:t>
            </a:r>
          </a:p>
          <a:p>
            <a:pPr>
              <a:buFont typeface="Arial" panose="020B0604020202020204" pitchFamily="34" charset="0"/>
              <a:buChar char="•"/>
            </a:pPr>
            <a:r>
              <a:rPr lang="tr-TR" b="1" dirty="0" err="1"/>
              <a:t>Εντοπισμός προκλήσεων και ευκαιριών</a:t>
            </a:r>
            <a:r>
              <a:rPr lang="tr-TR" b="1" dirty="0"/>
              <a:t>: </a:t>
            </a:r>
            <a:r>
              <a:rPr lang="tr-TR" dirty="0" err="1"/>
              <a:t>Τι εμπόδια μπορεί να αντιμετωπίζουν οι μαθητές στην τάξη σας και </a:t>
            </a:r>
            <a:r>
              <a:rPr lang="tr-TR" dirty="0"/>
              <a:t>πώς μπορούμε </a:t>
            </a:r>
            <a:r>
              <a:rPr lang="tr-TR" dirty="0" err="1"/>
              <a:t>να τα αντιμετωπίσουμε</a:t>
            </a:r>
            <a:r>
              <a:rPr lang="tr-TR" dirty="0"/>
              <a:t>; </a:t>
            </a:r>
            <a:r>
              <a:rPr lang="tr-TR" dirty="0" err="1"/>
              <a:t>Υπάρχουν ευκαιρίες στο σχολικό σας περιβάλλον </a:t>
            </a:r>
            <a:r>
              <a:rPr lang="tr-TR" dirty="0"/>
              <a:t>που μπορούν να </a:t>
            </a:r>
            <a:r>
              <a:rPr lang="tr-TR" dirty="0" err="1"/>
              <a:t>υποστηρίξουν τη συμμετοχικότητα</a:t>
            </a:r>
            <a:r>
              <a:rPr lang="tr-TR" dirty="0"/>
              <a:t>;</a:t>
            </a:r>
          </a:p>
          <a:p>
            <a:pPr>
              <a:buFont typeface="Arial" panose="020B0604020202020204" pitchFamily="34" charset="0"/>
              <a:buChar char="•"/>
            </a:pPr>
            <a:r>
              <a:rPr lang="tr-TR" b="1" dirty="0"/>
              <a:t>Ανταλλαγή βέλτιστων πρακτικών: </a:t>
            </a:r>
            <a:r>
              <a:rPr lang="tr-TR" dirty="0"/>
              <a:t>Ποιες στρατηγικές έχουν δουλέψει για εσάς ή τους συναδέλφους σας στη δημιουργία μιας </a:t>
            </a:r>
            <a:r>
              <a:rPr lang="el-GR" dirty="0"/>
              <a:t>συμπεριληπτικής </a:t>
            </a:r>
            <a:r>
              <a:rPr lang="tr-TR" dirty="0"/>
              <a:t>τάξης; Για παράδειγμα, χρησιμοποιείτε διαφοροποιημένη διδασκαλία, διδασκαλία με πολιτισμική ανταπόκριση ή ευέλικτες αξιολογήσεις;</a:t>
            </a:r>
          </a:p>
          <a:p>
            <a:pPr>
              <a:buFont typeface="Arial" panose="020B0604020202020204" pitchFamily="34" charset="0"/>
              <a:buChar char="•"/>
            </a:pPr>
            <a:r>
              <a:rPr lang="tr-TR" b="1" dirty="0" err="1"/>
              <a:t>Εφαρμογή των βασικών εννοιών </a:t>
            </a:r>
            <a:r>
              <a:rPr lang="tr-TR" b="1" dirty="0"/>
              <a:t>του μαθήματος: </a:t>
            </a:r>
            <a:r>
              <a:rPr lang="tr-TR" dirty="0" err="1"/>
              <a:t>Σκεφτείτε τις θεωρίες και τις στρατηγικές που καλύψαμε σε αυτό το μάθημα</a:t>
            </a:r>
            <a:r>
              <a:rPr lang="tr-TR" dirty="0"/>
              <a:t>. Πώς μπορείτε </a:t>
            </a:r>
            <a:r>
              <a:rPr lang="tr-TR" dirty="0" err="1"/>
              <a:t>να τις ενσωματώσετε </a:t>
            </a:r>
            <a:r>
              <a:rPr lang="tr-TR" dirty="0"/>
              <a:t>στο σχέδιο </a:t>
            </a:r>
            <a:r>
              <a:rPr lang="tr-TR" dirty="0" err="1"/>
              <a:t>μαθήματός σας</a:t>
            </a:r>
            <a:r>
              <a:rPr lang="tr-TR" dirty="0"/>
              <a:t>;</a:t>
            </a:r>
          </a:p>
          <a:p>
            <a:pPr>
              <a:buFont typeface="Arial" panose="020B0604020202020204" pitchFamily="34" charset="0"/>
              <a:buChar char="•"/>
            </a:pPr>
            <a:r>
              <a:rPr lang="tr-TR" b="1" dirty="0" err="1"/>
              <a:t>Εξερευνώντας </a:t>
            </a:r>
            <a:r>
              <a:rPr lang="tr-TR" b="1" dirty="0"/>
              <a:t>τη συνεργασία: </a:t>
            </a:r>
            <a:r>
              <a:rPr lang="tr-TR" dirty="0" err="1"/>
              <a:t>Απαιτεί ομαδική </a:t>
            </a:r>
            <a:r>
              <a:rPr lang="tr-TR" dirty="0"/>
              <a:t>εργασία. Συζητήστε πώς μπορείτε να συνεργαστείτε με τους συναδέλφους σας για να εφαρμόσετε </a:t>
            </a:r>
            <a:r>
              <a:rPr lang="el-GR" dirty="0"/>
              <a:t>συμπεριληπτικές </a:t>
            </a:r>
            <a:r>
              <a:rPr lang="tr-TR" dirty="0"/>
              <a:t>πρακτικές σε όλο το σχολείο. </a:t>
            </a:r>
            <a:r>
              <a:rPr lang="tr-TR" dirty="0" err="1"/>
              <a:t>Υπάρχουν προγράμματα καθοδήγησης ή υποστήριξης από ομοτίμους που </a:t>
            </a:r>
            <a:r>
              <a:rPr lang="tr-TR" dirty="0"/>
              <a:t>μπορούν να </a:t>
            </a:r>
            <a:r>
              <a:rPr lang="tr-TR" dirty="0" err="1"/>
              <a:t>αναπτυχθούν</a:t>
            </a:r>
            <a:r>
              <a:rPr lang="tr-TR" dirty="0"/>
              <a:t>;</a:t>
            </a:r>
          </a:p>
          <a:p>
            <a:pPr>
              <a:buFont typeface="Arial" panose="020B0604020202020204" pitchFamily="34" charset="0"/>
              <a:buChar char="•"/>
            </a:pPr>
            <a:r>
              <a:rPr lang="tr-TR" b="1" dirty="0"/>
              <a:t>Εξετάζοντας το ρόλο του σχολείου: </a:t>
            </a:r>
            <a:r>
              <a:rPr lang="tr-TR" dirty="0"/>
              <a:t>Ποιες πολιτικές ή πόροι είναι διαθέσιμοι στο σχολείο σας για την υποστήριξη της </a:t>
            </a:r>
            <a:r>
              <a:rPr lang="el-GR" dirty="0"/>
              <a:t>συμπεριληπτικής </a:t>
            </a:r>
            <a:r>
              <a:rPr lang="tr-TR" dirty="0"/>
              <a:t>εκπαίδευσης; Πώς μπορεί η ηγεσία του σχολείου να διαδραματίσει ρόλο στη διασφάλιση ότι η συμμετοχικότητα αποτελεί προτεραιότητα;</a:t>
            </a:r>
          </a:p>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Τώρα</a:t>
            </a:r>
            <a:r>
              <a:rPr lang="tr-TR" dirty="0"/>
              <a:t>, </a:t>
            </a:r>
            <a:r>
              <a:rPr lang="tr-TR" dirty="0" err="1"/>
              <a:t>ας δούμε μερικές κατευθυντήριες ερωτήσεις που θα σας βοηθήσουν να διευκολύνετε τη συζήτησή σας</a:t>
            </a:r>
            <a:r>
              <a:rPr lang="tr-TR" dirty="0"/>
              <a:t>. </a:t>
            </a:r>
            <a:r>
              <a:rPr lang="tr-TR" dirty="0" err="1"/>
              <a:t>Αυτές οι ερωτήσεις θα σας βοηθήσουν να σκεφτείτε </a:t>
            </a:r>
            <a:r>
              <a:rPr lang="tr-TR" dirty="0"/>
              <a:t>πώς </a:t>
            </a:r>
            <a:r>
              <a:rPr lang="tr-TR" dirty="0" err="1"/>
              <a:t>να ενισχύσετε τη συμμετοχικότητα στο σχολείο και την τάξη σας</a:t>
            </a:r>
            <a:r>
              <a:rPr lang="tr-TR" dirty="0"/>
              <a:t>.</a:t>
            </a:r>
          </a:p>
          <a:p>
            <a:pPr>
              <a:buNone/>
            </a:pPr>
            <a:r>
              <a:rPr lang="tr-TR" dirty="0"/>
              <a:t>Πρώτον, </a:t>
            </a:r>
            <a:r>
              <a:rPr lang="tr-TR" dirty="0" err="1"/>
              <a:t>αφού </a:t>
            </a:r>
            <a:r>
              <a:rPr lang="tr-TR" b="1" dirty="0" err="1"/>
              <a:t>μοιραστείτε τις βέλτιστες πρακτικές με τους συναδέλφους σας</a:t>
            </a:r>
            <a:r>
              <a:rPr lang="tr-TR" dirty="0"/>
              <a:t>, μπορείτε </a:t>
            </a:r>
            <a:r>
              <a:rPr lang="tr-TR" dirty="0" err="1"/>
              <a:t>να εντοπίσετε τις </a:t>
            </a:r>
            <a:r>
              <a:rPr lang="tr-TR" dirty="0"/>
              <a:t>κύριες </a:t>
            </a:r>
            <a:r>
              <a:rPr lang="tr-TR" dirty="0" err="1"/>
              <a:t>προκλήσεις όσον αφορά τη συμμετοχικότητα στο σχολείο ή την τάξη </a:t>
            </a:r>
            <a:r>
              <a:rPr lang="tr-TR" dirty="0"/>
              <a:t>σας; </a:t>
            </a:r>
            <a:r>
              <a:rPr lang="tr-TR" dirty="0" err="1"/>
              <a:t>Ποια εμπόδια αντιμετωπίζετε</a:t>
            </a:r>
            <a:r>
              <a:rPr lang="tr-TR" dirty="0"/>
              <a:t>; </a:t>
            </a:r>
            <a:r>
              <a:rPr lang="tr-TR" dirty="0" err="1"/>
              <a:t>Αυτά θα μπορούσαν να </a:t>
            </a:r>
            <a:r>
              <a:rPr lang="tr-TR" dirty="0"/>
              <a:t>είναι </a:t>
            </a:r>
            <a:r>
              <a:rPr lang="tr-TR" dirty="0" err="1"/>
              <a:t>φυσικές</a:t>
            </a:r>
            <a:r>
              <a:rPr lang="tr-TR" dirty="0"/>
              <a:t>, </a:t>
            </a:r>
            <a:r>
              <a:rPr lang="tr-TR" dirty="0" err="1"/>
              <a:t>κοινωνικές ή παιδαγωγικές προκλήσεις</a:t>
            </a:r>
            <a:r>
              <a:rPr lang="tr-TR" dirty="0"/>
              <a:t>.</a:t>
            </a:r>
          </a:p>
          <a:p>
            <a:pPr>
              <a:buNone/>
            </a:pPr>
            <a:r>
              <a:rPr lang="tr-TR" dirty="0" err="1"/>
              <a:t>Στη συνέχεια</a:t>
            </a:r>
            <a:r>
              <a:rPr lang="tr-TR" dirty="0"/>
              <a:t>, πώς μπορούν </a:t>
            </a:r>
            <a:r>
              <a:rPr lang="tr-TR" dirty="0" err="1"/>
              <a:t>αυτές οι προκλήσεις </a:t>
            </a:r>
            <a:r>
              <a:rPr lang="tr-TR" b="1" dirty="0" err="1"/>
              <a:t>να μετατραπούν σε ευκαιρίες</a:t>
            </a:r>
            <a:r>
              <a:rPr lang="tr-TR" dirty="0" err="1"/>
              <a:t>, όπου αυτό είναι δυνατόν</a:t>
            </a:r>
            <a:r>
              <a:rPr lang="tr-TR" dirty="0"/>
              <a:t>; </a:t>
            </a:r>
            <a:r>
              <a:rPr lang="tr-TR" dirty="0" err="1"/>
              <a:t>Μερικές φορές</a:t>
            </a:r>
            <a:r>
              <a:rPr lang="tr-TR" dirty="0"/>
              <a:t>, μια </a:t>
            </a:r>
            <a:r>
              <a:rPr lang="tr-TR" dirty="0" err="1"/>
              <a:t>πρόκληση </a:t>
            </a:r>
            <a:r>
              <a:rPr lang="tr-TR" dirty="0"/>
              <a:t>μπορεί να γίνει </a:t>
            </a:r>
            <a:r>
              <a:rPr lang="tr-TR" dirty="0" err="1"/>
              <a:t>ευκαιρία όταν προσεγγίζεται από διαφορετική οπτική γωνία</a:t>
            </a:r>
            <a:r>
              <a:rPr lang="tr-TR" dirty="0"/>
              <a:t>. </a:t>
            </a:r>
            <a:r>
              <a:rPr lang="tr-TR" dirty="0" err="1"/>
              <a:t>Για παράδειγμα</a:t>
            </a:r>
            <a:r>
              <a:rPr lang="tr-TR" dirty="0"/>
              <a:t>, </a:t>
            </a:r>
            <a:r>
              <a:rPr lang="tr-TR" dirty="0" err="1"/>
              <a:t>θα μπορούσε η χρήση πιο οπτικού εκπαιδευτικού υλικού ή η ενίσχυση των συστημάτων υποστήριξης από ομοτίμους να βοηθήσει στην αντιμετώπιση των γλωσσικών εμποδίων</a:t>
            </a:r>
            <a:r>
              <a:rPr lang="tr-TR" dirty="0"/>
              <a:t>;</a:t>
            </a:r>
          </a:p>
          <a:p>
            <a:pPr>
              <a:buNone/>
            </a:pPr>
            <a:r>
              <a:rPr lang="tr-TR" dirty="0" err="1"/>
              <a:t>Ποια </a:t>
            </a:r>
            <a:r>
              <a:rPr lang="tr-TR" b="1" dirty="0" err="1"/>
              <a:t>βασικά θέματα από αυτό το μάθημα </a:t>
            </a:r>
            <a:r>
              <a:rPr lang="tr-TR" dirty="0" err="1"/>
              <a:t>θα θέλατε να ενσωματώσετε </a:t>
            </a:r>
            <a:r>
              <a:rPr lang="tr-TR" dirty="0"/>
              <a:t>στο σχέδιο </a:t>
            </a:r>
            <a:r>
              <a:rPr lang="tr-TR" dirty="0" err="1"/>
              <a:t>μαθήματός σας</a:t>
            </a:r>
            <a:r>
              <a:rPr lang="tr-TR" dirty="0"/>
              <a:t>; </a:t>
            </a:r>
            <a:r>
              <a:rPr lang="tr-TR" dirty="0" err="1"/>
              <a:t>Υπάρχουν έννοιες όπως </a:t>
            </a:r>
            <a:r>
              <a:rPr lang="tr-TR" dirty="0"/>
              <a:t>ο Καθολικός Σχεδιασμός </a:t>
            </a:r>
            <a:r>
              <a:rPr lang="tr-TR" dirty="0" err="1"/>
              <a:t>για τη </a:t>
            </a:r>
            <a:r>
              <a:rPr lang="tr-TR" dirty="0"/>
              <a:t>Μάθηση, η </a:t>
            </a:r>
            <a:r>
              <a:rPr lang="tr-TR" dirty="0" err="1"/>
              <a:t>διαφοροποιημένη διδασκαλία ή η πολιτισμική ανταπόκριση που έχουν απήχηση στις διδακτικές σας πρακτικές</a:t>
            </a:r>
            <a:r>
              <a:rPr lang="tr-TR" dirty="0"/>
              <a:t>;</a:t>
            </a:r>
          </a:p>
          <a:p>
            <a:pPr>
              <a:buNone/>
            </a:pPr>
            <a:r>
              <a:rPr lang="tr-TR" dirty="0"/>
              <a:t>Επιπλέον, πώς μπορείτε να </a:t>
            </a:r>
            <a:r>
              <a:rPr lang="tr-TR" b="1" dirty="0"/>
              <a:t>συνεργαστείτε με τους συναδέλφους </a:t>
            </a:r>
            <a:r>
              <a:rPr lang="tr-TR" dirty="0"/>
              <a:t>σας για να δημιουργήσετε ένα σχέδιο </a:t>
            </a:r>
            <a:r>
              <a:rPr lang="el-GR" dirty="0"/>
              <a:t>συμπεριληπτικού </a:t>
            </a:r>
            <a:r>
              <a:rPr lang="tr-TR" dirty="0"/>
              <a:t>μαθήματος; Η ομαδική εργασία μπορεί να αποτελέσει μεγάλο πλεονέκτημα σε αυτή τη διαδικασία. Πώς μπορείτε </a:t>
            </a:r>
            <a:r>
              <a:rPr lang="tr-TR" dirty="0" err="1"/>
              <a:t>να αξιοποιήσετε μηχανισμούς υποστήριξης των μαθητών</a:t>
            </a:r>
            <a:r>
              <a:rPr lang="tr-TR" dirty="0"/>
              <a:t>, </a:t>
            </a:r>
            <a:r>
              <a:rPr lang="tr-TR" dirty="0" err="1"/>
              <a:t>διεπιστημονικές συνεργασίες ή μεθόδους συνδιδασκαλίας για να ενισχύσετε τη συμμετοχικότητα</a:t>
            </a:r>
            <a:r>
              <a:rPr lang="tr-TR" dirty="0"/>
              <a:t>;</a:t>
            </a:r>
          </a:p>
          <a:p>
            <a:pPr>
              <a:buNone/>
            </a:pPr>
            <a:r>
              <a:rPr lang="tr-TR" dirty="0" err="1"/>
              <a:t>Για να εξασφαλιστεί η επιτυχία </a:t>
            </a:r>
            <a:r>
              <a:rPr lang="tr-TR" dirty="0"/>
              <a:t>του σχεδίου σας, </a:t>
            </a:r>
            <a:r>
              <a:rPr lang="tr-TR" dirty="0" err="1"/>
              <a:t>ποια </a:t>
            </a:r>
            <a:r>
              <a:rPr lang="tr-TR" b="1" dirty="0" err="1"/>
              <a:t>υποστήριξη ή πόρους πρέπει να παρέχει το σχολείο</a:t>
            </a:r>
            <a:r>
              <a:rPr lang="tr-TR" dirty="0"/>
              <a:t>; </a:t>
            </a:r>
            <a:r>
              <a:rPr lang="tr-TR" dirty="0" err="1"/>
              <a:t>Ποιοι </a:t>
            </a:r>
            <a:r>
              <a:rPr lang="tr-TR" b="1" dirty="0" err="1"/>
              <a:t>είναι οι βασικοί εμπλεκόμενοι </a:t>
            </a:r>
            <a:r>
              <a:rPr lang="tr-TR" dirty="0" err="1"/>
              <a:t>σε αυτή τη διαδικασία -διοικητικοί</a:t>
            </a:r>
            <a:r>
              <a:rPr lang="tr-TR" dirty="0"/>
              <a:t>, </a:t>
            </a:r>
            <a:r>
              <a:rPr lang="tr-TR" dirty="0" err="1"/>
              <a:t>εκπαιδευτικοί</a:t>
            </a:r>
            <a:r>
              <a:rPr lang="tr-TR" dirty="0"/>
              <a:t>, </a:t>
            </a:r>
            <a:r>
              <a:rPr lang="tr-TR" dirty="0" err="1"/>
              <a:t>γονείς ή μαθητές</a:t>
            </a:r>
            <a:r>
              <a:rPr lang="tr-TR" dirty="0"/>
              <a:t>; Πώς μπορεί </a:t>
            </a:r>
            <a:r>
              <a:rPr lang="tr-TR" dirty="0" err="1"/>
              <a:t>ο καθένας </a:t>
            </a:r>
            <a:r>
              <a:rPr lang="tr-TR" dirty="0"/>
              <a:t>από </a:t>
            </a:r>
            <a:r>
              <a:rPr lang="tr-TR" dirty="0" err="1"/>
              <a:t>αυτούς να συμβάλει</a:t>
            </a:r>
            <a:r>
              <a:rPr lang="tr-TR" dirty="0"/>
              <a:t>;</a:t>
            </a:r>
          </a:p>
          <a:p>
            <a:pPr>
              <a:buNone/>
            </a:pPr>
            <a:r>
              <a:rPr lang="tr-TR" dirty="0"/>
              <a:t>Τέλος, πώς θα </a:t>
            </a:r>
            <a:r>
              <a:rPr lang="tr-TR" b="1" dirty="0"/>
              <a:t>μετρήσετε την πρόοδο και την επιτυχία</a:t>
            </a:r>
            <a:r>
              <a:rPr lang="tr-TR" dirty="0"/>
              <a:t>; Πώς θα ξέρετε αν οι μαθητές σας ευημερούν σε ένα </a:t>
            </a:r>
            <a:r>
              <a:rPr lang="el-GR" dirty="0"/>
              <a:t>συμπεριληπτικό </a:t>
            </a:r>
            <a:r>
              <a:rPr lang="tr-TR" dirty="0"/>
              <a:t>περιβάλλον μάθησης; Μπορούν οι μηχανισμοί ανατροφοδότησης, οι παρατηρήσεις των μαθητών ή οι δείκτες ακαδημαϊκής επίδοσης να είναι χρήσιμοι για την παρακολούθηση της προόδου;</a:t>
            </a:r>
          </a:p>
          <a:p>
            <a:r>
              <a:rPr lang="tr-TR" dirty="0" err="1"/>
              <a:t>Με </a:t>
            </a:r>
            <a:r>
              <a:rPr lang="tr-TR" dirty="0"/>
              <a:t>τον</a:t>
            </a:r>
            <a:r>
              <a:rPr lang="tr-TR" dirty="0" err="1"/>
              <a:t> προβληματισμό και τη συζήτηση αυτών των ερωτημάτων</a:t>
            </a:r>
            <a:r>
              <a:rPr lang="tr-TR" dirty="0"/>
              <a:t>, θα είστε </a:t>
            </a:r>
            <a:r>
              <a:rPr lang="tr-TR" dirty="0" err="1"/>
              <a:t>σε θέση να προσδιορίσετε συγκεκριμένα βήματα προς την κατεύθυνση της προώθησης της συμμετοχικότητας στη διδασκαλία σας</a:t>
            </a:r>
            <a:r>
              <a:rPr lang="tr-TR" dirty="0"/>
              <a:t>. </a:t>
            </a:r>
            <a:r>
              <a:rPr lang="tr-TR" dirty="0" err="1"/>
              <a:t>Χρησιμοποιήστε αυτές τις ερωτήσεις </a:t>
            </a:r>
            <a:r>
              <a:rPr lang="tr-TR" dirty="0"/>
              <a:t>ως </a:t>
            </a:r>
            <a:r>
              <a:rPr lang="tr-TR" dirty="0" err="1"/>
              <a:t>πλαίσιο για να καθοδηγήσετε τη συζήτησή σας</a:t>
            </a:r>
            <a:r>
              <a:rPr lang="tr-TR" dirty="0"/>
              <a:t>.</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fe9b218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ffe9b218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tr-TR" dirty="0" err="1"/>
              <a:t>Μέχρι το </a:t>
            </a:r>
            <a:r>
              <a:rPr lang="tr-TR" dirty="0"/>
              <a:t>τέλος </a:t>
            </a:r>
            <a:r>
              <a:rPr lang="tr-TR" dirty="0" err="1"/>
              <a:t>αυτής της δραστηριότητας</a:t>
            </a:r>
            <a:r>
              <a:rPr lang="tr-TR" dirty="0"/>
              <a:t>, </a:t>
            </a:r>
            <a:r>
              <a:rPr lang="tr-TR" dirty="0" err="1"/>
              <a:t>θα πρέπει να έχετε </a:t>
            </a:r>
            <a:r>
              <a:rPr lang="tr-TR" dirty="0"/>
              <a:t>ένα </a:t>
            </a:r>
            <a:r>
              <a:rPr lang="tr-TR" b="1" dirty="0" err="1"/>
              <a:t>περίγραμμα </a:t>
            </a:r>
            <a:r>
              <a:rPr lang="tr-TR" b="1" dirty="0"/>
              <a:t>2-3 σελίδων </a:t>
            </a:r>
            <a:r>
              <a:rPr lang="tr-TR" dirty="0" err="1"/>
              <a:t>που να αντικατοπτρίζει </a:t>
            </a:r>
            <a:r>
              <a:rPr lang="tr-TR" dirty="0"/>
              <a:t>μια </a:t>
            </a:r>
            <a:r>
              <a:rPr lang="tr-TR" dirty="0" err="1"/>
              <a:t>προσεκτική προσέγγιση </a:t>
            </a:r>
            <a:r>
              <a:rPr lang="tr-TR" b="1" dirty="0" err="1"/>
              <a:t>της συμμετοχικότητας </a:t>
            </a:r>
            <a:r>
              <a:rPr lang="tr-TR" b="1" dirty="0"/>
              <a:t>στην </a:t>
            </a:r>
            <a:r>
              <a:rPr lang="tr-TR" b="1" dirty="0" err="1"/>
              <a:t>εκπαίδευση</a:t>
            </a:r>
            <a:r>
              <a:rPr lang="tr-TR" dirty="0" err="1"/>
              <a:t>, ιδίως όσον αφορά τις </a:t>
            </a:r>
            <a:r>
              <a:rPr lang="tr-TR" b="1" dirty="0" err="1"/>
              <a:t>κοινωνικές και οικονομικές δυσκολίες </a:t>
            </a:r>
            <a:r>
              <a:rPr lang="tr-TR" dirty="0" err="1"/>
              <a:t>στην τάξη σας</a:t>
            </a:r>
            <a:r>
              <a:rPr lang="tr-TR" dirty="0"/>
              <a:t>.</a:t>
            </a:r>
          </a:p>
          <a:p>
            <a:pPr>
              <a:buNone/>
            </a:pPr>
            <a:r>
              <a:rPr lang="tr-TR" dirty="0" err="1"/>
              <a:t>Για να ξεκινήσετε, σκεφτείτε </a:t>
            </a:r>
            <a:r>
              <a:rPr lang="tr-TR" dirty="0"/>
              <a:t>ένα </a:t>
            </a:r>
            <a:r>
              <a:rPr lang="tr-TR" b="1" dirty="0"/>
              <a:t>πραγματικό </a:t>
            </a:r>
            <a:r>
              <a:rPr lang="tr-TR" b="1" dirty="0" err="1"/>
              <a:t>σενάριο </a:t>
            </a:r>
            <a:r>
              <a:rPr lang="tr-TR" dirty="0" err="1"/>
              <a:t>στο σχολείο σας</a:t>
            </a:r>
            <a:r>
              <a:rPr lang="tr-TR" dirty="0"/>
              <a:t>. </a:t>
            </a:r>
            <a:r>
              <a:rPr lang="tr-TR" dirty="0" err="1"/>
              <a:t>Για παράδειγμα</a:t>
            </a:r>
            <a:r>
              <a:rPr lang="tr-TR" dirty="0"/>
              <a:t>, </a:t>
            </a:r>
            <a:r>
              <a:rPr lang="tr-TR" dirty="0" err="1"/>
              <a:t>φανταστείτε ότι έχετε </a:t>
            </a:r>
            <a:r>
              <a:rPr lang="tr-TR" dirty="0"/>
              <a:t>έναν </a:t>
            </a:r>
            <a:r>
              <a:rPr lang="tr-TR" dirty="0" err="1"/>
              <a:t>μαθητή που δυσκολεύεται να ολοκληρώσει τις εργασίες του στο σπίτι λόγω της </a:t>
            </a:r>
            <a:r>
              <a:rPr lang="tr-TR" b="1" dirty="0" err="1"/>
              <a:t>περιορισμένης πρόσβασης στην τεχνολογία </a:t>
            </a:r>
            <a:r>
              <a:rPr lang="tr-TR" dirty="0" err="1"/>
              <a:t>ή σε </a:t>
            </a:r>
            <a:r>
              <a:rPr lang="tr-TR" dirty="0"/>
              <a:t>έναν </a:t>
            </a:r>
            <a:r>
              <a:rPr lang="tr-TR" dirty="0" err="1"/>
              <a:t>ήσυχο χώρο μελέτης</a:t>
            </a:r>
            <a:r>
              <a:rPr lang="tr-TR" dirty="0"/>
              <a:t>. Πώς θα μπορούσε το σχέδιο μαθήματός σας να αντιμετωπίσει αυτό το ζήτημα με </a:t>
            </a:r>
            <a:r>
              <a:rPr lang="el-GR" dirty="0"/>
              <a:t>συμπεριληπτικό </a:t>
            </a:r>
            <a:r>
              <a:rPr lang="tr-TR" dirty="0"/>
              <a:t>τρόπο; Θα μπορούσατε να ενσωματώσετε </a:t>
            </a:r>
            <a:r>
              <a:rPr lang="tr-TR" b="1" dirty="0"/>
              <a:t>συνεδρίες μελέτης μέσα στην τάξη </a:t>
            </a:r>
            <a:r>
              <a:rPr lang="tr-TR" dirty="0"/>
              <a:t>ή να προσφέρετε </a:t>
            </a:r>
            <a:r>
              <a:rPr lang="tr-TR" b="1" dirty="0"/>
              <a:t>εναλλακτικούς τρόπους υποβολής εργασιών</a:t>
            </a:r>
            <a:r>
              <a:rPr lang="tr-TR" dirty="0"/>
              <a:t>, όπως ηχογραφήσεις ή χειρόγραφες απαντήσεις;</a:t>
            </a:r>
          </a:p>
          <a:p>
            <a:pPr>
              <a:buNone/>
            </a:pPr>
            <a:r>
              <a:rPr lang="tr-TR" dirty="0" err="1"/>
              <a:t>Ένα άλλο παράδειγμα θα μπορούσε να </a:t>
            </a:r>
            <a:r>
              <a:rPr lang="tr-TR" dirty="0"/>
              <a:t>είναι μια </a:t>
            </a:r>
            <a:r>
              <a:rPr lang="tr-TR" dirty="0" err="1"/>
              <a:t>ομάδα μαθητών με διαφορετικό </a:t>
            </a:r>
            <a:r>
              <a:rPr lang="tr-TR" b="1" dirty="0" err="1"/>
              <a:t>κοινωνικοοικονομικό υπόβαθρο </a:t>
            </a:r>
            <a:r>
              <a:rPr lang="tr-TR" dirty="0" err="1"/>
              <a:t>που δυσκολεύονται να κάνουν </a:t>
            </a:r>
            <a:r>
              <a:rPr lang="tr-TR" b="1" dirty="0" err="1"/>
              <a:t>εκδρομές </a:t>
            </a:r>
            <a:r>
              <a:rPr lang="tr-TR" dirty="0" err="1"/>
              <a:t>λόγω οικονομικών περιορισμών</a:t>
            </a:r>
            <a:r>
              <a:rPr lang="tr-TR" dirty="0"/>
              <a:t>. Πώς </a:t>
            </a:r>
            <a:r>
              <a:rPr lang="tr-TR" dirty="0" err="1"/>
              <a:t>θα μπορούσατε να κάνετε τη μάθηση πιο </a:t>
            </a:r>
            <a:r>
              <a:rPr lang="tr-TR" b="1" dirty="0" err="1"/>
              <a:t>δίκαιη</a:t>
            </a:r>
            <a:r>
              <a:rPr lang="tr-TR" dirty="0"/>
              <a:t>; </a:t>
            </a:r>
            <a:r>
              <a:rPr lang="tr-TR" dirty="0" err="1"/>
              <a:t>Ίσως διοργανώνοντας </a:t>
            </a:r>
            <a:r>
              <a:rPr lang="tr-TR" b="1" dirty="0" err="1"/>
              <a:t>εικονικές εκδρομές </a:t>
            </a:r>
            <a:r>
              <a:rPr lang="tr-TR" dirty="0" err="1"/>
              <a:t>ή προσκαλώντας καλεσμένους ομιλητές στο σχολείο αντ' αυτού</a:t>
            </a:r>
            <a:r>
              <a:rPr lang="tr-TR" dirty="0"/>
              <a:t>;</a:t>
            </a:r>
          </a:p>
          <a:p>
            <a:pPr>
              <a:buNone/>
            </a:pPr>
            <a:r>
              <a:rPr lang="tr-TR" dirty="0"/>
              <a:t>Το περίγραμμά σας θα πρέπει να περιλαμβάνει:</a:t>
            </a:r>
            <a:br>
              <a:rPr lang="tr-TR" dirty="0"/>
            </a:br>
            <a:r>
              <a:rPr lang="tr-TR" dirty="0"/>
              <a:t> Ποια είναι τα συγκεκριμένα </a:t>
            </a:r>
            <a:r>
              <a:rPr lang="tr-TR" b="1" dirty="0"/>
              <a:t>εμπόδια </a:t>
            </a:r>
            <a:r>
              <a:rPr lang="tr-TR" dirty="0"/>
              <a:t>που αντιμετωπίζουν οι μαθητές λόγω κοινωνικών ή οικονομικών δυσκολιών;</a:t>
            </a:r>
            <a:br>
              <a:rPr lang="tr-TR" dirty="0"/>
            </a:br>
            <a:r>
              <a:rPr lang="tr-TR" b="1" dirty="0"/>
              <a:t> Προτεινόμενες λύσεις </a:t>
            </a:r>
            <a:r>
              <a:rPr lang="tr-TR" dirty="0"/>
              <a:t>- Πώς μπορείτε να προσαρμόσετε </a:t>
            </a:r>
            <a:r>
              <a:rPr lang="tr-TR" b="1" dirty="0"/>
              <a:t>τις στρατηγικές διδασκαλίας </a:t>
            </a:r>
            <a:r>
              <a:rPr lang="tr-TR" dirty="0"/>
              <a:t>σας</a:t>
            </a:r>
            <a:r>
              <a:rPr lang="tr-TR" b="1" dirty="0"/>
              <a:t>, το περιβάλλον της τάξης ή τις σχολικές πολιτικές </a:t>
            </a:r>
            <a:r>
              <a:rPr lang="tr-TR" dirty="0"/>
              <a:t>ώστε να είναι πιο </a:t>
            </a:r>
            <a:r>
              <a:rPr lang="el-GR" dirty="0"/>
              <a:t>συμπεριληπτικέ</a:t>
            </a:r>
            <a:r>
              <a:rPr lang="tr-TR" dirty="0"/>
              <a:t>ς;</a:t>
            </a:r>
            <a:br>
              <a:rPr lang="tr-TR" dirty="0"/>
            </a:br>
            <a:r>
              <a:rPr lang="tr-TR" b="1" dirty="0"/>
              <a:t> Συνεργατικές προσπάθειες </a:t>
            </a:r>
            <a:r>
              <a:rPr lang="tr-TR" dirty="0"/>
              <a:t>- Πώς μπορείτε να συνεργαστείτε με συναδέλφους, διευθυντές σχολείων ή κοινοτικές οργανώσεις για να υποστηρίξετε αυτούς τους μαθητές;</a:t>
            </a:r>
            <a:br>
              <a:rPr lang="tr-TR" dirty="0"/>
            </a:br>
            <a:r>
              <a:rPr lang="tr-TR" b="1" dirty="0"/>
              <a:t> Μέθοδοι αξιολόγησης </a:t>
            </a:r>
            <a:r>
              <a:rPr lang="tr-TR" dirty="0"/>
              <a:t>- Πώς θα μετρήσετε </a:t>
            </a:r>
            <a:r>
              <a:rPr lang="tr-TR" b="1" dirty="0"/>
              <a:t>τον αντίκτυπο </a:t>
            </a:r>
            <a:r>
              <a:rPr lang="tr-TR" dirty="0"/>
              <a:t>της προσέγγισής σας; Θα χρησιμοποιήσετε </a:t>
            </a:r>
            <a:r>
              <a:rPr lang="tr-TR" b="1" dirty="0"/>
              <a:t>την ανατροφοδότηση των μαθητών, τα ποσοστά συμμετοχής ή την ακαδημαϊκή πρόοδο </a:t>
            </a:r>
            <a:r>
              <a:rPr lang="tr-TR" dirty="0"/>
              <a:t>ως δείκτες επιτυχίας;</a:t>
            </a:r>
          </a:p>
          <a:p>
            <a:r>
              <a:rPr lang="tr-TR" dirty="0" err="1"/>
              <a:t>Να θυμάστε ότι δεν υπάρχει λύση </a:t>
            </a:r>
            <a:r>
              <a:rPr lang="tr-TR" dirty="0"/>
              <a:t>που</a:t>
            </a:r>
            <a:r>
              <a:rPr lang="tr-TR" b="1" dirty="0" err="1"/>
              <a:t> να ταιριάζει σε όλους. </a:t>
            </a:r>
            <a:r>
              <a:rPr lang="tr-TR" dirty="0" err="1"/>
              <a:t>Ο στόχος είναι να </a:t>
            </a:r>
            <a:r>
              <a:rPr lang="tr-TR" b="1" dirty="0" err="1"/>
              <a:t>προσαρμόσετε και να βελτιώσετε </a:t>
            </a:r>
            <a:r>
              <a:rPr lang="tr-TR" dirty="0" err="1"/>
              <a:t>τις ιδέες σας με </a:t>
            </a:r>
            <a:r>
              <a:rPr lang="tr-TR" dirty="0"/>
              <a:t>βάση </a:t>
            </a:r>
            <a:r>
              <a:rPr lang="tr-TR" dirty="0" err="1"/>
              <a:t>την πραγματικότητα του σχολικού σας περιβάλλοντος</a:t>
            </a:r>
            <a:r>
              <a:rPr lang="tr-TR" dirty="0"/>
              <a:t>. </a:t>
            </a:r>
            <a:r>
              <a:rPr lang="tr-TR" dirty="0" err="1"/>
              <a:t>Στο </a:t>
            </a:r>
            <a:r>
              <a:rPr lang="tr-TR" dirty="0"/>
              <a:t>τέλος </a:t>
            </a:r>
            <a:r>
              <a:rPr lang="tr-TR" dirty="0" err="1"/>
              <a:t>αυτής της δραστηριότητας</a:t>
            </a:r>
            <a:r>
              <a:rPr lang="tr-TR" dirty="0"/>
              <a:t>, </a:t>
            </a:r>
            <a:r>
              <a:rPr lang="tr-TR" dirty="0" err="1"/>
              <a:t>θα έχετε </a:t>
            </a:r>
            <a:r>
              <a:rPr lang="tr-TR" dirty="0"/>
              <a:t>ένα </a:t>
            </a:r>
            <a:r>
              <a:rPr lang="tr-TR" dirty="0" err="1"/>
              <a:t>σαφές</a:t>
            </a:r>
            <a:r>
              <a:rPr lang="tr-TR" dirty="0"/>
              <a:t>, </a:t>
            </a:r>
            <a:r>
              <a:rPr lang="tr-TR" dirty="0" err="1"/>
              <a:t>δομημένο </a:t>
            </a:r>
            <a:r>
              <a:rPr lang="tr-TR" dirty="0"/>
              <a:t>σχέδιο </a:t>
            </a:r>
            <a:r>
              <a:rPr lang="tr-TR" dirty="0" err="1"/>
              <a:t>που </a:t>
            </a:r>
            <a:r>
              <a:rPr lang="tr-TR" dirty="0"/>
              <a:t>μπορεί να </a:t>
            </a:r>
            <a:r>
              <a:rPr lang="tr-TR" dirty="0" err="1"/>
              <a:t>συμβάλει </a:t>
            </a:r>
            <a:r>
              <a:rPr lang="tr-TR" b="1" dirty="0" err="1"/>
              <a:t>στη γεφύρωση του χάσματος </a:t>
            </a:r>
            <a:r>
              <a:rPr lang="tr-TR" dirty="0" err="1"/>
              <a:t>για τους μαθητές που αντιμετωπίζουν κοινωνικοοικονομικές προκλήσεις</a:t>
            </a:r>
            <a:r>
              <a:rPr lang="tr-TR" dirty="0"/>
              <a:t>, </a:t>
            </a:r>
            <a:r>
              <a:rPr lang="tr-TR" dirty="0" err="1"/>
              <a:t>εξασφαλίζοντας τους ίσες ευκαιρίες να επιτύχουν</a:t>
            </a:r>
            <a:r>
              <a:rPr lang="tr-TR" dirty="0"/>
              <a:t>.</a:t>
            </a:r>
          </a:p>
          <a:p>
            <a:pPr marL="0" lvl="0" indent="0" algn="l" rtl="0">
              <a:lnSpc>
                <a:spcPct val="100000"/>
              </a:lnSpc>
              <a:spcBef>
                <a:spcPts val="0"/>
              </a:spcBef>
              <a:spcAft>
                <a:spcPts val="0"/>
              </a:spcAft>
              <a:buSzPts val="1400"/>
              <a:buNone/>
            </a:pPr>
            <a:endParaRPr dirty="0"/>
          </a:p>
        </p:txBody>
      </p:sp>
      <p:sp>
        <p:nvSpPr>
          <p:cNvPr id="135" name="Google Shape;135;g2ffe9b218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91" name="Google Shape;91;p1"/>
          <p:cNvSpPr txBox="1"/>
          <p:nvPr/>
        </p:nvSpPr>
        <p:spPr>
          <a:xfrm>
            <a:off x="470000" y="1610375"/>
            <a:ext cx="5975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dirty="0">
                <a:solidFill>
                  <a:schemeClr val="lt1"/>
                </a:solidFill>
                <a:latin typeface="Calibri"/>
                <a:ea typeface="Calibri"/>
                <a:cs typeface="Calibri"/>
                <a:sym typeface="Calibri"/>
              </a:rPr>
              <a:t>Κεφάλαιο </a:t>
            </a:r>
            <a:r>
              <a:rPr lang="en-GB" sz="4400" b="0" i="0" u="none" strike="noStrike" cap="none" dirty="0">
                <a:solidFill>
                  <a:schemeClr val="lt1"/>
                </a:solidFill>
                <a:latin typeface="Calibri"/>
                <a:ea typeface="Calibri"/>
                <a:cs typeface="Calibri"/>
                <a:sym typeface="Calibri"/>
              </a:rPr>
              <a:t>3</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Ενότητα</a:t>
            </a:r>
            <a:r>
              <a:rPr lang="en-GB" sz="4400" b="0" i="0" u="none" strike="noStrike" cap="none" dirty="0">
                <a:solidFill>
                  <a:schemeClr val="lt1"/>
                </a:solidFill>
                <a:latin typeface="Calibri"/>
                <a:ea typeface="Calibri"/>
                <a:cs typeface="Calibri"/>
                <a:sym typeface="Calibri"/>
              </a:rPr>
              <a:t> </a:t>
            </a:r>
            <a:r>
              <a:rPr lang="en-GB" sz="4400" dirty="0">
                <a:solidFill>
                  <a:schemeClr val="lt1"/>
                </a:solidFill>
                <a:latin typeface="Calibri"/>
                <a:ea typeface="Calibri"/>
                <a:cs typeface="Calibri"/>
                <a:sym typeface="Calibri"/>
              </a:rPr>
              <a:t>2</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GB" sz="2600" b="0" i="1" u="none" strike="noStrike" cap="none" dirty="0">
                <a:solidFill>
                  <a:schemeClr val="lt1"/>
                </a:solidFill>
                <a:latin typeface="Calibri"/>
                <a:ea typeface="Calibri"/>
                <a:cs typeface="Calibri"/>
                <a:sym typeface="Calibri"/>
              </a:rPr>
              <a:t>2 Ασύγχρονες συνεδρίες</a:t>
            </a: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69ABDB"/>
                </a:solidFill>
                <a:latin typeface="Calibri"/>
                <a:ea typeface="Calibri"/>
                <a:cs typeface="Calibri"/>
                <a:sym typeface="Calibri"/>
              </a:rPr>
              <a:t>Σχεδιασμός σχεδίου μαθήματος</a:t>
            </a:r>
            <a:endParaRPr sz="2800" b="1" i="0" u="none" strike="noStrike" cap="none" dirty="0">
              <a:solidFill>
                <a:srgbClr val="69ABDB"/>
              </a:solidFill>
              <a:latin typeface="Calibri"/>
              <a:ea typeface="Calibri"/>
              <a:cs typeface="Calibri"/>
              <a:sym typeface="Calibri"/>
            </a:endParaRPr>
          </a:p>
        </p:txBody>
      </p:sp>
      <p:sp>
        <p:nvSpPr>
          <p:cNvPr id="92" name="Google Shape;92;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Αριθμός έργου: 101056515</a:t>
            </a:r>
            <a:endParaRPr sz="1100" b="0" i="0" u="none" strike="noStrike" cap="none">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02"/>
        <p:cNvGrpSpPr/>
        <p:nvPr/>
      </p:nvGrpSpPr>
      <p:grpSpPr>
        <a:xfrm>
          <a:off x="0" y="0"/>
          <a:ext cx="0" cy="0"/>
          <a:chOff x="0" y="0"/>
          <a:chExt cx="0" cy="0"/>
        </a:xfrm>
      </p:grpSpPr>
      <p:sp>
        <p:nvSpPr>
          <p:cNvPr id="103" name="Google Shape;103;p2"/>
          <p:cNvSpPr txBox="1"/>
          <p:nvPr/>
        </p:nvSpPr>
        <p:spPr>
          <a:xfrm>
            <a:off x="0" y="4120926"/>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Ενότητα</a:t>
            </a:r>
            <a:r>
              <a:rPr lang="en-GB" sz="6000" b="1" i="0" u="none" strike="noStrike" cap="none" dirty="0">
                <a:solidFill>
                  <a:srgbClr val="252865"/>
                </a:solidFill>
                <a:latin typeface="Calibri"/>
                <a:ea typeface="Calibri"/>
                <a:cs typeface="Calibri"/>
                <a:sym typeface="Calibri"/>
              </a:rPr>
              <a:t> </a:t>
            </a:r>
            <a:r>
              <a:rPr lang="en-GB" sz="6000" b="1" dirty="0">
                <a:solidFill>
                  <a:srgbClr val="252865"/>
                </a:solidFill>
                <a:latin typeface="Calibri"/>
                <a:ea typeface="Calibri"/>
                <a:cs typeface="Calibri"/>
                <a:sym typeface="Calibri"/>
              </a:rPr>
              <a:t>2</a:t>
            </a:r>
            <a:endParaRPr sz="6000" b="1" i="0" u="none" strike="noStrike" cap="none" dirty="0">
              <a:solidFill>
                <a:srgbClr val="252865"/>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5175041" y="1771236"/>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257550" y="300900"/>
            <a:ext cx="5400300" cy="1099200"/>
          </a:xfrm>
          <a:prstGeom prst="rect">
            <a:avLst/>
          </a:prstGeom>
          <a:noFill/>
          <a:ln>
            <a:noFill/>
          </a:ln>
        </p:spPr>
        <p:txBody>
          <a:bodyPr spcFirstLastPara="1" wrap="square" lIns="91425" tIns="91425" rIns="91425" bIns="91425" anchor="t" anchorCtr="0">
            <a:noAutofit/>
          </a:bodyPr>
          <a:lstStyle/>
          <a:p>
            <a:pPr marL="91440" marR="0" lvl="0" indent="0" algn="l" rtl="0">
              <a:lnSpc>
                <a:spcPct val="90000"/>
              </a:lnSpc>
              <a:spcBef>
                <a:spcPts val="0"/>
              </a:spcBef>
              <a:spcAft>
                <a:spcPts val="0"/>
              </a:spcAft>
              <a:buClr>
                <a:srgbClr val="000000"/>
              </a:buClr>
              <a:buSzPts val="2790"/>
              <a:buFont typeface="Arial"/>
              <a:buNone/>
            </a:pPr>
            <a:r>
              <a:rPr lang="en-GB" sz="2400" b="1">
                <a:solidFill>
                  <a:srgbClr val="69AEDF"/>
                </a:solidFill>
                <a:highlight>
                  <a:schemeClr val="lt1"/>
                </a:highlight>
              </a:rPr>
              <a:t>U2</a:t>
            </a:r>
            <a:r>
              <a:rPr lang="en-GB" sz="2400" b="1" i="0" u="none" strike="noStrike" cap="none">
                <a:solidFill>
                  <a:srgbClr val="69AEDF"/>
                </a:solidFill>
                <a:highlight>
                  <a:schemeClr val="lt1"/>
                </a:highlight>
                <a:latin typeface="Arial"/>
                <a:ea typeface="Arial"/>
                <a:cs typeface="Arial"/>
                <a:sym typeface="Arial"/>
              </a:rPr>
              <a:t>. </a:t>
            </a:r>
            <a:r>
              <a:rPr lang="en-GB" sz="2400" b="1" i="0" u="none" strike="noStrike" cap="none">
                <a:solidFill>
                  <a:srgbClr val="69AEDF"/>
                </a:solidFill>
                <a:latin typeface="Arial"/>
                <a:ea typeface="Arial"/>
                <a:cs typeface="Arial"/>
                <a:sym typeface="Arial"/>
              </a:rPr>
              <a:t>Εισαγωγή στη δημιουργία περιγράμματος σχεδίου μαθήματος</a:t>
            </a:r>
            <a:endParaRPr sz="2400" b="1" i="0" u="none" strike="noStrike" cap="none">
              <a:solidFill>
                <a:srgbClr val="69AEDF"/>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9305275" y="300900"/>
            <a:ext cx="2158026" cy="2158425"/>
          </a:xfrm>
          <a:prstGeom prst="rect">
            <a:avLst/>
          </a:prstGeom>
          <a:noFill/>
          <a:ln>
            <a:noFill/>
          </a:ln>
        </p:spPr>
      </p:pic>
      <p:sp>
        <p:nvSpPr>
          <p:cNvPr id="112" name="Google Shape;112;p3"/>
          <p:cNvSpPr txBox="1"/>
          <p:nvPr/>
        </p:nvSpPr>
        <p:spPr>
          <a:xfrm>
            <a:off x="477675" y="1353000"/>
            <a:ext cx="3770475" cy="4152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GB" sz="2800" b="1" i="0" u="none" strike="noStrike" cap="none" dirty="0">
                <a:solidFill>
                  <a:srgbClr val="242867"/>
                </a:solidFill>
                <a:latin typeface="Calibri"/>
                <a:ea typeface="Calibri"/>
                <a:cs typeface="Calibri"/>
                <a:sym typeface="Calibri"/>
              </a:rPr>
              <a:t>Η δραστηριότητα</a:t>
            </a:r>
            <a:endParaRPr sz="2800" b="1" i="0" u="none" strike="noStrike" cap="none" dirty="0">
              <a:solidFill>
                <a:srgbClr val="242867"/>
              </a:solidFill>
              <a:latin typeface="Calibri"/>
              <a:ea typeface="Calibri"/>
              <a:cs typeface="Calibri"/>
              <a:sym typeface="Calibri"/>
            </a:endParaRPr>
          </a:p>
          <a:p>
            <a:pPr marL="0" marR="0" lvl="0" indent="0" algn="just" rtl="0">
              <a:lnSpc>
                <a:spcPct val="115000"/>
              </a:lnSpc>
              <a:spcBef>
                <a:spcPts val="1200"/>
              </a:spcBef>
              <a:spcAft>
                <a:spcPts val="1200"/>
              </a:spcAft>
              <a:buClr>
                <a:schemeClr val="dk1"/>
              </a:buClr>
              <a:buSzPts val="1100"/>
              <a:buFont typeface="Arial"/>
              <a:buNone/>
            </a:pPr>
            <a:r>
              <a:rPr lang="en-GB" sz="2000" b="0" i="0" u="none" strike="noStrike" cap="none" dirty="0">
                <a:solidFill>
                  <a:schemeClr val="dk1"/>
                </a:solidFill>
                <a:highlight>
                  <a:srgbClr val="FFFFFF"/>
                </a:highlight>
                <a:latin typeface="Arial"/>
                <a:ea typeface="Arial"/>
                <a:cs typeface="Arial"/>
                <a:sym typeface="Arial"/>
              </a:rPr>
              <a:t>Σε αυτή τη δραστηριότητα, θα αξιοποιήσετε τις γνώσεις και τις ιδέες που αποκτήσατε από τις προηγούμενες ενότητες αυτού του μαθήματος για να αναπτύξετε ένα Σχέδιο Μαθήματος που προωθεί τη συμμετοχικότητα στην τάξη και το σχολείο σας. </a:t>
            </a:r>
            <a:endParaRPr sz="4400" b="0" i="0" u="none" strike="noStrike" cap="none" dirty="0">
              <a:solidFill>
                <a:schemeClr val="dk1"/>
              </a:solidFill>
              <a:latin typeface="Calibri"/>
              <a:ea typeface="Calibri"/>
              <a:cs typeface="Calibri"/>
              <a:sym typeface="Calibri"/>
            </a:endParaRPr>
          </a:p>
        </p:txBody>
      </p:sp>
      <p:sp>
        <p:nvSpPr>
          <p:cNvPr id="113" name="Google Shape;113;p3"/>
          <p:cNvSpPr txBox="1"/>
          <p:nvPr/>
        </p:nvSpPr>
        <p:spPr>
          <a:xfrm>
            <a:off x="4391025" y="1400174"/>
            <a:ext cx="3667125"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dirty="0">
                <a:solidFill>
                  <a:srgbClr val="000000"/>
                </a:solidFill>
                <a:highlight>
                  <a:srgbClr val="FFFFFF"/>
                </a:highlight>
                <a:latin typeface="Arial"/>
                <a:ea typeface="Arial"/>
                <a:cs typeface="Arial"/>
                <a:sym typeface="Arial"/>
              </a:rPr>
              <a:t>Αυτή η άσκηση έχει σχεδιαστεί για να ολοκληρωθεί σε 2 ώρες, με μια σύγχρονη συνεδρία καταιγισμού ιδεών διάρκειας 1 ώρας με την ομάδα μάθησής σας, ακολουθούμενη από μια ασύγχρονη συνεδρία διάρκειας 1 ώρας όπου θα βελτιώσετε και θα προσαρμόσετε το περίγραμμα ώστε να ταιριάζει στις συγκεκριμένες ανάγκες σας.</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body" idx="1"/>
          </p:nvPr>
        </p:nvSpPr>
        <p:spPr>
          <a:xfrm>
            <a:off x="4391928" y="1260874"/>
            <a:ext cx="6580872" cy="4749399"/>
          </a:xfrm>
          <a:prstGeom prst="rect">
            <a:avLst/>
          </a:prstGeom>
          <a:solidFill>
            <a:srgbClr val="BDD7EE"/>
          </a:solidFill>
          <a:ln>
            <a:noFill/>
          </a:ln>
        </p:spPr>
        <p:txBody>
          <a:bodyPr spcFirstLastPara="1" wrap="square" lIns="360000" tIns="360000" rIns="360000" bIns="360000"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GB" sz="2000" dirty="0">
                <a:latin typeface="Calibri"/>
                <a:ea typeface="Calibri"/>
                <a:cs typeface="Calibri"/>
                <a:sym typeface="Calibri"/>
              </a:rPr>
              <a:t>Εάν ολοκληρώσατε την ασύγχρονη συνεδρία, στη συνέχεια </a:t>
            </a:r>
            <a:r>
              <a:rPr lang="en-GB" sz="2000" dirty="0" err="1">
                <a:latin typeface="Calibri"/>
                <a:ea typeface="Calibri"/>
                <a:cs typeface="Calibri"/>
                <a:sym typeface="Calibri"/>
              </a:rPr>
              <a:t>ακολουθεί </a:t>
            </a:r>
            <a:r>
              <a:rPr lang="en-GB" sz="2000" dirty="0">
                <a:latin typeface="Calibri"/>
                <a:ea typeface="Calibri"/>
                <a:cs typeface="Calibri"/>
                <a:sym typeface="Calibri"/>
              </a:rPr>
              <a:t>μια προσωπική συνεδρία καταιγισμού ιδεών</a:t>
            </a:r>
            <a:r>
              <a:rPr lang="en-GB" sz="2000" dirty="0" err="1">
                <a:latin typeface="Calibri"/>
                <a:ea typeface="Calibri"/>
                <a:cs typeface="Calibri"/>
                <a:sym typeface="Calibri"/>
              </a:rPr>
              <a:t>, όπου </a:t>
            </a:r>
            <a:r>
              <a:rPr lang="en-GB" sz="2000" dirty="0">
                <a:latin typeface="Calibri"/>
                <a:ea typeface="Calibri"/>
                <a:cs typeface="Calibri"/>
                <a:sym typeface="Calibri"/>
              </a:rPr>
              <a:t>θα συνεργαστείτε με τους συναδέλφους σας για να εντοπίσετε τις προκλήσεις και τις ευκαιρίες που σχετίζονται με τη συμμετοχικότητα, να μοιραστείτε τις βέλτιστες πρακτικές και να συζητήσετε πώς να εφαρμόσετε τα βασικά θέματα του μαθήματος στη διδασκαλία σας. Θα διερευνήσετε επίσης πιθανές συνεργασίες με συναδέλφους και θα εξετάσετε το ρόλο του σχολείου στην υποστήριξη του σχεδίου σας.</a:t>
            </a:r>
            <a:endParaRPr sz="2000" dirty="0">
              <a:latin typeface="Calibri"/>
              <a:ea typeface="Calibri"/>
              <a:cs typeface="Calibri"/>
              <a:sym typeface="Calibri"/>
            </a:endParaRPr>
          </a:p>
          <a:p>
            <a:pPr marL="0" lvl="0" indent="0" algn="just" rtl="0">
              <a:lnSpc>
                <a:spcPct val="115000"/>
              </a:lnSpc>
              <a:spcBef>
                <a:spcPts val="1200"/>
              </a:spcBef>
              <a:spcAft>
                <a:spcPts val="1200"/>
              </a:spcAft>
              <a:buClr>
                <a:schemeClr val="dk1"/>
              </a:buClr>
              <a:buSzPts val="1100"/>
              <a:buFont typeface="Arial"/>
              <a:buNone/>
            </a:pPr>
            <a:r>
              <a:rPr lang="en-GB" sz="2000" dirty="0">
                <a:latin typeface="Calibri"/>
                <a:ea typeface="Calibri"/>
                <a:cs typeface="Calibri"/>
                <a:sym typeface="Calibri"/>
              </a:rPr>
              <a:t>Παρακαλώ, προετοιμαστείτε για αυτή τη συζήτηση!</a:t>
            </a:r>
            <a:endParaRPr sz="2000" dirty="0">
              <a:latin typeface="Calibri"/>
              <a:ea typeface="Calibri"/>
              <a:cs typeface="Calibri"/>
              <a:sym typeface="Calibri"/>
            </a:endParaRPr>
          </a:p>
        </p:txBody>
      </p:sp>
      <p:sp>
        <p:nvSpPr>
          <p:cNvPr id="120" name="Google Shape;120;p4"/>
          <p:cNvSpPr txBox="1">
            <a:spLocks noGrp="1"/>
          </p:cNvSpPr>
          <p:nvPr>
            <p:ph type="title"/>
          </p:nvPr>
        </p:nvSpPr>
        <p:spPr>
          <a:xfrm>
            <a:off x="400050" y="1260875"/>
            <a:ext cx="3991877" cy="474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2765"/>
              </a:buClr>
              <a:buSzPts val="4000"/>
              <a:buFont typeface="Calibri"/>
              <a:buNone/>
            </a:pPr>
            <a:r>
              <a:rPr lang="en-GB" sz="2800" b="1" dirty="0">
                <a:solidFill>
                  <a:srgbClr val="232765"/>
                </a:solidFill>
              </a:rPr>
              <a:t>Κατα</a:t>
            </a:r>
            <a:r>
              <a:rPr lang="en-GB" sz="2800" b="1" dirty="0" err="1">
                <a:solidFill>
                  <a:srgbClr val="232765"/>
                </a:solidFill>
              </a:rPr>
              <a:t>ιγισμός</a:t>
            </a:r>
            <a:r>
              <a:rPr lang="en-GB" sz="2800" b="1" dirty="0">
                <a:solidFill>
                  <a:srgbClr val="232765"/>
                </a:solidFill>
              </a:rPr>
              <a:t> </a:t>
            </a:r>
            <a:r>
              <a:rPr lang="en-GB" sz="2800" b="1" dirty="0" err="1">
                <a:solidFill>
                  <a:srgbClr val="232765"/>
                </a:solidFill>
              </a:rPr>
              <a:t>ιδεών</a:t>
            </a:r>
            <a:endParaRPr sz="2800" b="1" dirty="0">
              <a:solidFill>
                <a:srgbClr val="232765"/>
              </a:solidFill>
              <a:latin typeface="Calibri"/>
              <a:ea typeface="Calibri"/>
              <a:cs typeface="Calibri"/>
              <a:sym typeface="Calibri"/>
            </a:endParaRPr>
          </a:p>
        </p:txBody>
      </p:sp>
      <p:sp>
        <p:nvSpPr>
          <p:cNvPr id="121" name="Google Shape;121;p4"/>
          <p:cNvSpPr/>
          <p:nvPr/>
        </p:nvSpPr>
        <p:spPr>
          <a:xfrm>
            <a:off x="6892713" y="6596390"/>
            <a:ext cx="609600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Εικόνα από Freepik</a:t>
            </a:r>
            <a:endParaRPr sz="1100" b="0" i="1" u="none" strike="noStrike" cap="none">
              <a:solidFill>
                <a:srgbClr val="AEABA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p:nvPr/>
        </p:nvSpPr>
        <p:spPr>
          <a:xfrm>
            <a:off x="282111" y="1277512"/>
            <a:ext cx="4350831" cy="4611991"/>
          </a:xfrm>
          <a:prstGeom prst="rect">
            <a:avLst/>
          </a:prstGeom>
          <a:noFill/>
          <a:ln>
            <a:noFill/>
          </a:ln>
        </p:spPr>
        <p:txBody>
          <a:bodyPr spcFirstLastPara="1" wrap="square" lIns="91425" tIns="45700" rIns="91425" bIns="45700" anchor="ctr" anchorCtr="0">
            <a:spAutoFit/>
          </a:bodyPr>
          <a:lstStyle/>
          <a:p>
            <a:pPr marL="0" marR="0" lvl="0" indent="0" algn="just" rtl="0">
              <a:lnSpc>
                <a:spcPct val="115000"/>
              </a:lnSpc>
              <a:spcBef>
                <a:spcPts val="1200"/>
              </a:spcBef>
              <a:spcAft>
                <a:spcPts val="0"/>
              </a:spcAft>
              <a:buClr>
                <a:schemeClr val="dk1"/>
              </a:buClr>
              <a:buSzPts val="1100"/>
              <a:buFont typeface="Arial"/>
              <a:buNone/>
            </a:pPr>
            <a:r>
              <a:rPr lang="en-GB" sz="1700" b="0" i="0" u="none" strike="noStrike" cap="none" dirty="0">
                <a:solidFill>
                  <a:schemeClr val="dk1"/>
                </a:solidFill>
                <a:latin typeface="Arial"/>
                <a:ea typeface="Arial"/>
                <a:cs typeface="Arial"/>
                <a:sym typeface="Arial"/>
              </a:rPr>
              <a:t>Ορισμένες κατευθυντήριες ερωτήσεις που θα σας βοηθήσουν να διευκολύνετε τη συζήτησή σας περιλαμβάνουν:</a:t>
            </a:r>
            <a:endParaRPr sz="1700" b="0" i="0" u="none" strike="noStrike" cap="none" dirty="0">
              <a:solidFill>
                <a:schemeClr val="dk1"/>
              </a:solidFill>
              <a:latin typeface="Arial"/>
              <a:ea typeface="Arial"/>
              <a:cs typeface="Arial"/>
              <a:sym typeface="Arial"/>
            </a:endParaRPr>
          </a:p>
          <a:p>
            <a:pPr marL="180975" marR="0" lvl="0" indent="-180975" algn="just" rtl="0">
              <a:lnSpc>
                <a:spcPct val="115000"/>
              </a:lnSpc>
              <a:spcBef>
                <a:spcPts val="1200"/>
              </a:spcBef>
              <a:spcAft>
                <a:spcPts val="0"/>
              </a:spcAft>
              <a:buClr>
                <a:schemeClr val="dk1"/>
              </a:buClr>
              <a:buSzPts val="1700"/>
              <a:buFont typeface="Arial"/>
              <a:buChar char="●"/>
            </a:pPr>
            <a:r>
              <a:rPr lang="en-GB" sz="1700" b="0" i="0" u="none" strike="noStrike" cap="none" dirty="0">
                <a:solidFill>
                  <a:schemeClr val="dk1"/>
                </a:solidFill>
                <a:latin typeface="Arial"/>
                <a:ea typeface="Arial"/>
                <a:cs typeface="Arial"/>
                <a:sym typeface="Arial"/>
              </a:rPr>
              <a:t>Αφού μοιραστείτε τις βέλτιστες πρακτικές με τους συναδέλφους σας, μπορείτε να εντοπίσετε τις κύριες προκλήσεις όσον αφορά τη συμμετοχικότητα στο σχολείο ή την τάξη σας;</a:t>
            </a:r>
            <a:endParaRPr sz="1700" b="0" i="0" u="none" strike="noStrike" cap="none" dirty="0">
              <a:solidFill>
                <a:schemeClr val="dk1"/>
              </a:solidFill>
              <a:latin typeface="Arial"/>
              <a:ea typeface="Arial"/>
              <a:cs typeface="Arial"/>
              <a:sym typeface="Arial"/>
            </a:endParaRPr>
          </a:p>
          <a:p>
            <a:pPr marL="180975" marR="0" lvl="0" indent="-180975" algn="just" rtl="0">
              <a:lnSpc>
                <a:spcPct val="115000"/>
              </a:lnSpc>
              <a:spcBef>
                <a:spcPts val="0"/>
              </a:spcBef>
              <a:spcAft>
                <a:spcPts val="0"/>
              </a:spcAft>
              <a:buClr>
                <a:schemeClr val="dk1"/>
              </a:buClr>
              <a:buSzPts val="1700"/>
              <a:buFont typeface="Arial"/>
              <a:buChar char="●"/>
            </a:pPr>
            <a:r>
              <a:rPr lang="en-GB" sz="1700" b="0" i="0" u="none" strike="noStrike" cap="none" dirty="0">
                <a:solidFill>
                  <a:schemeClr val="dk1"/>
                </a:solidFill>
                <a:latin typeface="Arial"/>
                <a:ea typeface="Arial"/>
                <a:cs typeface="Arial"/>
                <a:sym typeface="Arial"/>
              </a:rPr>
              <a:t>Πώς μπορούν αυτές οι προκλήσεις να μετατραπούν σε ευκαιρίες, όπου είναι δυνατόν;</a:t>
            </a:r>
            <a:endParaRPr dirty="0"/>
          </a:p>
          <a:p>
            <a:pPr marL="180975" marR="0" lvl="0" indent="-180975" algn="just" rtl="0">
              <a:lnSpc>
                <a:spcPct val="115000"/>
              </a:lnSpc>
              <a:spcBef>
                <a:spcPts val="0"/>
              </a:spcBef>
              <a:spcAft>
                <a:spcPts val="0"/>
              </a:spcAft>
              <a:buClr>
                <a:srgbClr val="000000"/>
              </a:buClr>
              <a:buSzPts val="1700"/>
              <a:buFont typeface="Arial"/>
              <a:buChar char="●"/>
            </a:pPr>
            <a:r>
              <a:rPr lang="en-GB" sz="1700" b="0" i="0" u="none" strike="noStrike" cap="none" dirty="0">
                <a:solidFill>
                  <a:srgbClr val="000000"/>
                </a:solidFill>
                <a:latin typeface="Arial"/>
                <a:ea typeface="Arial"/>
                <a:cs typeface="Arial"/>
                <a:sym typeface="Arial"/>
              </a:rPr>
              <a:t>Ποια βασικά θέματα από αυτό το μάθημα θα θέλατε να ενσωματώσετε στο σχέδιο μαθήματός σας;</a:t>
            </a:r>
            <a:endParaRPr sz="1700" b="0" i="0" u="none" strike="noStrike" cap="none" dirty="0">
              <a:solidFill>
                <a:schemeClr val="dk1"/>
              </a:solidFill>
              <a:latin typeface="Arial"/>
              <a:ea typeface="Arial"/>
              <a:cs typeface="Arial"/>
              <a:sym typeface="Arial"/>
            </a:endParaRPr>
          </a:p>
        </p:txBody>
      </p:sp>
      <p:pic>
        <p:nvPicPr>
          <p:cNvPr id="128" name="Google Shape;128;p5"/>
          <p:cNvPicPr preferRelativeResize="0"/>
          <p:nvPr/>
        </p:nvPicPr>
        <p:blipFill rotWithShape="1">
          <a:blip r:embed="rId3">
            <a:alphaModFix/>
          </a:blip>
          <a:srcRect/>
          <a:stretch/>
        </p:blipFill>
        <p:spPr>
          <a:xfrm>
            <a:off x="8317993" y="1615850"/>
            <a:ext cx="3480926" cy="3480926"/>
          </a:xfrm>
          <a:prstGeom prst="rect">
            <a:avLst/>
          </a:prstGeom>
          <a:noFill/>
          <a:ln>
            <a:noFill/>
          </a:ln>
        </p:spPr>
      </p:pic>
      <p:sp>
        <p:nvSpPr>
          <p:cNvPr id="129" name="Google Shape;129;p5"/>
          <p:cNvSpPr/>
          <p:nvPr/>
        </p:nvSpPr>
        <p:spPr>
          <a:xfrm>
            <a:off x="8629232" y="4732890"/>
            <a:ext cx="2897205"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Εικόνα από Freepik</a:t>
            </a:r>
            <a:endParaRPr sz="1100" b="0" i="1" u="none" strike="noStrike" cap="none">
              <a:solidFill>
                <a:srgbClr val="AEABAB"/>
              </a:solidFill>
              <a:latin typeface="Calibri"/>
              <a:ea typeface="Calibri"/>
              <a:cs typeface="Calibri"/>
              <a:sym typeface="Calibri"/>
            </a:endParaRPr>
          </a:p>
        </p:txBody>
      </p:sp>
      <p:sp>
        <p:nvSpPr>
          <p:cNvPr id="130" name="Google Shape;130;p5"/>
          <p:cNvSpPr txBox="1"/>
          <p:nvPr/>
        </p:nvSpPr>
        <p:spPr>
          <a:xfrm>
            <a:off x="3226350" y="710812"/>
            <a:ext cx="5739300" cy="5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242867"/>
                </a:solidFill>
                <a:latin typeface="Calibri"/>
                <a:ea typeface="Calibri"/>
                <a:cs typeface="Calibri"/>
                <a:sym typeface="Calibri"/>
              </a:rPr>
              <a:t>Καθοδηγητικές ερωτήσεις</a:t>
            </a:r>
            <a:endParaRPr sz="2800" b="1" i="0" u="none" strike="noStrike" cap="none" dirty="0">
              <a:solidFill>
                <a:srgbClr val="242867"/>
              </a:solidFill>
              <a:latin typeface="Calibri"/>
              <a:ea typeface="Calibri"/>
              <a:cs typeface="Calibri"/>
              <a:sym typeface="Calibri"/>
            </a:endParaRPr>
          </a:p>
        </p:txBody>
      </p:sp>
      <p:sp>
        <p:nvSpPr>
          <p:cNvPr id="131" name="Google Shape;131;p5"/>
          <p:cNvSpPr txBox="1"/>
          <p:nvPr/>
        </p:nvSpPr>
        <p:spPr>
          <a:xfrm>
            <a:off x="4788562" y="1615850"/>
            <a:ext cx="3840670" cy="3702512"/>
          </a:xfrm>
          <a:prstGeom prst="rect">
            <a:avLst/>
          </a:prstGeom>
          <a:noFill/>
          <a:ln>
            <a:noFill/>
          </a:ln>
        </p:spPr>
        <p:txBody>
          <a:bodyPr spcFirstLastPara="1" wrap="square" lIns="91425" tIns="45700" rIns="91425" bIns="45700" anchor="t" anchorCtr="0">
            <a:spAutoFit/>
          </a:bodyPr>
          <a:lstStyle/>
          <a:p>
            <a:pPr marL="180975" marR="0" lvl="0" indent="-180975" algn="just" rtl="0">
              <a:lnSpc>
                <a:spcPct val="115000"/>
              </a:lnSpc>
              <a:spcBef>
                <a:spcPts val="0"/>
              </a:spcBef>
              <a:spcAft>
                <a:spcPts val="0"/>
              </a:spcAft>
              <a:buClr>
                <a:srgbClr val="000000"/>
              </a:buClr>
              <a:buSzPts val="1700"/>
              <a:buFont typeface="Arial"/>
              <a:buChar char="●"/>
            </a:pPr>
            <a:r>
              <a:rPr lang="en-GB" sz="1700" b="0" i="0" u="none" strike="noStrike" cap="none" dirty="0">
                <a:solidFill>
                  <a:srgbClr val="000000"/>
                </a:solidFill>
                <a:latin typeface="Arial"/>
                <a:ea typeface="Arial"/>
                <a:cs typeface="Arial"/>
                <a:sym typeface="Arial"/>
              </a:rPr>
              <a:t>Πώς μπορείτε να συνεργαστείτε με τους συναδέλφους σας για να δημιουργήσετε ένα σχέδιο </a:t>
            </a:r>
            <a:r>
              <a:rPr lang="el-GR" sz="1700" b="0" i="0" u="none" strike="noStrike" cap="none" dirty="0">
                <a:solidFill>
                  <a:srgbClr val="000000"/>
                </a:solidFill>
                <a:latin typeface="Arial"/>
                <a:ea typeface="Arial"/>
                <a:cs typeface="Arial"/>
                <a:sym typeface="Arial"/>
              </a:rPr>
              <a:t>συμπεριληπτικού </a:t>
            </a:r>
            <a:r>
              <a:rPr lang="en-GB" sz="1700" b="0" i="0" u="none" strike="noStrike" cap="none" dirty="0">
                <a:solidFill>
                  <a:srgbClr val="000000"/>
                </a:solidFill>
                <a:latin typeface="Arial"/>
                <a:ea typeface="Arial"/>
                <a:cs typeface="Arial"/>
                <a:sym typeface="Arial"/>
              </a:rPr>
              <a:t>μα</a:t>
            </a:r>
            <a:r>
              <a:rPr lang="en-GB" sz="1700" b="0" i="0" u="none" strike="noStrike" cap="none" dirty="0" err="1">
                <a:solidFill>
                  <a:srgbClr val="000000"/>
                </a:solidFill>
                <a:latin typeface="Arial"/>
                <a:ea typeface="Arial"/>
                <a:cs typeface="Arial"/>
                <a:sym typeface="Arial"/>
              </a:rPr>
              <a:t>θήμ</a:t>
            </a:r>
            <a:r>
              <a:rPr lang="en-GB" sz="1700" b="0" i="0" u="none" strike="noStrike" cap="none" dirty="0">
                <a:solidFill>
                  <a:srgbClr val="000000"/>
                </a:solidFill>
                <a:latin typeface="Arial"/>
                <a:ea typeface="Arial"/>
                <a:cs typeface="Arial"/>
                <a:sym typeface="Arial"/>
              </a:rPr>
              <a:t>ατος;</a:t>
            </a:r>
            <a:endParaRPr dirty="0"/>
          </a:p>
          <a:p>
            <a:pPr marL="180975" marR="0" lvl="0" indent="-180975" algn="just" rtl="0">
              <a:lnSpc>
                <a:spcPct val="115000"/>
              </a:lnSpc>
              <a:spcBef>
                <a:spcPts val="0"/>
              </a:spcBef>
              <a:spcAft>
                <a:spcPts val="0"/>
              </a:spcAft>
              <a:buClr>
                <a:srgbClr val="000000"/>
              </a:buClr>
              <a:buSzPts val="1700"/>
              <a:buFont typeface="Arial"/>
              <a:buChar char="●"/>
            </a:pPr>
            <a:r>
              <a:rPr lang="en-GB" sz="1700" b="0" i="0" u="none" strike="noStrike" cap="none" dirty="0">
                <a:solidFill>
                  <a:srgbClr val="000000"/>
                </a:solidFill>
                <a:latin typeface="Arial"/>
                <a:ea typeface="Arial"/>
                <a:cs typeface="Arial"/>
                <a:sym typeface="Arial"/>
              </a:rPr>
              <a:t>Ποια υποστήριξη ή πόρους πρέπει να παρέχει το σχολείο για να διασφαλίσει την επιτυχία του σχεδίου σας; Ποιοι είναι οι βασικοί ενδιαφερόμενοι;</a:t>
            </a:r>
            <a:endParaRPr dirty="0"/>
          </a:p>
          <a:p>
            <a:pPr marL="180975" marR="0" lvl="0" indent="-180975" algn="just" rtl="0">
              <a:lnSpc>
                <a:spcPct val="115000"/>
              </a:lnSpc>
              <a:spcBef>
                <a:spcPts val="0"/>
              </a:spcBef>
              <a:spcAft>
                <a:spcPts val="0"/>
              </a:spcAft>
              <a:buClr>
                <a:srgbClr val="000000"/>
              </a:buClr>
              <a:buSzPts val="1700"/>
              <a:buFont typeface="Arial"/>
              <a:buChar char="●"/>
            </a:pPr>
            <a:r>
              <a:rPr lang="en-GB" sz="1700" b="0" i="0" u="none" strike="noStrike" cap="none" dirty="0">
                <a:solidFill>
                  <a:srgbClr val="000000"/>
                </a:solidFill>
                <a:latin typeface="Arial"/>
                <a:ea typeface="Arial"/>
                <a:cs typeface="Arial"/>
                <a:sym typeface="Arial"/>
              </a:rPr>
              <a:t>Πώς θα μετρήσετε την πρόοδο και την επιτυχία του σχεδίου μαθήματός σας;</a:t>
            </a:r>
            <a:endParaRPr sz="25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ffe9b21849_0_0"/>
          <p:cNvSpPr txBox="1"/>
          <p:nvPr/>
        </p:nvSpPr>
        <p:spPr>
          <a:xfrm>
            <a:off x="5030075" y="2029655"/>
            <a:ext cx="4669350" cy="597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790"/>
              <a:buFont typeface="Arial"/>
              <a:buNone/>
            </a:pPr>
            <a:r>
              <a:rPr lang="en-GB" sz="2800" b="1">
                <a:solidFill>
                  <a:srgbClr val="242867"/>
                </a:solidFill>
                <a:highlight>
                  <a:schemeClr val="lt1"/>
                </a:highlight>
                <a:latin typeface="Calibri"/>
                <a:ea typeface="Calibri"/>
                <a:cs typeface="Calibri"/>
                <a:sym typeface="Calibri"/>
              </a:rPr>
              <a:t>U2 </a:t>
            </a:r>
            <a:r>
              <a:rPr lang="en-GB" sz="2800" b="1" i="0" u="none" strike="noStrike" cap="none">
                <a:solidFill>
                  <a:srgbClr val="242867"/>
                </a:solidFill>
                <a:highlight>
                  <a:schemeClr val="lt1"/>
                </a:highlight>
                <a:latin typeface="Calibri"/>
                <a:ea typeface="Calibri"/>
                <a:cs typeface="Calibri"/>
                <a:sym typeface="Calibri"/>
              </a:rPr>
              <a:t>1. </a:t>
            </a:r>
            <a:r>
              <a:rPr lang="en-GB" sz="2800" b="1" i="0" u="none" strike="noStrike" cap="none">
                <a:solidFill>
                  <a:srgbClr val="242867"/>
                </a:solidFill>
                <a:latin typeface="Calibri"/>
                <a:ea typeface="Calibri"/>
                <a:cs typeface="Calibri"/>
                <a:sym typeface="Calibri"/>
              </a:rPr>
              <a:t>Αποτέλεσμα</a:t>
            </a:r>
            <a:endParaRPr sz="2800" b="1" i="0" u="none" strike="noStrike" cap="none">
              <a:solidFill>
                <a:srgbClr val="242867"/>
              </a:solidFill>
              <a:latin typeface="Calibri"/>
              <a:ea typeface="Calibri"/>
              <a:cs typeface="Calibri"/>
              <a:sym typeface="Calibri"/>
            </a:endParaRPr>
          </a:p>
        </p:txBody>
      </p:sp>
      <p:pic>
        <p:nvPicPr>
          <p:cNvPr id="138" name="Google Shape;138;g2ffe9b21849_0_0"/>
          <p:cNvPicPr preferRelativeResize="0"/>
          <p:nvPr/>
        </p:nvPicPr>
        <p:blipFill rotWithShape="1">
          <a:blip r:embed="rId3">
            <a:alphaModFix/>
          </a:blip>
          <a:srcRect/>
          <a:stretch/>
        </p:blipFill>
        <p:spPr>
          <a:xfrm>
            <a:off x="1405900" y="1791530"/>
            <a:ext cx="3060324" cy="3060900"/>
          </a:xfrm>
          <a:prstGeom prst="rect">
            <a:avLst/>
          </a:prstGeom>
          <a:noFill/>
          <a:ln>
            <a:noFill/>
          </a:ln>
        </p:spPr>
      </p:pic>
      <p:sp>
        <p:nvSpPr>
          <p:cNvPr id="139" name="Google Shape;139;g2ffe9b21849_0_0"/>
          <p:cNvSpPr txBox="1"/>
          <p:nvPr/>
        </p:nvSpPr>
        <p:spPr>
          <a:xfrm>
            <a:off x="5030075" y="2505431"/>
            <a:ext cx="4552075" cy="3252875"/>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1200"/>
              </a:spcAft>
              <a:buClr>
                <a:schemeClr val="dk1"/>
              </a:buClr>
              <a:buSzPts val="1100"/>
              <a:buFont typeface="Arial"/>
              <a:buNone/>
            </a:pPr>
            <a:r>
              <a:rPr lang="en-GB" sz="2000" b="0" i="0" u="none" strike="noStrike" cap="none" dirty="0">
                <a:solidFill>
                  <a:schemeClr val="dk1"/>
                </a:solidFill>
                <a:highlight>
                  <a:srgbClr val="FFFFFF"/>
                </a:highlight>
                <a:latin typeface="Calibri"/>
                <a:ea typeface="Calibri"/>
                <a:cs typeface="Calibri"/>
                <a:sym typeface="Calibri"/>
              </a:rPr>
              <a:t>Μέχρι το τέλος αυτής της δραστηριότητας, θα πρέπει να έχετε ένα περίγραμμα 2-3 σελίδων που να αντικατοπτρίζει μια προσεκτική προσέγγιση της συμμετοχικότητας στην εκπαίδευση, σε σχέση με τις κοινωνικές και οικονομικές δυσκολίες στην τάξη σας.</a:t>
            </a:r>
            <a:endParaRPr sz="4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145" name="Google Shape;145;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46" name="Google Shape;146;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dirty="0">
                <a:solidFill>
                  <a:schemeClr val="lt1"/>
                </a:solidFill>
                <a:latin typeface="Calibri"/>
                <a:ea typeface="Calibri"/>
                <a:cs typeface="Calibri"/>
                <a:sym typeface="Calibri"/>
              </a:rPr>
              <a:t>Σας ευχαριστούμε για την προσοχή σας ☺</a:t>
            </a:r>
            <a:endParaRPr sz="3200" b="1" i="0" u="none" strike="noStrike" cap="none" dirty="0">
              <a:solidFill>
                <a:schemeClr val="lt1"/>
              </a:solidFill>
              <a:latin typeface="Calibri"/>
              <a:ea typeface="Calibri"/>
              <a:cs typeface="Calibri"/>
              <a:sym typeface="Calibri"/>
            </a:endParaRPr>
          </a:p>
        </p:txBody>
      </p:sp>
      <p:pic>
        <p:nvPicPr>
          <p:cNvPr id="147" name="Google Shape;147;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1763</Words>
  <Application>Microsoft Office PowerPoint</Application>
  <PresentationFormat>Ευρεία οθόνη</PresentationFormat>
  <Paragraphs>62</Paragraphs>
  <Slides>7</Slides>
  <Notes>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Calibri</vt:lpstr>
      <vt:lpstr>Open Sans</vt:lpstr>
      <vt:lpstr>Arial</vt:lpstr>
      <vt:lpstr>Office Theme</vt:lpstr>
      <vt:lpstr>Παρουσίαση του PowerPoint</vt:lpstr>
      <vt:lpstr>Παρουσίαση του PowerPoint</vt:lpstr>
      <vt:lpstr>Παρουσίαση του PowerPoint</vt:lpstr>
      <vt:lpstr>Καταιγισμός ιδεών</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keywords>, docId:F433EEC7C3D36FB5F53D4BF3FB074031</cp:keywords>
  <cp:lastModifiedBy>ΕΛΕΝΗ ΜΑΥΡΟΠΟΥΛΟΥ</cp:lastModifiedBy>
  <cp:revision>5</cp:revision>
  <dcterms:created xsi:type="dcterms:W3CDTF">2024-08-21T08:35:52Z</dcterms:created>
  <dcterms:modified xsi:type="dcterms:W3CDTF">2025-09-05T17:59:14Z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