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Open Sans" panose="020B0606030504020204" pitchFamily="34" charset="0"/>
      <p:regular r:id="rId12"/>
      <p:bold r:id="rId13"/>
      <p:italic r:id="rId14"/>
      <p:boldItalic r:id="rId15"/>
    </p:embeddedFont>
    <p:embeddedFont>
      <p:font typeface="Source Sans Pro" panose="020B0503030403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0" roundtripDataSignature="AMtx7mhP4lhBV17rUvy/7g6rsbX1mJDd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868"/>
    <a:srgbClr val="68A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64170" autoAdjust="0"/>
  </p:normalViewPr>
  <p:slideViewPr>
    <p:cSldViewPr snapToGrid="0" showGuides="1">
      <p:cViewPr varScale="1">
        <p:scale>
          <a:sx n="55" d="100"/>
          <a:sy n="55" d="100"/>
        </p:scale>
        <p:origin x="1714" y="48"/>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tr-TR" sz="2800" dirty="0" err="1"/>
              <a:t>Καλώς ήρθατε στη νέα μας παρουσίαση </a:t>
            </a:r>
            <a:r>
              <a:rPr lang="tr-TR" sz="2800" dirty="0"/>
              <a:t>με θέμα </a:t>
            </a:r>
            <a:r>
              <a:rPr lang="tr-TR" sz="2800" b="1" dirty="0"/>
              <a:t>2 </a:t>
            </a:r>
            <a:r>
              <a:rPr lang="tr-TR" sz="2800" b="1" dirty="0" err="1"/>
              <a:t>Ασύγχρονες Συνεδρίες </a:t>
            </a:r>
            <a:r>
              <a:rPr lang="tr-TR" sz="2800" b="1" dirty="0"/>
              <a:t>- </a:t>
            </a:r>
            <a:r>
              <a:rPr lang="tr-TR" sz="2800" b="1" dirty="0" err="1"/>
              <a:t>Συλλογή </a:t>
            </a:r>
            <a:r>
              <a:rPr lang="tr-TR" sz="2800" b="1" dirty="0"/>
              <a:t>Εργαλείων &amp; </a:t>
            </a:r>
            <a:r>
              <a:rPr lang="tr-TR" sz="2800" b="1" dirty="0" err="1"/>
              <a:t>Πηγών</a:t>
            </a:r>
            <a:r>
              <a:rPr lang="tr-TR" sz="2800" b="1" dirty="0"/>
              <a:t>.</a:t>
            </a:r>
            <a:endParaRPr lang="tr-TR" sz="2800" dirty="0"/>
          </a:p>
          <a:p>
            <a:pPr>
              <a:buNone/>
            </a:pPr>
            <a:r>
              <a:rPr lang="tr-TR" sz="2800" dirty="0" err="1"/>
              <a:t>Σε αυτή τη συνεδρία</a:t>
            </a:r>
            <a:r>
              <a:rPr lang="tr-TR" sz="2800" dirty="0"/>
              <a:t>, </a:t>
            </a:r>
            <a:r>
              <a:rPr lang="tr-TR" sz="2800" dirty="0" err="1"/>
              <a:t>θα επικεντρωθούμε στη σημασία </a:t>
            </a:r>
            <a:r>
              <a:rPr lang="tr-TR" sz="2800" dirty="0"/>
              <a:t>της </a:t>
            </a:r>
            <a:r>
              <a:rPr lang="tr-TR" sz="2800" dirty="0" err="1"/>
              <a:t>συλλογής αποτελεσματικών εργαλείων και πηγών για τον εμπλουτισμό των διδακτικών σας πρακτικών, ιδίως </a:t>
            </a:r>
            <a:r>
              <a:rPr lang="tr-TR" sz="2800" dirty="0"/>
              <a:t>όσον αφορά τη </a:t>
            </a:r>
            <a:r>
              <a:rPr lang="tr-TR" sz="2800" dirty="0" err="1"/>
              <a:t>δημιουργία </a:t>
            </a:r>
            <a:r>
              <a:rPr lang="tr-TR" sz="2800" dirty="0"/>
              <a:t>ενός </a:t>
            </a:r>
            <a:r>
              <a:rPr lang="tr-TR" sz="2800" dirty="0" err="1"/>
              <a:t>υποστηρικτικού περιβάλλοντος για τους μειονεκτούντες μαθητές</a:t>
            </a:r>
            <a:r>
              <a:rPr lang="tr-TR" sz="2800" dirty="0"/>
              <a:t>.</a:t>
            </a:r>
          </a:p>
          <a:p>
            <a:pPr>
              <a:buNone/>
            </a:pPr>
            <a:r>
              <a:rPr lang="tr-TR" sz="2800" dirty="0" err="1"/>
              <a:t>Η ασύγχρονη μάθηση σας δίνει την ευελιξία να ασχοληθείτε με το περιεχόμενο με το δικό σας ρυθμό, ενώ παράλληλα επωφελείστε από τη δομημένη καθοδήγηση και τους πόρους που παρέχουμε</a:t>
            </a:r>
            <a:r>
              <a:rPr lang="tr-TR" sz="2800" dirty="0"/>
              <a:t>.</a:t>
            </a:r>
          </a:p>
          <a:p>
            <a:pPr>
              <a:buNone/>
            </a:pPr>
            <a:r>
              <a:rPr lang="tr-TR" sz="2800" dirty="0" err="1"/>
              <a:t>Στην πρώτη συνεδρία</a:t>
            </a:r>
            <a:r>
              <a:rPr lang="tr-TR" sz="2800" dirty="0"/>
              <a:t>, </a:t>
            </a:r>
            <a:r>
              <a:rPr lang="tr-TR" sz="2800" dirty="0" err="1"/>
              <a:t>θα εξερευνήσετε </a:t>
            </a:r>
            <a:r>
              <a:rPr lang="tr-TR" sz="2800" dirty="0"/>
              <a:t>μια </a:t>
            </a:r>
            <a:r>
              <a:rPr lang="tr-TR" sz="2800" dirty="0" err="1"/>
              <a:t>ποικιλία </a:t>
            </a:r>
            <a:r>
              <a:rPr lang="tr-TR" sz="2800" b="1" dirty="0" err="1"/>
              <a:t>εργαλείων </a:t>
            </a:r>
            <a:r>
              <a:rPr lang="tr-TR" sz="2800" dirty="0" err="1"/>
              <a:t>που έχουν σχεδιαστεί για να σας βοηθήσουν να υποστηρίξετε τους μαθητές σας</a:t>
            </a:r>
            <a:r>
              <a:rPr lang="tr-TR" sz="2800" dirty="0"/>
              <a:t>, </a:t>
            </a:r>
            <a:r>
              <a:rPr lang="tr-TR" sz="2800" dirty="0" err="1"/>
              <a:t>ιδίως εκείνους που προέρχονται από διαφορετικά κοινωνικοοικονομικά στρώματα</a:t>
            </a:r>
            <a:r>
              <a:rPr lang="tr-TR" sz="2800" dirty="0"/>
              <a:t>. </a:t>
            </a:r>
            <a:r>
              <a:rPr lang="tr-TR" sz="2800" dirty="0" err="1"/>
              <a:t>Τα εργαλεία αυτά μπορεί να περιλαμβάνουν στρατηγικές για την </a:t>
            </a:r>
            <a:r>
              <a:rPr lang="tr-TR" sz="2800" b="1" dirty="0" err="1"/>
              <a:t>υπεράσπιση</a:t>
            </a:r>
            <a:r>
              <a:rPr lang="tr-TR" sz="2800" b="1" dirty="0"/>
              <a:t>, τη </a:t>
            </a:r>
            <a:r>
              <a:rPr lang="tr-TR" sz="2800" b="1" dirty="0" err="1"/>
              <a:t>χαρτογράφηση πόρων</a:t>
            </a:r>
            <a:r>
              <a:rPr lang="tr-TR" sz="2800" b="1" dirty="0"/>
              <a:t>, τη </a:t>
            </a:r>
            <a:r>
              <a:rPr lang="tr-TR" sz="2800" b="1" dirty="0" err="1"/>
              <a:t>δημιουργία σχέσεων και την </a:t>
            </a:r>
            <a:r>
              <a:rPr lang="tr-TR" sz="2800" dirty="0" err="1"/>
              <a:t>ενδυνάμωση</a:t>
            </a:r>
            <a:r>
              <a:rPr lang="tr-TR" sz="2800" b="1" dirty="0" err="1"/>
              <a:t> - όλα </a:t>
            </a:r>
            <a:r>
              <a:rPr lang="tr-TR" sz="2800" dirty="0" err="1"/>
              <a:t>απαραίτητα για τη δημιουργία ενός πιο περιεκτικού και αποτελεσματικού μαθησιακού περιβάλλοντος</a:t>
            </a:r>
            <a:r>
              <a:rPr lang="tr-TR" sz="2800" dirty="0"/>
              <a:t>.</a:t>
            </a:r>
          </a:p>
          <a:p>
            <a:pPr>
              <a:buNone/>
            </a:pPr>
            <a:r>
              <a:rPr lang="tr-TR" sz="2800" dirty="0" err="1"/>
              <a:t>Στη δεύτερη συνεδρία</a:t>
            </a:r>
            <a:r>
              <a:rPr lang="tr-TR" sz="2800" dirty="0"/>
              <a:t>, </a:t>
            </a:r>
            <a:r>
              <a:rPr lang="tr-TR" sz="2800" dirty="0" err="1"/>
              <a:t>θα επικεντρωθούμε </a:t>
            </a:r>
            <a:r>
              <a:rPr lang="tr-TR" sz="2800" dirty="0"/>
              <a:t>στις πηγές</a:t>
            </a:r>
            <a:r>
              <a:rPr lang="tr-TR" sz="2800" b="1" dirty="0" err="1"/>
              <a:t> - ένα </a:t>
            </a:r>
            <a:r>
              <a:rPr lang="tr-TR" sz="2800" dirty="0" err="1"/>
              <a:t>ευρύ </a:t>
            </a:r>
            <a:r>
              <a:rPr lang="tr-TR" sz="2800" dirty="0"/>
              <a:t>φάσμα </a:t>
            </a:r>
            <a:r>
              <a:rPr lang="tr-TR" sz="2800" dirty="0" err="1"/>
              <a:t>πηγών</a:t>
            </a:r>
            <a:r>
              <a:rPr lang="tr-TR" sz="2800" dirty="0"/>
              <a:t>, </a:t>
            </a:r>
            <a:r>
              <a:rPr lang="tr-TR" sz="2800" dirty="0" err="1"/>
              <a:t>συμπεριλαμβανομένης της ακαδημαϊκής έρευνας</a:t>
            </a:r>
            <a:r>
              <a:rPr lang="tr-TR" sz="2800" dirty="0"/>
              <a:t>, των </a:t>
            </a:r>
            <a:r>
              <a:rPr lang="tr-TR" sz="2800" dirty="0" err="1"/>
              <a:t>επαγγελματικών δικτύων</a:t>
            </a:r>
            <a:r>
              <a:rPr lang="tr-TR" sz="2800" dirty="0"/>
              <a:t>, των </a:t>
            </a:r>
            <a:r>
              <a:rPr lang="tr-TR" sz="2800" dirty="0" err="1"/>
              <a:t>κοινοτικών οργανώσεων και των ψηφιακών πλατφορμών</a:t>
            </a:r>
            <a:r>
              <a:rPr lang="tr-TR" sz="2800" dirty="0"/>
              <a:t>. </a:t>
            </a:r>
            <a:r>
              <a:rPr lang="tr-TR" sz="2800" dirty="0" err="1"/>
              <a:t>Θα </a:t>
            </a:r>
            <a:r>
              <a:rPr lang="tr-TR" sz="2800" dirty="0"/>
              <a:t>σας </a:t>
            </a:r>
            <a:r>
              <a:rPr lang="tr-TR" sz="2800" dirty="0" err="1"/>
              <a:t>ενθαρρύνουμε να συγκεντρώσετε υλικό που ευθυγραμμίζεται με τους διδακτικούς σας στόχους και υποστηρίζει τη συμπερίληψη μειονεκτούντων μαθητών</a:t>
            </a:r>
            <a:r>
              <a:rPr lang="tr-TR" sz="2800" dirty="0"/>
              <a:t>.</a:t>
            </a:r>
          </a:p>
          <a:p>
            <a:r>
              <a:rPr lang="tr-TR" sz="2800" dirty="0" err="1"/>
              <a:t>Στο </a:t>
            </a:r>
            <a:r>
              <a:rPr lang="tr-TR" sz="2800" dirty="0"/>
              <a:t>τέλος </a:t>
            </a:r>
            <a:r>
              <a:rPr lang="tr-TR" sz="2800" dirty="0" err="1"/>
              <a:t>αυτών των </a:t>
            </a:r>
            <a:r>
              <a:rPr lang="tr-TR" sz="2800" dirty="0"/>
              <a:t>δύο </a:t>
            </a:r>
            <a:r>
              <a:rPr lang="tr-TR" sz="2800" dirty="0" err="1"/>
              <a:t>συνεδριών</a:t>
            </a:r>
            <a:r>
              <a:rPr lang="tr-TR" sz="2800" dirty="0"/>
              <a:t>, </a:t>
            </a:r>
            <a:r>
              <a:rPr lang="tr-TR" sz="2800" dirty="0" err="1"/>
              <a:t>θα έχετε </a:t>
            </a:r>
            <a:r>
              <a:rPr lang="tr-TR" sz="2800" dirty="0"/>
              <a:t>μια </a:t>
            </a:r>
            <a:r>
              <a:rPr lang="tr-TR" sz="2800" dirty="0" err="1"/>
              <a:t>ισχυρή εργαλειοθήκη πρακτικών εργαλείων και πηγών που </a:t>
            </a:r>
            <a:r>
              <a:rPr lang="tr-TR" sz="2800" dirty="0"/>
              <a:t>μπορείτε να </a:t>
            </a:r>
            <a:r>
              <a:rPr lang="tr-TR" sz="2800" dirty="0" err="1"/>
              <a:t>ενσωματώσετε αμέσως στην τάξη σας για να εξυπηρετήσετε καλύτερα τους μαθητές σας</a:t>
            </a:r>
            <a:r>
              <a:rPr lang="tr-TR" sz="2800" dirty="0"/>
              <a:t>.</a:t>
            </a: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tr-TR" dirty="0" err="1"/>
              <a:t>"Σε αυτή την επόμενη </a:t>
            </a:r>
            <a:r>
              <a:rPr lang="tr-TR" dirty="0"/>
              <a:t>δραστηριότητα</a:t>
            </a:r>
            <a:r>
              <a:rPr lang="tr-TR" dirty="0" err="1"/>
              <a:t>, στρέφουμε την προσοχή μας σε </a:t>
            </a:r>
            <a:r>
              <a:rPr lang="tr-TR" dirty="0"/>
              <a:t>μια </a:t>
            </a:r>
            <a:r>
              <a:rPr lang="tr-TR" dirty="0" err="1"/>
              <a:t>σημαντική πτυχή της επιτυχίας των μαθητών</a:t>
            </a:r>
            <a:r>
              <a:rPr lang="tr-TR" dirty="0"/>
              <a:t>: την </a:t>
            </a:r>
            <a:r>
              <a:rPr lang="tr-TR" b="1" dirty="0" err="1"/>
              <a:t>εμπλοκή της οικογένειας </a:t>
            </a:r>
            <a:r>
              <a:rPr lang="tr-TR" dirty="0" err="1"/>
              <a:t>στην εκπαιδευτική διαδικασία, ιδίως για τους μαθητές </a:t>
            </a:r>
            <a:r>
              <a:rPr lang="tr-TR" dirty="0"/>
              <a:t>που κινδυνεύουν να </a:t>
            </a:r>
            <a:r>
              <a:rPr lang="tr-TR" dirty="0" err="1"/>
              <a:t>εγκαταλείψουν το </a:t>
            </a:r>
            <a:r>
              <a:rPr lang="tr-TR" dirty="0"/>
              <a:t>σχολείο. </a:t>
            </a:r>
            <a:r>
              <a:rPr lang="tr-TR" dirty="0" err="1"/>
              <a:t>Αυτή η δίωρη ασύγχρονη δραστηριότητα έχει σχεδιαστεί για να σας βοηθήσει</a:t>
            </a:r>
            <a:r>
              <a:rPr lang="tr-TR" dirty="0"/>
              <a:t>, ως </a:t>
            </a:r>
            <a:r>
              <a:rPr lang="tr-TR" dirty="0" err="1"/>
              <a:t>εκπαιδευτικός</a:t>
            </a:r>
            <a:r>
              <a:rPr lang="tr-TR" dirty="0"/>
              <a:t>, να </a:t>
            </a:r>
            <a:r>
              <a:rPr lang="tr-TR" dirty="0" err="1"/>
              <a:t>συγκεντρώσετε αποτελεσματικά εργαλεία</a:t>
            </a:r>
            <a:r>
              <a:rPr lang="tr-TR" dirty="0"/>
              <a:t>, </a:t>
            </a:r>
            <a:r>
              <a:rPr lang="tr-TR" dirty="0" err="1"/>
              <a:t>πόρους και βέλτιστες πρακτικές που </a:t>
            </a:r>
            <a:r>
              <a:rPr lang="tr-TR" dirty="0"/>
              <a:t>μπορούν να </a:t>
            </a:r>
            <a:r>
              <a:rPr lang="tr-TR" dirty="0" err="1"/>
              <a:t>ενισχύσουν αυτή την κρίσιμη συνεργασία μεταξύ του σχολείου και της οικογένειας</a:t>
            </a:r>
            <a:r>
              <a:rPr lang="tr-TR" dirty="0"/>
              <a:t>.</a:t>
            </a:r>
          </a:p>
          <a:p>
            <a:pPr>
              <a:buNone/>
            </a:pPr>
            <a:r>
              <a:rPr lang="tr-TR" dirty="0" err="1"/>
              <a:t>Η κεντρική </a:t>
            </a:r>
            <a:r>
              <a:rPr lang="tr-TR" dirty="0"/>
              <a:t>ιδέα </a:t>
            </a:r>
            <a:r>
              <a:rPr lang="tr-TR" dirty="0" err="1"/>
              <a:t>πίσω από αυτή τη δραστηριότητα </a:t>
            </a:r>
            <a:r>
              <a:rPr lang="tr-TR" dirty="0"/>
              <a:t>είναι </a:t>
            </a:r>
            <a:r>
              <a:rPr lang="tr-TR" dirty="0" err="1"/>
              <a:t>ότι </a:t>
            </a:r>
            <a:r>
              <a:rPr lang="tr-TR" b="1" dirty="0" err="1"/>
              <a:t>η ισχυρή οικογενειακή συμμετοχή </a:t>
            </a:r>
            <a:r>
              <a:rPr lang="tr-TR" dirty="0"/>
              <a:t>μπορεί να κάνει </a:t>
            </a:r>
            <a:r>
              <a:rPr lang="tr-TR" dirty="0" err="1"/>
              <a:t>σημαντική διαφορά στην ακαδημαϊκή επιτυχία </a:t>
            </a:r>
            <a:r>
              <a:rPr lang="tr-TR" dirty="0"/>
              <a:t>ενός </a:t>
            </a:r>
            <a:r>
              <a:rPr lang="tr-TR" dirty="0" err="1"/>
              <a:t>μαθητή</a:t>
            </a:r>
            <a:r>
              <a:rPr lang="tr-TR" dirty="0"/>
              <a:t>, </a:t>
            </a:r>
            <a:r>
              <a:rPr lang="tr-TR" dirty="0" err="1"/>
              <a:t>στην </a:t>
            </a:r>
            <a:r>
              <a:rPr lang="tr-TR" dirty="0"/>
              <a:t>αίσθηση του </a:t>
            </a:r>
            <a:r>
              <a:rPr lang="tr-TR" dirty="0" err="1"/>
              <a:t>ανήκειν στο σχολείο και στη γενικότερη ευημερία του</a:t>
            </a:r>
            <a:r>
              <a:rPr lang="tr-TR" dirty="0"/>
              <a:t>. </a:t>
            </a:r>
            <a:r>
              <a:rPr lang="tr-TR" dirty="0" err="1"/>
              <a:t>Όταν οι οικογένειες εμπλέκονται ενεργά</a:t>
            </a:r>
            <a:r>
              <a:rPr lang="tr-TR" dirty="0"/>
              <a:t>, οι </a:t>
            </a:r>
            <a:r>
              <a:rPr lang="tr-TR" dirty="0" err="1"/>
              <a:t>μαθητές αισθάνονται μεγαλύτερη υποστήριξη και είναι πιο πιθανό να επιτύχουν ακαδημαϊκά</a:t>
            </a:r>
            <a:r>
              <a:rPr lang="tr-TR" dirty="0"/>
              <a:t>.</a:t>
            </a:r>
          </a:p>
          <a:p>
            <a:pPr>
              <a:buNone/>
            </a:pPr>
            <a:r>
              <a:rPr lang="tr-TR" dirty="0" err="1"/>
              <a:t>Σας ενθαρρύνουμε να αξιοποιήσετε τις δικές σας εμπειρίες και να σκεφτείτε </a:t>
            </a:r>
            <a:r>
              <a:rPr lang="tr-TR" b="1" dirty="0" err="1"/>
              <a:t>τι </a:t>
            </a:r>
            <a:r>
              <a:rPr lang="tr-TR" b="1" dirty="0"/>
              <a:t>έχει </a:t>
            </a:r>
            <a:r>
              <a:rPr lang="tr-TR" b="1" dirty="0" err="1"/>
              <a:t>λειτουργήσει </a:t>
            </a:r>
            <a:r>
              <a:rPr lang="tr-TR" dirty="0" err="1"/>
              <a:t>στο σχολείο ή την κοινότητά σας</a:t>
            </a:r>
            <a:r>
              <a:rPr lang="tr-TR" dirty="0"/>
              <a:t>. </a:t>
            </a:r>
            <a:r>
              <a:rPr lang="tr-TR" dirty="0" err="1"/>
              <a:t>Αυτό θα μπορούσε να </a:t>
            </a:r>
            <a:r>
              <a:rPr lang="tr-TR" dirty="0"/>
              <a:t>είναι </a:t>
            </a:r>
            <a:r>
              <a:rPr lang="tr-TR" dirty="0" err="1"/>
              <a:t>στρατηγικές για τη βελτίωση </a:t>
            </a:r>
            <a:r>
              <a:rPr lang="tr-TR" b="1" dirty="0" err="1"/>
              <a:t>της επικοινωνίας </a:t>
            </a:r>
            <a:r>
              <a:rPr lang="tr-TR" dirty="0" err="1"/>
              <a:t>μεταξύ σχολείων και οικογενειών</a:t>
            </a:r>
            <a:r>
              <a:rPr lang="tr-TR" dirty="0"/>
              <a:t>, </a:t>
            </a:r>
            <a:r>
              <a:rPr lang="tr-TR" b="1" dirty="0" err="1"/>
              <a:t>προγράμματα </a:t>
            </a:r>
            <a:r>
              <a:rPr lang="tr-TR" dirty="0" err="1"/>
              <a:t>που παρέχουν άμεση υποστήριξη στους μαθητές και τις οικογένειές τους ή </a:t>
            </a:r>
            <a:r>
              <a:rPr lang="tr-TR" b="1" dirty="0" err="1"/>
              <a:t>πρωτοβουλίες της κοινότητας </a:t>
            </a:r>
            <a:r>
              <a:rPr lang="tr-TR" dirty="0" err="1"/>
              <a:t>που δημιουργούν </a:t>
            </a:r>
            <a:r>
              <a:rPr lang="tr-TR" dirty="0"/>
              <a:t>ένα </a:t>
            </a:r>
            <a:r>
              <a:rPr lang="tr-TR" dirty="0" err="1"/>
              <a:t>ισχυρότερο</a:t>
            </a:r>
            <a:r>
              <a:rPr lang="tr-TR" dirty="0"/>
              <a:t>, </a:t>
            </a:r>
            <a:r>
              <a:rPr lang="tr-TR" dirty="0" err="1"/>
              <a:t>πιο υποστηρικτικό </a:t>
            </a:r>
            <a:r>
              <a:rPr lang="tr-TR" dirty="0"/>
              <a:t>δίκτυο </a:t>
            </a:r>
            <a:r>
              <a:rPr lang="tr-TR" dirty="0" err="1"/>
              <a:t>για τους μαθητές</a:t>
            </a:r>
            <a:r>
              <a:rPr lang="tr-TR" dirty="0"/>
              <a:t>.</a:t>
            </a:r>
          </a:p>
          <a:p>
            <a:r>
              <a:rPr lang="tr-TR" dirty="0" err="1"/>
              <a:t>Καθώς συλλέγετε αυτές τις πρακτικές και τα εργαλεία</a:t>
            </a:r>
            <a:r>
              <a:rPr lang="tr-TR" dirty="0"/>
              <a:t>, </a:t>
            </a:r>
            <a:r>
              <a:rPr lang="tr-TR" dirty="0" err="1"/>
              <a:t>σκεφτείτε </a:t>
            </a:r>
            <a:r>
              <a:rPr lang="tr-TR" dirty="0"/>
              <a:t>πώς μπορείτε να </a:t>
            </a:r>
            <a:r>
              <a:rPr lang="tr-TR" dirty="0" err="1"/>
              <a:t>τα προσαρμόσετε και να τα εφαρμόσετε στο δικό σας εκπαιδευτικό περιβάλλον για να εμπλέξετε τις οικογένειες πιο αποτελεσματικά και να βοηθήσετε στην αποτροπή της εγκατάλειψης των μαθητών</a:t>
            </a:r>
            <a:r>
              <a:rPr lang="tr-TR" dirty="0"/>
              <a:t>".</a:t>
            </a:r>
          </a:p>
          <a:p>
            <a:pPr marL="0" lvl="0" indent="0" algn="l" rtl="0">
              <a:lnSpc>
                <a:spcPct val="100000"/>
              </a:lnSpc>
              <a:spcBef>
                <a:spcPts val="0"/>
              </a:spcBef>
              <a:spcAft>
                <a:spcPts val="0"/>
              </a:spcAft>
              <a:buSzPts val="1400"/>
              <a:buNone/>
            </a:pPr>
            <a:endParaRPr dirty="0"/>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tr-TR" dirty="0" err="1"/>
              <a:t>όπου θα επικεντρωθούμε </a:t>
            </a:r>
            <a:r>
              <a:rPr lang="tr-TR" b="1" dirty="0" err="1"/>
              <a:t>στο πρώτο μέρος της δραστηριότητας</a:t>
            </a:r>
            <a:r>
              <a:rPr lang="tr-TR" dirty="0"/>
              <a:t>: </a:t>
            </a:r>
            <a:r>
              <a:rPr lang="tr-TR" b="1" dirty="0" err="1"/>
              <a:t>συλλογή και ανταλλαγή καλών πρακτικών και εργαλείων </a:t>
            </a:r>
            <a:r>
              <a:rPr lang="tr-TR" dirty="0" err="1"/>
              <a:t>που </a:t>
            </a:r>
            <a:r>
              <a:rPr lang="tr-TR" dirty="0"/>
              <a:t>μπορούν να </a:t>
            </a:r>
            <a:r>
              <a:rPr lang="tr-TR" dirty="0" err="1"/>
              <a:t>υποστηρίξουν την εκπαιδευτική επιτυχία των μειονεκτούντων μαθητών</a:t>
            </a:r>
            <a:r>
              <a:rPr lang="tr-TR" dirty="0"/>
              <a:t>.</a:t>
            </a:r>
          </a:p>
          <a:p>
            <a:pPr>
              <a:buNone/>
            </a:pPr>
            <a:r>
              <a:rPr lang="tr-TR" dirty="0" err="1"/>
              <a:t>Στο πλαίσιο αυτής της δραστηριότητας</a:t>
            </a:r>
            <a:r>
              <a:rPr lang="tr-TR" dirty="0"/>
              <a:t>, </a:t>
            </a:r>
            <a:r>
              <a:rPr lang="tr-TR" dirty="0" err="1"/>
              <a:t>οι εκπαιδευτικοί ενθαρρύνονται να </a:t>
            </a:r>
            <a:r>
              <a:rPr lang="tr-TR" b="1" dirty="0" err="1"/>
              <a:t>συγκεντρώσουν πόρους </a:t>
            </a:r>
            <a:r>
              <a:rPr lang="tr-TR" b="1" dirty="0"/>
              <a:t>σε </a:t>
            </a:r>
            <a:r>
              <a:rPr lang="tr-TR" b="1" dirty="0" err="1"/>
              <a:t>οποιαδήποτε γλώσσα</a:t>
            </a:r>
            <a:r>
              <a:rPr lang="tr-TR" dirty="0"/>
              <a:t>, </a:t>
            </a:r>
            <a:r>
              <a:rPr lang="tr-TR" b="1" dirty="0" err="1"/>
              <a:t>με ιδιαίτερη έμφαση στη συμπερίληψη κάποιου υλικού </a:t>
            </a:r>
            <a:r>
              <a:rPr lang="tr-TR" b="1" dirty="0"/>
              <a:t>στα αγγλικά</a:t>
            </a:r>
            <a:r>
              <a:rPr lang="tr-TR" dirty="0"/>
              <a:t>. </a:t>
            </a:r>
            <a:r>
              <a:rPr lang="tr-TR" dirty="0" err="1"/>
              <a:t>Αυτό διασφαλίζει ότι τα εργαλεία και οι πρακτικές που συλλέγονται </a:t>
            </a:r>
            <a:r>
              <a:rPr lang="tr-TR" dirty="0"/>
              <a:t>μπορούν να </a:t>
            </a:r>
            <a:r>
              <a:rPr lang="tr-TR" dirty="0" err="1"/>
              <a:t>διαμοιραστούν εντός της </a:t>
            </a:r>
            <a:r>
              <a:rPr lang="tr-TR" b="1" dirty="0" err="1"/>
              <a:t>κοινότητας μάθησης </a:t>
            </a:r>
            <a:r>
              <a:rPr lang="tr-TR" b="1" dirty="0"/>
              <a:t>του TUTOR</a:t>
            </a:r>
            <a:r>
              <a:rPr lang="tr-TR" dirty="0" err="1"/>
              <a:t>, όπου </a:t>
            </a:r>
            <a:r>
              <a:rPr lang="tr-TR" dirty="0"/>
              <a:t>η αγγλική είναι </a:t>
            </a:r>
            <a:r>
              <a:rPr lang="tr-TR" dirty="0" err="1"/>
              <a:t>η γλώσσα εργασίας</a:t>
            </a:r>
            <a:r>
              <a:rPr lang="tr-TR" dirty="0"/>
              <a:t>.</a:t>
            </a:r>
          </a:p>
          <a:p>
            <a:pPr>
              <a:buNone/>
            </a:pPr>
            <a:r>
              <a:rPr lang="tr-TR" b="1" dirty="0" err="1"/>
              <a:t>Κριτήρια για την επιλογή αποτελεσματικών πρακτικών</a:t>
            </a:r>
            <a:endParaRPr lang="tr-TR" b="1" dirty="0"/>
          </a:p>
          <a:p>
            <a:pPr>
              <a:buNone/>
            </a:pPr>
            <a:r>
              <a:rPr lang="tr-TR" dirty="0" err="1"/>
              <a:t>Για να καθοδηγήσετε την επιλογή </a:t>
            </a:r>
            <a:r>
              <a:rPr lang="tr-TR" dirty="0"/>
              <a:t>των </a:t>
            </a:r>
            <a:r>
              <a:rPr lang="tr-TR" dirty="0" err="1"/>
              <a:t>πρακτικών και των εργαλείων</a:t>
            </a:r>
            <a:r>
              <a:rPr lang="tr-TR" dirty="0"/>
              <a:t>, </a:t>
            </a:r>
            <a:r>
              <a:rPr lang="tr-TR" dirty="0" err="1"/>
              <a:t>θα </a:t>
            </a:r>
            <a:r>
              <a:rPr lang="tr-TR" dirty="0"/>
              <a:t>σας </a:t>
            </a:r>
            <a:r>
              <a:rPr lang="tr-TR" dirty="0" err="1"/>
              <a:t>δοθούν </a:t>
            </a:r>
            <a:r>
              <a:rPr lang="tr-TR" b="1" dirty="0" err="1"/>
              <a:t>κριτήρια </a:t>
            </a:r>
            <a:r>
              <a:rPr lang="tr-TR" dirty="0" err="1"/>
              <a:t>που θα σας βοηθήσουν να εντοπίσετε αυτά που είναι </a:t>
            </a:r>
            <a:r>
              <a:rPr lang="tr-TR" b="1" dirty="0" err="1"/>
              <a:t>πιο αποτελεσματικά </a:t>
            </a:r>
            <a:r>
              <a:rPr lang="tr-TR" dirty="0" err="1"/>
              <a:t>στην αντιμετώπιση των αναγκών των μειονεκτούντων μαθητών</a:t>
            </a:r>
            <a:r>
              <a:rPr lang="tr-TR" dirty="0"/>
              <a:t>. </a:t>
            </a:r>
            <a:r>
              <a:rPr lang="tr-TR" dirty="0" err="1"/>
              <a:t>Τα κριτήρια αυτά περιλαμβάνουν</a:t>
            </a:r>
            <a:r>
              <a:rPr lang="tr-TR" dirty="0"/>
              <a:t>:</a:t>
            </a:r>
          </a:p>
          <a:p>
            <a:pPr>
              <a:buFont typeface="+mj-lt"/>
              <a:buAutoNum type="arabicPeriod"/>
            </a:pPr>
            <a:r>
              <a:rPr lang="tr-TR" b="1" dirty="0" err="1"/>
              <a:t>Μετρήσιμα αποτελέσματα</a:t>
            </a:r>
            <a:r>
              <a:rPr lang="tr-TR" dirty="0"/>
              <a:t>: </a:t>
            </a:r>
            <a:r>
              <a:rPr lang="tr-TR" dirty="0" err="1"/>
              <a:t>Είναι σημαντικό να επιλέγετε εργαλεία ή πρακτικές που παρουσιάζουν σαφή</a:t>
            </a:r>
            <a:r>
              <a:rPr lang="tr-TR" dirty="0"/>
              <a:t>, </a:t>
            </a:r>
            <a:r>
              <a:rPr lang="tr-TR" b="1" dirty="0" err="1"/>
              <a:t>μετρήσιμα αποτελέσματα</a:t>
            </a:r>
            <a:r>
              <a:rPr lang="tr-TR" dirty="0"/>
              <a:t>. Για παράδειγμα, έχει συμβάλει το εργαλείο ή η πρακτική </a:t>
            </a:r>
            <a:r>
              <a:rPr lang="tr-TR" b="1" dirty="0"/>
              <a:t>στη βελτίωση της διατήρησης των φοιτητών</a:t>
            </a:r>
            <a:r>
              <a:rPr lang="tr-TR" dirty="0"/>
              <a:t>, των </a:t>
            </a:r>
            <a:r>
              <a:rPr lang="tr-TR" b="1" dirty="0"/>
              <a:t>ακαδημαϊκών επιδόσεων </a:t>
            </a:r>
            <a:r>
              <a:rPr lang="tr-TR" dirty="0"/>
              <a:t>ή της </a:t>
            </a:r>
            <a:r>
              <a:rPr lang="el-GR" b="1" dirty="0"/>
              <a:t>εμπλοκής</a:t>
            </a:r>
            <a:r>
              <a:rPr lang="tr-TR" dirty="0"/>
              <a:t>; Τα εργαλεία που παρακολουθούν την πρόοδο μέσω </a:t>
            </a:r>
            <a:r>
              <a:rPr lang="tr-TR" b="1" dirty="0"/>
              <a:t>ποσοτικοποιήσιμων μετρήσεων </a:t>
            </a:r>
            <a:r>
              <a:rPr lang="tr-TR" dirty="0"/>
              <a:t>είναι ιδιαίτερα πολύτιμα.</a:t>
            </a:r>
          </a:p>
          <a:p>
            <a:pPr marL="742950" lvl="1" indent="-285750">
              <a:buFont typeface="+mj-lt"/>
              <a:buAutoNum type="arabicPeriod"/>
            </a:pPr>
            <a:r>
              <a:rPr lang="tr-TR" b="1" dirty="0" err="1"/>
              <a:t>Παράδειγμα</a:t>
            </a:r>
            <a:r>
              <a:rPr lang="tr-TR" dirty="0"/>
              <a:t>: Ένα </a:t>
            </a:r>
            <a:r>
              <a:rPr lang="tr-TR" dirty="0" err="1"/>
              <a:t>εργαλείο που παρακολουθεί τη φοίτηση των μαθητών και παρέχει στοχευμένη υποστήριξη στους μαθητές που απουσιάζουν συχνά θα μπορούσε </a:t>
            </a:r>
            <a:r>
              <a:rPr lang="tr-TR" dirty="0"/>
              <a:t>να </a:t>
            </a:r>
            <a:r>
              <a:rPr lang="tr-TR" dirty="0" err="1"/>
              <a:t>επιδείξει μείωση των ποσοστών εγκατάλειψης</a:t>
            </a:r>
            <a:r>
              <a:rPr lang="tr-TR" dirty="0"/>
              <a:t>.</a:t>
            </a:r>
          </a:p>
          <a:p>
            <a:pPr>
              <a:buFont typeface="+mj-lt"/>
              <a:buAutoNum type="arabicPeriod"/>
            </a:pPr>
            <a:r>
              <a:rPr lang="tr-TR" b="1" dirty="0" err="1"/>
              <a:t>Θετικός αντίκτυπος</a:t>
            </a:r>
            <a:r>
              <a:rPr lang="tr-TR" dirty="0"/>
              <a:t>: Είχε </a:t>
            </a:r>
            <a:r>
              <a:rPr lang="tr-TR" dirty="0" err="1"/>
              <a:t>η πρακτική ή το εργαλείο </a:t>
            </a:r>
            <a:r>
              <a:rPr lang="tr-TR" b="1" dirty="0" err="1"/>
              <a:t>θετικό αντίκτυπο </a:t>
            </a:r>
            <a:r>
              <a:rPr lang="tr-TR" dirty="0" err="1"/>
              <a:t>στους μαθητές</a:t>
            </a:r>
            <a:r>
              <a:rPr lang="tr-TR" dirty="0"/>
              <a:t>, </a:t>
            </a:r>
            <a:r>
              <a:rPr lang="tr-TR" dirty="0" err="1"/>
              <a:t>το σχολείο ή την κοινότητα</a:t>
            </a:r>
            <a:r>
              <a:rPr lang="tr-TR" dirty="0"/>
              <a:t>; </a:t>
            </a:r>
            <a:r>
              <a:rPr lang="tr-TR" dirty="0" err="1"/>
              <a:t>Οι επιτυχημένες πρακτικές μπορεί να περιλαμβάνουν </a:t>
            </a:r>
            <a:r>
              <a:rPr lang="tr-TR" b="1" dirty="0" err="1"/>
              <a:t>αυξημένα κίνητρα για τους μαθητές</a:t>
            </a:r>
            <a:r>
              <a:rPr lang="tr-TR" dirty="0"/>
              <a:t>, </a:t>
            </a:r>
            <a:r>
              <a:rPr lang="tr-TR" b="1" dirty="0" err="1"/>
              <a:t>ισχυρότερες κοινοτικές συνεργασίες </a:t>
            </a:r>
            <a:r>
              <a:rPr lang="tr-TR" dirty="0" err="1"/>
              <a:t>ή </a:t>
            </a:r>
            <a:r>
              <a:rPr lang="tr-TR" b="1" dirty="0" err="1"/>
              <a:t>μεγαλύτερη συμμετοχή </a:t>
            </a:r>
            <a:r>
              <a:rPr lang="tr-TR" b="1" dirty="0"/>
              <a:t>των </a:t>
            </a:r>
            <a:r>
              <a:rPr lang="tr-TR" b="1" dirty="0" err="1"/>
              <a:t>τοπικών </a:t>
            </a:r>
            <a:r>
              <a:rPr lang="tr-TR" dirty="0"/>
              <a:t>επιχειρήσεων </a:t>
            </a:r>
            <a:r>
              <a:rPr lang="tr-TR" dirty="0" err="1"/>
              <a:t>στη στήριξη </a:t>
            </a:r>
            <a:r>
              <a:rPr lang="tr-TR" dirty="0"/>
              <a:t>της</a:t>
            </a:r>
            <a:r>
              <a:rPr lang="tr-TR" dirty="0" err="1"/>
              <a:t> εκπαίδευσης.</a:t>
            </a:r>
          </a:p>
          <a:p>
            <a:pPr marL="742950" lvl="1" indent="-285750">
              <a:buFont typeface="+mj-lt"/>
              <a:buAutoNum type="arabicPeriod"/>
            </a:pPr>
            <a:r>
              <a:rPr lang="tr-TR" b="1" dirty="0" err="1"/>
              <a:t>Παράδειγμα</a:t>
            </a:r>
            <a:r>
              <a:rPr lang="tr-TR" dirty="0"/>
              <a:t>: Ένα πρόγραμμα </a:t>
            </a:r>
            <a:r>
              <a:rPr lang="tr-TR" dirty="0" err="1"/>
              <a:t>που ενθαρρύνει τις τοπικές επιχειρήσεις να </a:t>
            </a:r>
            <a:r>
              <a:rPr lang="tr-TR" dirty="0"/>
              <a:t>καθοδηγούν </a:t>
            </a:r>
            <a:r>
              <a:rPr lang="tr-TR" dirty="0" err="1"/>
              <a:t>μαθητές μπορεί να έχει ενισχύσει τους δεσμούς μεταξύ του σχολείου και της κοινότητας</a:t>
            </a:r>
            <a:r>
              <a:rPr lang="tr-TR" dirty="0"/>
              <a:t>, </a:t>
            </a:r>
            <a:r>
              <a:rPr lang="tr-TR" dirty="0" err="1"/>
              <a:t>παρέχοντας στους μαθητές πρακτικές δεξιότητες και ευκαιρίες για μελλοντική απασχόληση</a:t>
            </a:r>
            <a:r>
              <a:rPr lang="tr-TR" dirty="0"/>
              <a:t>.</a:t>
            </a:r>
          </a:p>
          <a:p>
            <a:pPr>
              <a:buFont typeface="+mj-lt"/>
              <a:buAutoNum type="arabicPeriod"/>
            </a:pPr>
            <a:r>
              <a:rPr lang="tr-TR" b="1" dirty="0" err="1"/>
              <a:t>Βιωσιμότητα</a:t>
            </a:r>
            <a:r>
              <a:rPr lang="tr-TR" dirty="0"/>
              <a:t>: </a:t>
            </a:r>
            <a:r>
              <a:rPr lang="tr-TR" dirty="0" err="1"/>
              <a:t>Εξετάστε αν η πρακτική ή το εργαλείο </a:t>
            </a:r>
            <a:r>
              <a:rPr lang="tr-TR" dirty="0"/>
              <a:t>είναι </a:t>
            </a:r>
            <a:r>
              <a:rPr lang="tr-TR" dirty="0" err="1"/>
              <a:t>βιώσιμο μακροπρόθεσμα</a:t>
            </a:r>
            <a:r>
              <a:rPr lang="tr-TR" dirty="0"/>
              <a:t>. Ένα </a:t>
            </a:r>
            <a:r>
              <a:rPr lang="tr-TR" dirty="0" err="1"/>
              <a:t>επιτυχημένο εργαλείο </a:t>
            </a:r>
            <a:r>
              <a:rPr lang="tr-TR" dirty="0"/>
              <a:t>δεν είναι </a:t>
            </a:r>
            <a:r>
              <a:rPr lang="tr-TR" dirty="0" err="1"/>
              <a:t>μόνο αποτελεσματικό τώρα</a:t>
            </a:r>
            <a:r>
              <a:rPr lang="tr-TR" dirty="0"/>
              <a:t>, αλλά μπορεί να </a:t>
            </a:r>
            <a:r>
              <a:rPr lang="tr-TR" dirty="0" err="1"/>
              <a:t>συνεχίσει να παρέχει αξία με την πάροδο </a:t>
            </a:r>
            <a:r>
              <a:rPr lang="tr-TR" dirty="0"/>
              <a:t>του χρόνου. </a:t>
            </a:r>
            <a:r>
              <a:rPr lang="tr-TR" dirty="0" err="1"/>
              <a:t>Θα πρέπει να </a:t>
            </a:r>
            <a:r>
              <a:rPr lang="tr-TR" dirty="0"/>
              <a:t>είναι </a:t>
            </a:r>
            <a:r>
              <a:rPr lang="tr-TR" dirty="0" err="1"/>
              <a:t>προσαρμόσιμο και επεκτάσιμο</a:t>
            </a:r>
            <a:r>
              <a:rPr lang="tr-TR" dirty="0"/>
              <a:t>, </a:t>
            </a:r>
            <a:r>
              <a:rPr lang="tr-TR" dirty="0" err="1"/>
              <a:t>επιτρέποντας την αναπαραγωγή του σε άλλα εκπαιδευτικά πλαίσια</a:t>
            </a:r>
            <a:r>
              <a:rPr lang="tr-TR" dirty="0"/>
              <a:t>.</a:t>
            </a:r>
          </a:p>
          <a:p>
            <a:pPr>
              <a:buFont typeface="+mj-lt"/>
              <a:buAutoNum type="arabicPeriod"/>
            </a:pPr>
            <a:r>
              <a:rPr lang="tr-TR" b="1" dirty="0" err="1"/>
              <a:t>Ισότητα και συμμετοχικότητα</a:t>
            </a:r>
            <a:r>
              <a:rPr lang="tr-TR" dirty="0"/>
              <a:t>: </a:t>
            </a:r>
            <a:r>
              <a:rPr lang="tr-TR" dirty="0" err="1"/>
              <a:t>διασφαλίζοντας ότι όλοι οι μαθητές</a:t>
            </a:r>
            <a:r>
              <a:rPr lang="tr-TR" dirty="0"/>
              <a:t>, </a:t>
            </a:r>
            <a:r>
              <a:rPr lang="tr-TR" dirty="0" err="1"/>
              <a:t>ανεξάρτητα </a:t>
            </a:r>
            <a:r>
              <a:rPr lang="tr-TR" dirty="0"/>
              <a:t>από το </a:t>
            </a:r>
            <a:r>
              <a:rPr lang="tr-TR" dirty="0" err="1"/>
              <a:t>κοινωνικοοικονομικό τους </a:t>
            </a:r>
            <a:r>
              <a:rPr lang="tr-TR" dirty="0"/>
              <a:t>υπόβαθρο, μπορούν να </a:t>
            </a:r>
            <a:r>
              <a:rPr lang="tr-TR" dirty="0" err="1"/>
              <a:t>επωφεληθούν από την προσφερόμενη υποστήριξη</a:t>
            </a:r>
            <a:r>
              <a:rPr lang="tr-TR" dirty="0"/>
              <a:t>.</a:t>
            </a:r>
          </a:p>
          <a:p>
            <a:pPr marL="742950" lvl="1" indent="-285750">
              <a:buFont typeface="+mj-lt"/>
              <a:buAutoNum type="arabicPeriod"/>
            </a:pPr>
            <a:r>
              <a:rPr lang="tr-TR" b="1" dirty="0" err="1"/>
              <a:t>Παράδειγμα</a:t>
            </a:r>
            <a:r>
              <a:rPr lang="tr-TR" dirty="0"/>
              <a:t>: Ένα πρόγραμμα </a:t>
            </a:r>
            <a:r>
              <a:rPr lang="tr-TR" dirty="0" err="1"/>
              <a:t>οικονομικού αλφαβητισμού που βοηθά τους οικονομικά μειονεκτούντες μαθητές να κατανοήσουν τον προϋπολογισμό θα μπορούσε </a:t>
            </a:r>
            <a:r>
              <a:rPr lang="tr-TR" dirty="0"/>
              <a:t>να </a:t>
            </a:r>
            <a:r>
              <a:rPr lang="tr-TR" dirty="0" err="1"/>
              <a:t>θεωρηθεί επιτυχημένο </a:t>
            </a:r>
            <a:r>
              <a:rPr lang="tr-TR" dirty="0"/>
              <a:t>αν </a:t>
            </a:r>
            <a:r>
              <a:rPr lang="tr-TR" dirty="0" err="1"/>
              <a:t>ενδυναμώνει τους μαθητές με τις δεξιότητες που θα τους επιτρέπουν να διαχειρίζονται τα οικονομικά τους στην ενήλικη ζωή</a:t>
            </a:r>
            <a:r>
              <a:rPr lang="tr-TR" dirty="0"/>
              <a:t>.</a:t>
            </a:r>
          </a:p>
          <a:p>
            <a:pPr>
              <a:buNone/>
            </a:pPr>
            <a:r>
              <a:rPr lang="tr-TR" b="1" dirty="0"/>
              <a:t>Δραστηριότητα </a:t>
            </a:r>
            <a:r>
              <a:rPr lang="tr-TR" b="1" dirty="0" err="1"/>
              <a:t>Οδηγία</a:t>
            </a:r>
            <a:endParaRPr lang="tr-TR" b="1" dirty="0"/>
          </a:p>
          <a:p>
            <a:r>
              <a:rPr lang="tr-TR" dirty="0" err="1"/>
              <a:t>Το καθήκον σας είναι να </a:t>
            </a:r>
            <a:r>
              <a:rPr lang="tr-TR" b="1" dirty="0" err="1"/>
              <a:t>συγκεντρώσετε πρακτικές και εργαλεία </a:t>
            </a:r>
            <a:r>
              <a:rPr lang="tr-TR" dirty="0" err="1"/>
              <a:t>που πληρούν αυτά τα κριτήρια</a:t>
            </a:r>
            <a:r>
              <a:rPr lang="tr-TR" dirty="0"/>
              <a:t>. Μπορείτε να </a:t>
            </a:r>
            <a:r>
              <a:rPr lang="tr-TR" dirty="0" err="1"/>
              <a:t>εξερευνήσετε τόσο </a:t>
            </a:r>
            <a:r>
              <a:rPr lang="tr-TR" b="1" dirty="0" err="1"/>
              <a:t>ψηφιακά όσο και μη ψηφιακά εργαλεία</a:t>
            </a:r>
            <a:r>
              <a:rPr lang="tr-TR" dirty="0" err="1"/>
              <a:t>, εξετάζοντας </a:t>
            </a:r>
            <a:r>
              <a:rPr lang="tr-TR" dirty="0"/>
              <a:t>πώς μπορούν να </a:t>
            </a:r>
            <a:r>
              <a:rPr lang="tr-TR" dirty="0" err="1"/>
              <a:t>εφαρμοστούν στο δικό σας εκπαιδευτικό πλαίσιο</a:t>
            </a:r>
            <a:r>
              <a:rPr lang="tr-TR" dirty="0"/>
              <a:t>. </a:t>
            </a:r>
            <a:r>
              <a:rPr lang="tr-TR" dirty="0" err="1"/>
              <a:t>Μόλις συγκεντρώσετε τα εργαλεία σας</a:t>
            </a:r>
            <a:r>
              <a:rPr lang="tr-TR" dirty="0"/>
              <a:t>, </a:t>
            </a:r>
            <a:r>
              <a:rPr lang="tr-TR" dirty="0" err="1"/>
              <a:t>θα τα μοιραστείτε με την ομάδα, εξηγώντας </a:t>
            </a:r>
            <a:r>
              <a:rPr lang="tr-TR" dirty="0"/>
              <a:t>πώς </a:t>
            </a:r>
            <a:r>
              <a:rPr lang="tr-TR" dirty="0" err="1"/>
              <a:t>πληρούν τα κριτήρια αποτελεσματικότητας και τον πιθανό αντίκτυπό τους στην επιτυχία των μαθητών</a:t>
            </a:r>
            <a:r>
              <a:rPr lang="tr-TR" dirty="0"/>
              <a:t>.</a:t>
            </a:r>
          </a:p>
          <a:p>
            <a:pPr marL="0" lvl="0" indent="0" algn="l" rtl="0">
              <a:lnSpc>
                <a:spcPct val="100000"/>
              </a:lnSpc>
              <a:spcBef>
                <a:spcPts val="0"/>
              </a:spcBef>
              <a:spcAft>
                <a:spcPts val="0"/>
              </a:spcAft>
              <a:buSzPts val="1400"/>
              <a:buNone/>
            </a:pPr>
            <a:endParaRPr dirty="0"/>
          </a:p>
        </p:txBody>
      </p:sp>
      <p:sp>
        <p:nvSpPr>
          <p:cNvPr id="116" name="Google Shape;1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tr-TR" dirty="0"/>
              <a:t>"</a:t>
            </a:r>
            <a:r>
              <a:rPr lang="tr-TR" dirty="0" err="1"/>
              <a:t>Τώρα</a:t>
            </a:r>
            <a:r>
              <a:rPr lang="tr-TR" dirty="0"/>
              <a:t>, </a:t>
            </a:r>
            <a:r>
              <a:rPr lang="tr-TR" dirty="0" err="1"/>
              <a:t>ας </a:t>
            </a:r>
            <a:r>
              <a:rPr lang="tr-TR" dirty="0"/>
              <a:t>προχωρήσουμε </a:t>
            </a:r>
            <a:r>
              <a:rPr lang="tr-TR" dirty="0" err="1"/>
              <a:t>στο δεύτερο μέρος της δραστηριότητας, όπου θα επικεντρωθούμε στη διεξαγωγή </a:t>
            </a:r>
            <a:r>
              <a:rPr lang="tr-TR" dirty="0"/>
              <a:t>μιας </a:t>
            </a:r>
            <a:r>
              <a:rPr lang="tr-TR" b="1" dirty="0"/>
              <a:t>Ανάλυσης </a:t>
            </a:r>
            <a:r>
              <a:rPr lang="tr-TR" b="1" dirty="0" err="1"/>
              <a:t>Αναγκών </a:t>
            </a:r>
            <a:r>
              <a:rPr lang="tr-TR" dirty="0" err="1"/>
              <a:t>για τους μαθητές σας</a:t>
            </a:r>
            <a:r>
              <a:rPr lang="tr-TR" dirty="0"/>
              <a:t>, </a:t>
            </a:r>
            <a:r>
              <a:rPr lang="tr-TR" dirty="0" err="1"/>
              <a:t>ιδιαίτερα για εκείνους που </a:t>
            </a:r>
            <a:r>
              <a:rPr lang="tr-TR" b="1" dirty="0" err="1"/>
              <a:t>βρίσκονται σε κοινωνικά και οικονομικά μειονεκτική θέση</a:t>
            </a:r>
            <a:r>
              <a:rPr lang="tr-TR" dirty="0"/>
              <a:t>. </a:t>
            </a:r>
            <a:r>
              <a:rPr lang="tr-TR" dirty="0" err="1"/>
              <a:t>Αυτό </a:t>
            </a:r>
            <a:r>
              <a:rPr lang="tr-TR" dirty="0"/>
              <a:t>είναι ένα </a:t>
            </a:r>
            <a:r>
              <a:rPr lang="tr-TR" dirty="0" err="1"/>
              <a:t>κρίσιμο </a:t>
            </a:r>
            <a:r>
              <a:rPr lang="tr-TR" dirty="0"/>
              <a:t>βήμα για τον </a:t>
            </a:r>
            <a:r>
              <a:rPr lang="tr-TR" dirty="0" err="1"/>
              <a:t>εντοπισμό των συγκεκριμένων προκλήσεων που αντιμετωπίζουν αυτοί οι μαθητές και τη διασφάλιση ότι είμαστε σε θέση να παρέχουμε το σωστό είδος υποστήριξης</a:t>
            </a:r>
            <a:r>
              <a:rPr lang="tr-TR" dirty="0"/>
              <a:t>.</a:t>
            </a:r>
          </a:p>
          <a:p>
            <a:pPr>
              <a:buNone/>
            </a:pPr>
            <a:r>
              <a:rPr lang="tr-TR" dirty="0" err="1"/>
              <a:t>Για να σας καθοδηγήσουμε σε αυτή τη διαδικασία, σας παρέχουμε </a:t>
            </a:r>
            <a:r>
              <a:rPr lang="tr-TR" dirty="0"/>
              <a:t>ένα </a:t>
            </a:r>
            <a:r>
              <a:rPr lang="tr-TR" b="1" dirty="0" err="1"/>
              <a:t>πρότυπο χάρτη </a:t>
            </a:r>
            <a:r>
              <a:rPr lang="tr-TR" b="1" dirty="0"/>
              <a:t>ανάλυσης </a:t>
            </a:r>
            <a:r>
              <a:rPr lang="tr-TR" b="1" dirty="0" err="1"/>
              <a:t>αναγκών</a:t>
            </a:r>
            <a:r>
              <a:rPr lang="tr-TR" dirty="0"/>
              <a:t>. </a:t>
            </a:r>
            <a:r>
              <a:rPr lang="tr-TR" dirty="0" err="1"/>
              <a:t>Αυτό το πρότυπο </a:t>
            </a:r>
            <a:r>
              <a:rPr lang="tr-TR" dirty="0"/>
              <a:t>είναι ένα </a:t>
            </a:r>
            <a:r>
              <a:rPr lang="tr-TR" b="1" dirty="0" err="1"/>
              <a:t>δομημένο εργαλείο </a:t>
            </a:r>
            <a:r>
              <a:rPr lang="tr-TR" dirty="0" err="1"/>
              <a:t>που έχει σχεδιαστεί για να σας βοηθήσει </a:t>
            </a:r>
            <a:r>
              <a:rPr lang="tr-TR" dirty="0"/>
              <a:t>να </a:t>
            </a:r>
            <a:r>
              <a:rPr lang="tr-TR" dirty="0" err="1"/>
              <a:t>εντοπίσετε τους βασικούς τομείς αναγκών των μαθητών σας</a:t>
            </a:r>
            <a:r>
              <a:rPr lang="tr-TR" dirty="0"/>
              <a:t>. </a:t>
            </a:r>
            <a:r>
              <a:rPr lang="tr-TR" dirty="0" err="1"/>
              <a:t>Οι τομείς αυτοί μπορεί να περιλαμβάνουν </a:t>
            </a:r>
            <a:r>
              <a:rPr lang="tr-TR" b="1" dirty="0" err="1"/>
              <a:t>ακαδημαϊκή υποστήριξη</a:t>
            </a:r>
            <a:r>
              <a:rPr lang="tr-TR" dirty="0"/>
              <a:t>, </a:t>
            </a:r>
            <a:r>
              <a:rPr lang="tr-TR" b="1" dirty="0" err="1"/>
              <a:t>υπηρεσίες ψυχικής </a:t>
            </a:r>
            <a:r>
              <a:rPr lang="tr-TR" dirty="0"/>
              <a:t>υγείας, </a:t>
            </a:r>
            <a:r>
              <a:rPr lang="tr-TR" b="1" dirty="0" err="1"/>
              <a:t>διατροφική υποστήριξη</a:t>
            </a:r>
            <a:r>
              <a:rPr lang="tr-TR" dirty="0"/>
              <a:t>, </a:t>
            </a:r>
            <a:r>
              <a:rPr lang="tr-TR" b="1" dirty="0" err="1"/>
              <a:t>οικονομική βοήθεια </a:t>
            </a:r>
            <a:r>
              <a:rPr lang="tr-TR" dirty="0" err="1"/>
              <a:t>και άλλους παράγοντες που μπορεί να επηρεάζουν την ικανότητά τους να επιτύχουν στο σχολείο</a:t>
            </a:r>
            <a:r>
              <a:rPr lang="tr-TR" dirty="0"/>
              <a:t>.</a:t>
            </a:r>
          </a:p>
          <a:p>
            <a:pPr>
              <a:buNone/>
            </a:pPr>
            <a:r>
              <a:rPr lang="tr-TR" dirty="0"/>
              <a:t>Χρησιμοποιώντας </a:t>
            </a:r>
            <a:r>
              <a:rPr lang="tr-TR" dirty="0" err="1"/>
              <a:t>αυτό το υπόδειγμα</a:t>
            </a:r>
            <a:r>
              <a:rPr lang="tr-TR" dirty="0"/>
              <a:t>, </a:t>
            </a:r>
            <a:r>
              <a:rPr lang="tr-TR" dirty="0" err="1"/>
              <a:t>θα</a:t>
            </a:r>
            <a:r>
              <a:rPr lang="tr-TR" dirty="0"/>
              <a:t> </a:t>
            </a:r>
            <a:r>
              <a:rPr lang="tr-TR" dirty="0" err="1"/>
              <a:t>μπορέσετε να αξιολογήσετε τη </a:t>
            </a:r>
            <a:r>
              <a:rPr lang="tr-TR" b="1" dirty="0" err="1"/>
              <a:t>διαθεσιμότητα των πόρων </a:t>
            </a:r>
            <a:r>
              <a:rPr lang="tr-TR" dirty="0" err="1"/>
              <a:t>στο σχολείο ή την κοινότητά σας για την κάλυψη αυτών των αναγκών</a:t>
            </a:r>
            <a:r>
              <a:rPr lang="tr-TR" dirty="0"/>
              <a:t>. </a:t>
            </a:r>
            <a:r>
              <a:rPr lang="tr-TR" dirty="0" err="1"/>
              <a:t>Το πιο σημαντικό είναι ότι θα εντοπίσετε </a:t>
            </a:r>
            <a:r>
              <a:rPr lang="tr-TR" b="1" dirty="0" err="1"/>
              <a:t>τα κενά </a:t>
            </a:r>
            <a:r>
              <a:rPr lang="tr-TR" b="1" dirty="0"/>
              <a:t>στην </a:t>
            </a:r>
            <a:r>
              <a:rPr lang="tr-TR" b="1" dirty="0" err="1"/>
              <a:t>υποστήριξη </a:t>
            </a:r>
            <a:r>
              <a:rPr lang="tr-TR" dirty="0" err="1"/>
              <a:t>-</a:t>
            </a:r>
            <a:r>
              <a:rPr lang="tr-TR" b="1" dirty="0" err="1"/>
              <a:t> τομείς </a:t>
            </a:r>
            <a:r>
              <a:rPr lang="tr-TR" dirty="0" err="1"/>
              <a:t>στους οποίους οι μαθητές σας μπορεί να </a:t>
            </a:r>
            <a:r>
              <a:rPr lang="tr-TR" dirty="0"/>
              <a:t>μην </a:t>
            </a:r>
            <a:r>
              <a:rPr lang="tr-TR" dirty="0" err="1"/>
              <a:t>λαμβάνουν τους απαραίτητους πόρους ή υπηρεσίες</a:t>
            </a:r>
            <a:r>
              <a:rPr lang="tr-TR" dirty="0"/>
              <a:t>.</a:t>
            </a:r>
          </a:p>
          <a:p>
            <a:pPr>
              <a:buNone/>
            </a:pPr>
            <a:r>
              <a:rPr lang="tr-TR" dirty="0" err="1"/>
              <a:t>Μόλις εντοπίσετε αυτά τα κενά</a:t>
            </a:r>
            <a:r>
              <a:rPr lang="tr-TR" dirty="0"/>
              <a:t>, το τελικό βήμα θα είναι </a:t>
            </a:r>
            <a:r>
              <a:rPr lang="tr-TR" dirty="0" err="1"/>
              <a:t>η ανάπτυξη </a:t>
            </a:r>
            <a:r>
              <a:rPr lang="tr-TR" dirty="0"/>
              <a:t>ενός </a:t>
            </a:r>
            <a:r>
              <a:rPr lang="tr-TR" b="1" dirty="0"/>
              <a:t>σχεδίου δράσης</a:t>
            </a:r>
            <a:r>
              <a:rPr lang="tr-TR" dirty="0"/>
              <a:t>. </a:t>
            </a:r>
            <a:r>
              <a:rPr lang="tr-TR" dirty="0" err="1"/>
              <a:t>Αυτό το </a:t>
            </a:r>
            <a:r>
              <a:rPr lang="tr-TR" dirty="0"/>
              <a:t>σχέδιο </a:t>
            </a:r>
            <a:r>
              <a:rPr lang="tr-TR" dirty="0" err="1"/>
              <a:t>θα σας βοηθήσει να περιγράψετε συγκεκριμένα βήματα για την αντιμετώπιση αυτών των αναγκών</a:t>
            </a:r>
            <a:r>
              <a:rPr lang="tr-TR" dirty="0"/>
              <a:t>, </a:t>
            </a:r>
            <a:r>
              <a:rPr lang="tr-TR" dirty="0" err="1"/>
              <a:t>διασφαλίζοντας ότι οι μειονεκτούντες μαθητές </a:t>
            </a:r>
            <a:r>
              <a:rPr lang="tr-TR" dirty="0"/>
              <a:t>θα</a:t>
            </a:r>
            <a:r>
              <a:rPr lang="tr-TR" dirty="0" err="1"/>
              <a:t> λάβουν την υποστήριξη που χρειάζονται για να επιτύχουν ακαδημαϊκά</a:t>
            </a:r>
            <a:r>
              <a:rPr lang="tr-TR" dirty="0"/>
              <a:t>, </a:t>
            </a:r>
            <a:r>
              <a:rPr lang="tr-TR" dirty="0" err="1"/>
              <a:t>συναισθηματικά και κοινωνικά</a:t>
            </a:r>
            <a:r>
              <a:rPr lang="tr-TR" dirty="0"/>
              <a:t>.</a:t>
            </a:r>
          </a:p>
          <a:p>
            <a:r>
              <a:rPr lang="tr-TR" dirty="0" err="1"/>
              <a:t>Πάρτε </a:t>
            </a:r>
            <a:r>
              <a:rPr lang="tr-TR" dirty="0"/>
              <a:t>το χρόνο σας </a:t>
            </a:r>
            <a:r>
              <a:rPr lang="tr-TR" dirty="0" err="1"/>
              <a:t>με αυτή την άσκηση</a:t>
            </a:r>
            <a:r>
              <a:rPr lang="tr-TR" dirty="0"/>
              <a:t>. </a:t>
            </a:r>
            <a:r>
              <a:rPr lang="tr-TR" dirty="0" err="1"/>
              <a:t>Ο στόχος είναι να δημιουργήσετε </a:t>
            </a:r>
            <a:r>
              <a:rPr lang="tr-TR" dirty="0"/>
              <a:t>μια </a:t>
            </a:r>
            <a:r>
              <a:rPr lang="tr-TR" b="1" dirty="0" err="1"/>
              <a:t>σαφή εικόνα </a:t>
            </a:r>
            <a:r>
              <a:rPr lang="tr-TR" dirty="0"/>
              <a:t>των </a:t>
            </a:r>
            <a:r>
              <a:rPr lang="tr-TR" dirty="0" err="1"/>
              <a:t>υφιστάμενων συστημάτων υποστήριξης και να καταλάβετε </a:t>
            </a:r>
            <a:r>
              <a:rPr lang="tr-TR" dirty="0"/>
              <a:t>πώς μπορούμε να </a:t>
            </a:r>
            <a:r>
              <a:rPr lang="tr-TR" dirty="0" err="1"/>
              <a:t>τα βελτιώσουμε ή να τα επεκτείνουμε για να ανταποκριθούμε καλύτερα στις ανάγκες των μαθητών </a:t>
            </a:r>
            <a:r>
              <a:rPr lang="tr-TR" dirty="0"/>
              <a:t>μας".</a:t>
            </a:r>
          </a:p>
          <a:p>
            <a:pPr marL="0" marR="0" lvl="0" indent="0" algn="l" rtl="0">
              <a:lnSpc>
                <a:spcPct val="100000"/>
              </a:lnSpc>
              <a:spcBef>
                <a:spcPts val="0"/>
              </a:spcBef>
              <a:spcAft>
                <a:spcPts val="0"/>
              </a:spcAft>
              <a:buClr>
                <a:schemeClr val="dk1"/>
              </a:buClr>
              <a:buSzPts val="1200"/>
              <a:buFont typeface="Arial"/>
              <a:buNone/>
            </a:pPr>
            <a:endParaRPr dirty="0"/>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ffe99d2639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2ffe99d2639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r>
              <a:rPr lang="tr-TR" dirty="0" err="1"/>
              <a:t>"Το </a:t>
            </a:r>
            <a:r>
              <a:rPr lang="tr-TR" b="1" dirty="0" err="1"/>
              <a:t>πρότυπο </a:t>
            </a:r>
            <a:r>
              <a:rPr lang="tr-TR" b="1" dirty="0"/>
              <a:t>ανάλυσης </a:t>
            </a:r>
            <a:r>
              <a:rPr lang="tr-TR" b="1" dirty="0" err="1"/>
              <a:t>αναγκών </a:t>
            </a:r>
            <a:r>
              <a:rPr lang="tr-TR" dirty="0"/>
              <a:t>είναι ένα </a:t>
            </a:r>
            <a:r>
              <a:rPr lang="tr-TR" dirty="0" err="1"/>
              <a:t>ολοκληρωμένο εργαλείο που έχει σχεδιαστεί για να σας καθοδηγήσει στη </a:t>
            </a:r>
            <a:r>
              <a:rPr lang="tr-TR" dirty="0"/>
              <a:t>διαδικασία </a:t>
            </a:r>
            <a:r>
              <a:rPr lang="tr-TR" dirty="0" err="1"/>
              <a:t>εντοπισμού και αντιμετώπισης των συγκεκριμένων αναγκών των μαθητών σας, ιδίως εκείνων που βρίσκονται σε μειονεκτική θέση</a:t>
            </a:r>
            <a:r>
              <a:rPr lang="tr-TR" dirty="0"/>
              <a:t>. </a:t>
            </a:r>
            <a:r>
              <a:rPr lang="tr-TR" dirty="0" err="1"/>
              <a:t>Το πρότυπο αυτό καλύπτει τα πάντα</a:t>
            </a:r>
            <a:r>
              <a:rPr lang="tr-TR" dirty="0"/>
              <a:t>, </a:t>
            </a:r>
            <a:r>
              <a:rPr lang="tr-TR" dirty="0" err="1"/>
              <a:t>από τη συλλογή </a:t>
            </a:r>
            <a:r>
              <a:rPr lang="tr-TR" b="1" dirty="0" err="1"/>
              <a:t>βασικών πληροφοριών για τους μαθητές </a:t>
            </a:r>
            <a:r>
              <a:rPr lang="tr-TR" dirty="0" err="1"/>
              <a:t>έως τη διεξαγωγή </a:t>
            </a:r>
            <a:r>
              <a:rPr lang="tr-TR" b="1" dirty="0" err="1"/>
              <a:t>λεπτομερών αναλύσεων ελλείψεων </a:t>
            </a:r>
            <a:r>
              <a:rPr lang="tr-TR" dirty="0" err="1"/>
              <a:t>και τη δημιουργία σχεδίων που μπορούν να αναληφθούν</a:t>
            </a:r>
            <a:r>
              <a:rPr lang="tr-TR" dirty="0"/>
              <a:t>.</a:t>
            </a:r>
          </a:p>
          <a:p>
            <a:pPr>
              <a:buNone/>
            </a:pPr>
            <a:r>
              <a:rPr lang="tr-TR" dirty="0" err="1"/>
              <a:t>Καθώς εργάζεστε με το πρότυπο</a:t>
            </a:r>
            <a:r>
              <a:rPr lang="tr-TR" dirty="0"/>
              <a:t>, θα είστε </a:t>
            </a:r>
            <a:r>
              <a:rPr lang="tr-TR" dirty="0" err="1"/>
              <a:t>σε θέση να εντοπίσετε τους τομείς </a:t>
            </a:r>
            <a:r>
              <a:rPr lang="tr-TR" dirty="0"/>
              <a:t>στους</a:t>
            </a:r>
            <a:r>
              <a:rPr lang="tr-TR" dirty="0" err="1"/>
              <a:t> οποίους απαιτείται υποστήριξη, </a:t>
            </a:r>
            <a:r>
              <a:rPr lang="tr-TR" dirty="0"/>
              <a:t>όπως </a:t>
            </a:r>
            <a:r>
              <a:rPr lang="tr-TR" b="1" dirty="0" err="1"/>
              <a:t>προγράμματα διδασκαλίας</a:t>
            </a:r>
            <a:r>
              <a:rPr lang="tr-TR" dirty="0"/>
              <a:t>, </a:t>
            </a:r>
            <a:r>
              <a:rPr lang="tr-TR" b="1" dirty="0" err="1"/>
              <a:t>υπηρεσίες ψυχικής </a:t>
            </a:r>
            <a:r>
              <a:rPr lang="tr-TR" dirty="0" err="1"/>
              <a:t>υγείας ή </a:t>
            </a:r>
            <a:r>
              <a:rPr lang="tr-TR" b="1" dirty="0" err="1"/>
              <a:t>καθοδήγηση σταδιοδρομίας</a:t>
            </a:r>
            <a:r>
              <a:rPr lang="tr-TR" dirty="0"/>
              <a:t>. </a:t>
            </a:r>
            <a:r>
              <a:rPr lang="tr-TR" dirty="0" err="1"/>
              <a:t>Μόλις αναγνωριστούν αυτές οι ανάγκες</a:t>
            </a:r>
            <a:r>
              <a:rPr lang="tr-TR" dirty="0"/>
              <a:t>, </a:t>
            </a:r>
            <a:r>
              <a:rPr lang="tr-TR" dirty="0" err="1"/>
              <a:t>το πρότυπο σας βοηθά να περιγράψετε τα βήματα για την αντιμετώπισή τους</a:t>
            </a:r>
            <a:r>
              <a:rPr lang="tr-TR" dirty="0"/>
              <a:t>. </a:t>
            </a:r>
            <a:r>
              <a:rPr lang="tr-TR" dirty="0" err="1"/>
              <a:t>Για παράδειγμα</a:t>
            </a:r>
            <a:r>
              <a:rPr lang="tr-TR" dirty="0"/>
              <a:t>, </a:t>
            </a:r>
            <a:r>
              <a:rPr lang="tr-TR" dirty="0" err="1"/>
              <a:t>μπορείτε να εξετάσετε το ενδεχόμενο </a:t>
            </a:r>
            <a:r>
              <a:rPr lang="tr-TR" b="1" dirty="0" err="1"/>
              <a:t>συνεργασίας με τοπικές οργανώσεις </a:t>
            </a:r>
            <a:r>
              <a:rPr lang="tr-TR" dirty="0" err="1"/>
              <a:t>ή να </a:t>
            </a:r>
            <a:r>
              <a:rPr lang="tr-TR" b="1" dirty="0" err="1"/>
              <a:t>εξασφαλίσετε πρόσθετη χρηματοδότηση </a:t>
            </a:r>
            <a:r>
              <a:rPr lang="tr-TR" dirty="0" err="1"/>
              <a:t>για την παροχή των απαραίτητων πόρων και υπηρεσιών</a:t>
            </a:r>
            <a:r>
              <a:rPr lang="tr-TR" dirty="0"/>
              <a:t>.</a:t>
            </a:r>
          </a:p>
          <a:p>
            <a:r>
              <a:rPr lang="tr-TR" dirty="0"/>
              <a:t>Ο</a:t>
            </a:r>
            <a:r>
              <a:rPr lang="tr-TR" dirty="0" err="1"/>
              <a:t> απώτερος στόχος αυτού του προτύπου είναι η δημιουργία </a:t>
            </a:r>
            <a:r>
              <a:rPr lang="tr-TR" dirty="0"/>
              <a:t>ενός </a:t>
            </a:r>
            <a:r>
              <a:rPr lang="tr-TR" b="1" dirty="0" err="1"/>
              <a:t>προσαρμοσμένου </a:t>
            </a:r>
            <a:r>
              <a:rPr lang="tr-TR" b="1" dirty="0"/>
              <a:t>σχεδίου </a:t>
            </a:r>
            <a:r>
              <a:rPr lang="tr-TR" b="1" dirty="0" err="1"/>
              <a:t>δράσης </a:t>
            </a:r>
            <a:r>
              <a:rPr lang="tr-TR" dirty="0" err="1"/>
              <a:t>που θα στοχεύει στις συγκεκριμένες προκλήσεις που αντιμετωπίζουν οι μειονεκτούντες μαθητές στο σχολείο ή την περιφέρειά σας</a:t>
            </a:r>
            <a:r>
              <a:rPr lang="tr-TR" dirty="0"/>
              <a:t>. Με τη χρήση αυτού του εργαλείου, θα διασφαλίσετε ότι κάθε μαθητής λαμβάνει την υποστήριξη που χρειάζεται για να επιτύχει ακαδημαϊκά και κοινωνικά, προωθώντας ένα πιο δίκαιο και </a:t>
            </a:r>
            <a:r>
              <a:rPr lang="el-GR" dirty="0"/>
              <a:t>συμπεριληπτικό</a:t>
            </a:r>
            <a:r>
              <a:rPr lang="tr-TR" dirty="0"/>
              <a:t> μαθησιακό περιβάλλον."</a:t>
            </a:r>
          </a:p>
        </p:txBody>
      </p:sp>
      <p:sp>
        <p:nvSpPr>
          <p:cNvPr id="133" name="Google Shape;133;g2ffe99d2639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ffe99d2639_2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2ffe99d2639_2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tr-TR" dirty="0"/>
              <a:t>"</a:t>
            </a:r>
            <a:r>
              <a:rPr lang="tr-TR" dirty="0" err="1"/>
              <a:t>Τέλος</a:t>
            </a:r>
            <a:r>
              <a:rPr lang="tr-TR" dirty="0"/>
              <a:t>, </a:t>
            </a:r>
            <a:r>
              <a:rPr lang="tr-TR" dirty="0" err="1"/>
              <a:t>είναι σημαντικό να θυμάστε ότι τα ευρήματα και τα σχέδια δράσης σας </a:t>
            </a:r>
            <a:r>
              <a:rPr lang="tr-TR" dirty="0"/>
              <a:t>δεν </a:t>
            </a:r>
            <a:r>
              <a:rPr lang="tr-TR" dirty="0" err="1"/>
              <a:t>προορίζονται μόνο για τον δικό σας προβληματισμό</a:t>
            </a:r>
            <a:r>
              <a:rPr lang="tr-TR" dirty="0"/>
              <a:t>, αλλά και </a:t>
            </a:r>
            <a:r>
              <a:rPr lang="tr-TR" dirty="0" err="1"/>
              <a:t>για </a:t>
            </a:r>
            <a:r>
              <a:rPr lang="tr-TR" dirty="0"/>
              <a:t>να τα </a:t>
            </a:r>
            <a:r>
              <a:rPr lang="tr-TR" dirty="0" err="1"/>
              <a:t>μοιραστείτε με την ευρύτερη </a:t>
            </a:r>
            <a:r>
              <a:rPr lang="tr-TR" b="1" dirty="0" err="1"/>
              <a:t>κοινότητα μάθησης </a:t>
            </a:r>
            <a:r>
              <a:rPr lang="tr-TR" b="1" dirty="0"/>
              <a:t>του TUTOR</a:t>
            </a:r>
            <a:r>
              <a:rPr lang="tr-TR" dirty="0"/>
              <a:t>. </a:t>
            </a:r>
            <a:r>
              <a:rPr lang="tr-TR" dirty="0" err="1"/>
              <a:t>Μοιραζόμενοι τις ιδέες σας</a:t>
            </a:r>
            <a:r>
              <a:rPr lang="tr-TR" dirty="0"/>
              <a:t>, όχι </a:t>
            </a:r>
            <a:r>
              <a:rPr lang="tr-TR" dirty="0" err="1"/>
              <a:t>μόνο θα συνεισφέρετε στη συλλογική γνώση της ομάδας</a:t>
            </a:r>
            <a:r>
              <a:rPr lang="tr-TR" dirty="0"/>
              <a:t>, αλλά </a:t>
            </a:r>
            <a:r>
              <a:rPr lang="tr-TR" dirty="0" err="1"/>
              <a:t>και θα κερδίσετε πολύτιμη ανατροφοδότηση από άλλους που εργάζονται για παρόμοιους στόχους</a:t>
            </a:r>
            <a:r>
              <a:rPr lang="tr-TR" dirty="0"/>
              <a:t>. Αυτή η ανταλλαγή ιδεών και εμπειριών είναι το κλειδί για την ενίσχυση της κατανόησης των αποτελεσματικών στρατηγικών για την υποστήριξη των μειονεκτούντων μαθητών και τη δημιουργία ενός </a:t>
            </a:r>
            <a:r>
              <a:rPr lang="el-GR" dirty="0"/>
              <a:t>συμπεριληπτικού </a:t>
            </a:r>
            <a:r>
              <a:rPr lang="tr-TR" dirty="0"/>
              <a:t>εκπαιδευτικού περιβάλλοντος. </a:t>
            </a:r>
            <a:r>
              <a:rPr lang="tr-TR" dirty="0" err="1"/>
              <a:t>Έτσι</a:t>
            </a:r>
            <a:r>
              <a:rPr lang="tr-TR" dirty="0"/>
              <a:t>, </a:t>
            </a:r>
            <a:r>
              <a:rPr lang="tr-TR" dirty="0" err="1"/>
              <a:t>μόλις ολοκληρώσετε την ανάλυση αναγκών και το </a:t>
            </a:r>
            <a:r>
              <a:rPr lang="tr-TR" dirty="0"/>
              <a:t>σχέδιο </a:t>
            </a:r>
            <a:r>
              <a:rPr lang="tr-TR" dirty="0" err="1"/>
              <a:t>δράσης σας, εκμεταλλευτείτε την ευκαιρία να παρουσιάσετε το έργο σας</a:t>
            </a:r>
            <a:r>
              <a:rPr lang="tr-TR" dirty="0"/>
              <a:t>, να συμμετάσχετε </a:t>
            </a:r>
            <a:r>
              <a:rPr lang="tr-TR" dirty="0" err="1"/>
              <a:t>σε συζητήσεις και να μάθετε από τους συναδέλφους </a:t>
            </a:r>
            <a:r>
              <a:rPr lang="tr-TR" dirty="0"/>
              <a:t>σας".</a:t>
            </a:r>
            <a:endParaRPr dirty="0"/>
          </a:p>
        </p:txBody>
      </p:sp>
      <p:sp>
        <p:nvSpPr>
          <p:cNvPr id="142" name="Google Shape;142;g2ffe99d2639_2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009d55787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3009d55787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r>
              <a:rPr lang="tr-TR" dirty="0" err="1"/>
              <a:t>"Τώρα</a:t>
            </a:r>
            <a:r>
              <a:rPr lang="tr-TR" dirty="0"/>
              <a:t>, </a:t>
            </a:r>
            <a:r>
              <a:rPr lang="tr-TR" dirty="0" err="1"/>
              <a:t>καθώς ολοκληρώνουμε αυτή τη δραστηριότητα, σας καλούμε να συμμετάσχετε σε κάποια αυτοκριτική</a:t>
            </a:r>
            <a:r>
              <a:rPr lang="tr-TR" dirty="0"/>
              <a:t>. </a:t>
            </a:r>
            <a:r>
              <a:rPr lang="tr-TR" dirty="0" err="1"/>
              <a:t>Αφιερώστε </a:t>
            </a:r>
            <a:r>
              <a:rPr lang="tr-TR" dirty="0"/>
              <a:t>λίγο χρόνο </a:t>
            </a:r>
            <a:r>
              <a:rPr lang="tr-TR" dirty="0" err="1"/>
              <a:t>για να σκεφτείτε τις ακόλουθες ερωτήσεις</a:t>
            </a:r>
            <a:r>
              <a:rPr lang="tr-TR" dirty="0"/>
              <a:t>:</a:t>
            </a:r>
          </a:p>
          <a:p>
            <a:pPr>
              <a:buFont typeface="Arial" panose="020B0604020202020204" pitchFamily="34" charset="0"/>
              <a:buChar char="•"/>
            </a:pPr>
            <a:r>
              <a:rPr lang="tr-TR" b="1" dirty="0"/>
              <a:t>Πόσο </a:t>
            </a:r>
            <a:r>
              <a:rPr lang="tr-TR" b="1" dirty="0" err="1"/>
              <a:t>νέο </a:t>
            </a:r>
            <a:r>
              <a:rPr lang="tr-TR" b="1" dirty="0"/>
              <a:t>είναι ένα </a:t>
            </a:r>
            <a:r>
              <a:rPr lang="tr-TR" b="1" dirty="0" err="1"/>
              <a:t>εργαλείο που εστιάζει στον χάρτη ανάλυσης των αναγκών </a:t>
            </a:r>
            <a:r>
              <a:rPr lang="tr-TR" b="1" dirty="0"/>
              <a:t>των</a:t>
            </a:r>
            <a:r>
              <a:rPr lang="tr-TR" b="1" dirty="0" err="1"/>
              <a:t> μαθητών</a:t>
            </a:r>
            <a:r>
              <a:rPr lang="tr-TR" b="1" dirty="0"/>
              <a:t>; </a:t>
            </a:r>
            <a:r>
              <a:rPr lang="tr-TR" dirty="0" err="1"/>
              <a:t>Σκεφτείτε </a:t>
            </a:r>
            <a:r>
              <a:rPr lang="tr-TR" dirty="0"/>
              <a:t>πώς </a:t>
            </a:r>
            <a:r>
              <a:rPr lang="tr-TR" dirty="0" err="1"/>
              <a:t>έχετε χρησιμοποιήσει παρόμοια εργαλεία </a:t>
            </a:r>
            <a:r>
              <a:rPr lang="tr-TR" dirty="0"/>
              <a:t>στο </a:t>
            </a:r>
            <a:r>
              <a:rPr lang="tr-TR" dirty="0" err="1"/>
              <a:t>παρελθόν και </a:t>
            </a:r>
            <a:r>
              <a:rPr lang="tr-TR" dirty="0"/>
              <a:t>πώς </a:t>
            </a:r>
            <a:r>
              <a:rPr lang="tr-TR" dirty="0" err="1"/>
              <a:t>αυτό μπορεί να διαφέρει </a:t>
            </a:r>
            <a:r>
              <a:rPr lang="tr-TR" dirty="0"/>
              <a:t>ως προς την </a:t>
            </a:r>
            <a:r>
              <a:rPr lang="tr-TR" dirty="0" err="1"/>
              <a:t>προσέγγιση και την αποτελεσματικότητά του</a:t>
            </a:r>
            <a:r>
              <a:rPr lang="tr-TR" dirty="0"/>
              <a:t>.</a:t>
            </a:r>
          </a:p>
          <a:p>
            <a:pPr>
              <a:buFont typeface="Arial" panose="020B0604020202020204" pitchFamily="34" charset="0"/>
              <a:buChar char="•"/>
            </a:pPr>
            <a:r>
              <a:rPr lang="tr-TR" b="1" dirty="0"/>
              <a:t>Πώς μπορεί να </a:t>
            </a:r>
            <a:r>
              <a:rPr lang="tr-TR" b="1" dirty="0" err="1"/>
              <a:t>γίνει πιο σχετική και αποτελεσματική και</a:t>
            </a:r>
            <a:r>
              <a:rPr lang="tr-TR" b="1" dirty="0"/>
              <a:t>, </a:t>
            </a:r>
            <a:r>
              <a:rPr lang="tr-TR" b="1" dirty="0" err="1"/>
              <a:t>κατά προτίμηση</a:t>
            </a:r>
            <a:r>
              <a:rPr lang="tr-TR" b="1" dirty="0"/>
              <a:t>, </a:t>
            </a:r>
            <a:r>
              <a:rPr lang="tr-TR" b="1" dirty="0" err="1"/>
              <a:t>πιο εξατομικευμένη</a:t>
            </a:r>
            <a:r>
              <a:rPr lang="tr-TR" b="1" dirty="0"/>
              <a:t>; </a:t>
            </a:r>
            <a:r>
              <a:rPr lang="tr-TR" dirty="0" err="1"/>
              <a:t>Σκεφτείτε τρόπους με τους οποίους </a:t>
            </a:r>
            <a:r>
              <a:rPr lang="tr-TR" dirty="0"/>
              <a:t>μπορείτε να </a:t>
            </a:r>
            <a:r>
              <a:rPr lang="tr-TR" dirty="0" err="1"/>
              <a:t>προσαρμόσετε το εργαλείο ώστε να ανταποκρίνεται καλύτερα στις συγκεκριμένες ανάγκες των μαθητών σας</a:t>
            </a:r>
            <a:r>
              <a:rPr lang="tr-TR" dirty="0"/>
              <a:t>, </a:t>
            </a:r>
            <a:r>
              <a:rPr lang="tr-TR" dirty="0" err="1"/>
              <a:t>ιδίως εκείνων που βρίσκονται σε μειονεκτική θέση</a:t>
            </a:r>
            <a:r>
              <a:rPr lang="tr-TR" dirty="0"/>
              <a:t>. </a:t>
            </a:r>
            <a:r>
              <a:rPr lang="tr-TR" dirty="0" err="1"/>
              <a:t>Ποιες προσαρμογές </a:t>
            </a:r>
            <a:r>
              <a:rPr lang="tr-TR" dirty="0"/>
              <a:t>μπορούν να </a:t>
            </a:r>
            <a:r>
              <a:rPr lang="tr-TR" dirty="0" err="1"/>
              <a:t>γίνουν για να γίνει αυτή η διαδικασία πιο στοχευμένη και ουσιαστική για κάθε μαθητή</a:t>
            </a:r>
            <a:r>
              <a:rPr lang="tr-TR" dirty="0"/>
              <a:t>;</a:t>
            </a:r>
          </a:p>
          <a:p>
            <a:pPr>
              <a:buFont typeface="Arial" panose="020B0604020202020204" pitchFamily="34" charset="0"/>
              <a:buChar char="•"/>
            </a:pPr>
            <a:r>
              <a:rPr lang="tr-TR" b="1" dirty="0"/>
              <a:t>Πώς μπορείτε </a:t>
            </a:r>
            <a:r>
              <a:rPr lang="tr-TR" b="1" dirty="0" err="1"/>
              <a:t>να εμπλέξετε τις οικογένειες και τους φροντιστές στη διαδικασία ανάλυσης των αναγκών</a:t>
            </a:r>
            <a:r>
              <a:rPr lang="tr-TR" b="1" dirty="0"/>
              <a:t>; </a:t>
            </a:r>
            <a:r>
              <a:rPr lang="tr-TR" dirty="0" err="1"/>
              <a:t>Εξετάστε το </a:t>
            </a:r>
            <a:r>
              <a:rPr lang="tr-TR" dirty="0"/>
              <a:t>ρόλο </a:t>
            </a:r>
            <a:r>
              <a:rPr lang="tr-TR" dirty="0" err="1"/>
              <a:t>που διαδραματίζουν οι οικογένειες </a:t>
            </a:r>
            <a:r>
              <a:rPr lang="tr-TR" dirty="0"/>
              <a:t>στην </a:t>
            </a:r>
            <a:r>
              <a:rPr lang="tr-TR" dirty="0" err="1"/>
              <a:t>κατανόηση και υποστήριξη των εκπαιδευτικών αναγκών του παιδιού τους</a:t>
            </a:r>
            <a:r>
              <a:rPr lang="tr-TR" dirty="0"/>
              <a:t>. Πώς μπορείτε </a:t>
            </a:r>
            <a:r>
              <a:rPr lang="tr-TR" dirty="0" err="1"/>
              <a:t>να τις εμπλέξετε πιο αποτελεσματικά σε αυτή τη διαδικασία</a:t>
            </a:r>
            <a:r>
              <a:rPr lang="tr-TR" dirty="0"/>
              <a:t>; </a:t>
            </a:r>
            <a:r>
              <a:rPr lang="tr-TR" dirty="0" err="1"/>
              <a:t>Έχετε κάποιες καλές πρακτικές ή στρατηγικές για την εμπλοκή της οικογένειας που έχουν λειτουργήσει καλά για εσάς</a:t>
            </a:r>
            <a:r>
              <a:rPr lang="tr-TR" dirty="0"/>
              <a:t>; Ή </a:t>
            </a:r>
            <a:r>
              <a:rPr lang="tr-TR" dirty="0" err="1"/>
              <a:t>αναγνωρίζετε τομείς στους οποίους χρειάζεται περισσότερη δουλειά</a:t>
            </a:r>
            <a:r>
              <a:rPr lang="tr-TR" dirty="0"/>
              <a:t>;</a:t>
            </a:r>
          </a:p>
          <a:p>
            <a:r>
              <a:rPr lang="tr-TR" dirty="0" err="1"/>
              <a:t>Αφιερώστε λίγο </a:t>
            </a:r>
            <a:r>
              <a:rPr lang="tr-TR" dirty="0"/>
              <a:t>χρόνο </a:t>
            </a:r>
            <a:r>
              <a:rPr lang="tr-TR" dirty="0" err="1"/>
              <a:t>για να καταγράψετε τις σκέψεις σας σχετικά με αυτές τις ερωτήσεις</a:t>
            </a:r>
            <a:r>
              <a:rPr lang="tr-TR" dirty="0"/>
              <a:t>. </a:t>
            </a:r>
            <a:r>
              <a:rPr lang="tr-TR" dirty="0" err="1"/>
              <a:t>Αυτή η αυτοκριτική θα σας βοηθήσει να εμβαθύνετε στην κατανόηση των εργαλείων και των πρακτικών που μάθατε και θα σας επιτρέψει να βελτιώσετε την προσέγγισή σας στο μέλλον</a:t>
            </a:r>
            <a:r>
              <a:rPr lang="tr-TR" dirty="0"/>
              <a:t>."</a:t>
            </a:r>
          </a:p>
          <a:p>
            <a:pPr marL="0" lvl="0" indent="0" algn="l" rtl="0">
              <a:lnSpc>
                <a:spcPct val="100000"/>
              </a:lnSpc>
              <a:spcBef>
                <a:spcPts val="0"/>
              </a:spcBef>
              <a:spcAft>
                <a:spcPts val="0"/>
              </a:spcAft>
              <a:buSzPts val="1400"/>
              <a:buNone/>
            </a:pPr>
            <a:endParaRPr dirty="0"/>
          </a:p>
        </p:txBody>
      </p:sp>
      <p:sp>
        <p:nvSpPr>
          <p:cNvPr id="150" name="Google Shape;150;g3009d55787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 name="Google Shape;34;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5" name="Google Shape;3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p:nvPr/>
        </p:nvSpPr>
        <p:spPr>
          <a:xfrm>
            <a:off x="0" y="0"/>
            <a:ext cx="12192000" cy="60674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a:stretch/>
        </p:blipFill>
        <p:spPr>
          <a:xfrm>
            <a:off x="470004" y="591655"/>
            <a:ext cx="3282189" cy="931252"/>
          </a:xfrm>
          <a:prstGeom prst="rect">
            <a:avLst/>
          </a:prstGeom>
          <a:noFill/>
          <a:ln>
            <a:noFill/>
          </a:ln>
        </p:spPr>
      </p:pic>
      <p:sp>
        <p:nvSpPr>
          <p:cNvPr id="91" name="Google Shape;91;p1"/>
          <p:cNvSpPr txBox="1"/>
          <p:nvPr/>
        </p:nvSpPr>
        <p:spPr>
          <a:xfrm>
            <a:off x="470000" y="1610375"/>
            <a:ext cx="59754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l-GR" sz="4400" b="0" i="0" u="none" strike="noStrike" cap="none" dirty="0">
                <a:solidFill>
                  <a:schemeClr val="lt1"/>
                </a:solidFill>
                <a:latin typeface="Calibri"/>
                <a:ea typeface="Calibri"/>
                <a:cs typeface="Calibri"/>
                <a:sym typeface="Calibri"/>
              </a:rPr>
              <a:t>Κεφάλαιο</a:t>
            </a:r>
            <a:r>
              <a:rPr lang="en-GB" sz="4400" b="0" i="0" u="none" strike="noStrike" cap="none" dirty="0">
                <a:solidFill>
                  <a:schemeClr val="lt1"/>
                </a:solidFill>
                <a:latin typeface="Calibri"/>
                <a:ea typeface="Calibri"/>
                <a:cs typeface="Calibri"/>
                <a:sym typeface="Calibri"/>
              </a:rPr>
              <a:t> </a:t>
            </a:r>
            <a:r>
              <a:rPr lang="en-GB" sz="4400" dirty="0">
                <a:solidFill>
                  <a:schemeClr val="lt1"/>
                </a:solidFill>
                <a:latin typeface="Calibri"/>
                <a:ea typeface="Calibri"/>
                <a:cs typeface="Calibri"/>
                <a:sym typeface="Calibri"/>
              </a:rPr>
              <a:t>2</a:t>
            </a:r>
            <a:endParaRPr sz="4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r>
              <a:rPr lang="el-GR" sz="4400" b="0" i="0" u="none" strike="noStrike" cap="none" dirty="0">
                <a:solidFill>
                  <a:schemeClr val="lt1"/>
                </a:solidFill>
                <a:latin typeface="Calibri"/>
                <a:ea typeface="Calibri"/>
                <a:cs typeface="Calibri"/>
                <a:sym typeface="Calibri"/>
              </a:rPr>
              <a:t>Ενότητα</a:t>
            </a:r>
            <a:r>
              <a:rPr lang="en-GB" sz="4400" b="0" i="0" u="none" strike="noStrike" cap="none" dirty="0">
                <a:solidFill>
                  <a:schemeClr val="lt1"/>
                </a:solidFill>
                <a:latin typeface="Calibri"/>
                <a:ea typeface="Calibri"/>
                <a:cs typeface="Calibri"/>
                <a:sym typeface="Calibri"/>
              </a:rPr>
              <a:t> </a:t>
            </a:r>
            <a:r>
              <a:rPr lang="en-GB" sz="4400" dirty="0">
                <a:solidFill>
                  <a:schemeClr val="lt1"/>
                </a:solidFill>
                <a:latin typeface="Calibri"/>
                <a:ea typeface="Calibri"/>
                <a:cs typeface="Calibri"/>
                <a:sym typeface="Calibri"/>
              </a:rPr>
              <a:t>3</a:t>
            </a:r>
            <a:endParaRPr sz="4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r>
              <a:rPr lang="en-GB" sz="2600" b="0" i="1" u="none" strike="noStrike" cap="none" dirty="0">
                <a:solidFill>
                  <a:schemeClr val="lt1"/>
                </a:solidFill>
                <a:latin typeface="Calibri"/>
                <a:ea typeface="Calibri"/>
                <a:cs typeface="Calibri"/>
                <a:sym typeface="Calibri"/>
              </a:rPr>
              <a:t>2 Ασύγχρονες συνεδρίες</a:t>
            </a:r>
            <a:endParaRPr sz="2600" b="0" i="1"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endParaRPr sz="2600" b="0" i="1"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GB" sz="2800" b="1" dirty="0">
                <a:solidFill>
                  <a:srgbClr val="69ABDB"/>
                </a:solidFill>
                <a:latin typeface="Calibri"/>
                <a:ea typeface="Calibri"/>
                <a:cs typeface="Calibri"/>
                <a:sym typeface="Calibri"/>
              </a:rPr>
              <a:t>Εργαλεία και πηγές συλλογής</a:t>
            </a:r>
            <a:endParaRPr sz="2800" b="1" i="0" u="none" strike="noStrike" cap="none" dirty="0">
              <a:solidFill>
                <a:srgbClr val="69ABDB"/>
              </a:solidFill>
              <a:latin typeface="Calibri"/>
              <a:ea typeface="Calibri"/>
              <a:cs typeface="Calibri"/>
              <a:sym typeface="Calibri"/>
            </a:endParaRPr>
          </a:p>
        </p:txBody>
      </p:sp>
      <p:sp>
        <p:nvSpPr>
          <p:cNvPr id="92" name="Google Shape;92;p1"/>
          <p:cNvSpPr/>
          <p:nvPr/>
        </p:nvSpPr>
        <p:spPr>
          <a:xfrm>
            <a:off x="9959923" y="591655"/>
            <a:ext cx="186301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BDD7EE"/>
                </a:solidFill>
                <a:latin typeface="Open Sans"/>
                <a:ea typeface="Open Sans"/>
                <a:cs typeface="Open Sans"/>
                <a:sym typeface="Open Sans"/>
              </a:rPr>
              <a:t>Αριθμός έργου: 101056515</a:t>
            </a:r>
            <a:endParaRPr sz="1100" b="0" i="0" u="none" strike="noStrike" cap="none">
              <a:solidFill>
                <a:srgbClr val="BDD7EE"/>
              </a:solidFill>
              <a:latin typeface="Calibri"/>
              <a:ea typeface="Calibri"/>
              <a:cs typeface="Calibri"/>
              <a:sym typeface="Calibri"/>
            </a:endParaRPr>
          </a:p>
        </p:txBody>
      </p:sp>
      <p:pic>
        <p:nvPicPr>
          <p:cNvPr id="93" name="Google Shape;93;p1"/>
          <p:cNvPicPr preferRelativeResize="0"/>
          <p:nvPr/>
        </p:nvPicPr>
        <p:blipFill rotWithShape="1">
          <a:blip r:embed="rId5">
            <a:alphaModFix/>
          </a:blip>
          <a:srcRect/>
          <a:stretch/>
        </p:blipFill>
        <p:spPr>
          <a:xfrm>
            <a:off x="7039729" y="5562295"/>
            <a:ext cx="4353486" cy="625117"/>
          </a:xfrm>
          <a:prstGeom prst="rect">
            <a:avLst/>
          </a:prstGeom>
          <a:noFill/>
          <a:ln>
            <a:noFill/>
          </a:ln>
        </p:spPr>
      </p:pic>
      <p:pic>
        <p:nvPicPr>
          <p:cNvPr id="94" name="Google Shape;94;p1"/>
          <p:cNvPicPr preferRelativeResize="0"/>
          <p:nvPr/>
        </p:nvPicPr>
        <p:blipFill rotWithShape="1">
          <a:blip r:embed="rId6">
            <a:alphaModFix/>
          </a:blip>
          <a:srcRect l="35221"/>
          <a:stretch/>
        </p:blipFill>
        <p:spPr>
          <a:xfrm>
            <a:off x="2785241" y="5517550"/>
            <a:ext cx="3984284" cy="635376"/>
          </a:xfrm>
          <a:prstGeom prst="rect">
            <a:avLst/>
          </a:prstGeom>
          <a:noFill/>
          <a:ln>
            <a:noFill/>
          </a:ln>
        </p:spPr>
      </p:pic>
      <p:pic>
        <p:nvPicPr>
          <p:cNvPr id="95" name="Google Shape;95;p1"/>
          <p:cNvPicPr preferRelativeResize="0"/>
          <p:nvPr/>
        </p:nvPicPr>
        <p:blipFill rotWithShape="1">
          <a:blip r:embed="rId7">
            <a:alphaModFix/>
          </a:blip>
          <a:srcRect/>
          <a:stretch/>
        </p:blipFill>
        <p:spPr>
          <a:xfrm>
            <a:off x="515006" y="5669078"/>
            <a:ext cx="905752" cy="332637"/>
          </a:xfrm>
          <a:prstGeom prst="rect">
            <a:avLst/>
          </a:prstGeom>
          <a:noFill/>
          <a:ln>
            <a:noFill/>
          </a:ln>
        </p:spPr>
      </p:pic>
      <p:sp>
        <p:nvSpPr>
          <p:cNvPr id="96" name="Google Shape;96;p1"/>
          <p:cNvSpPr txBox="1"/>
          <p:nvPr/>
        </p:nvSpPr>
        <p:spPr>
          <a:xfrm>
            <a:off x="1825334" y="6322957"/>
            <a:ext cx="9830638" cy="3676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494"/>
              </a:buClr>
              <a:buSzPts val="900"/>
              <a:buFont typeface="Arial"/>
              <a:buNone/>
            </a:pPr>
            <a:r>
              <a:rPr lang="en-GB" sz="900" b="0" i="0" u="none" strike="noStrike" cap="none">
                <a:solidFill>
                  <a:srgbClr val="004494"/>
                </a:solidFill>
                <a:latin typeface="Calibri"/>
                <a:ea typeface="Calibri"/>
                <a:cs typeface="Calibri"/>
                <a:sym typeface="Calibri"/>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endParaRPr sz="1400" b="0" i="0" u="none" strike="noStrike" cap="none">
              <a:solidFill>
                <a:srgbClr val="000000"/>
              </a:solidFill>
              <a:latin typeface="Arial"/>
              <a:ea typeface="Arial"/>
              <a:cs typeface="Arial"/>
              <a:sym typeface="Arial"/>
            </a:endParaRPr>
          </a:p>
        </p:txBody>
      </p:sp>
      <p:pic>
        <p:nvPicPr>
          <p:cNvPr id="97" name="Google Shape;97;p1"/>
          <p:cNvPicPr preferRelativeResize="0"/>
          <p:nvPr/>
        </p:nvPicPr>
        <p:blipFill rotWithShape="1">
          <a:blip r:embed="rId8">
            <a:alphaModFix/>
          </a:blip>
          <a:srcRect/>
          <a:stretch/>
        </p:blipFill>
        <p:spPr>
          <a:xfrm>
            <a:off x="470004" y="6322957"/>
            <a:ext cx="1355329" cy="367633"/>
          </a:xfrm>
          <a:prstGeom prst="rect">
            <a:avLst/>
          </a:prstGeom>
          <a:noFill/>
          <a:ln>
            <a:noFill/>
          </a:ln>
        </p:spPr>
      </p:pic>
      <p:pic>
        <p:nvPicPr>
          <p:cNvPr id="98" name="Google Shape;98;p1"/>
          <p:cNvPicPr preferRelativeResize="0"/>
          <p:nvPr/>
        </p:nvPicPr>
        <p:blipFill rotWithShape="1">
          <a:blip r:embed="rId9">
            <a:alphaModFix/>
          </a:blip>
          <a:srcRect l="17429" r="66744"/>
          <a:stretch/>
        </p:blipFill>
        <p:spPr>
          <a:xfrm>
            <a:off x="1648921" y="5480243"/>
            <a:ext cx="899577" cy="5871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8ACDD"/>
        </a:solidFill>
        <a:effectLst/>
      </p:bgPr>
    </p:bg>
    <p:spTree>
      <p:nvGrpSpPr>
        <p:cNvPr id="1" name="Shape 102"/>
        <p:cNvGrpSpPr/>
        <p:nvPr/>
      </p:nvGrpSpPr>
      <p:grpSpPr>
        <a:xfrm>
          <a:off x="0" y="0"/>
          <a:ext cx="0" cy="0"/>
          <a:chOff x="0" y="0"/>
          <a:chExt cx="0" cy="0"/>
        </a:xfrm>
      </p:grpSpPr>
      <p:sp>
        <p:nvSpPr>
          <p:cNvPr id="2" name="Google Shape;103;p2">
            <a:extLst>
              <a:ext uri="{FF2B5EF4-FFF2-40B4-BE49-F238E27FC236}">
                <a16:creationId xmlns:a16="http://schemas.microsoft.com/office/drawing/2014/main" id="{57EABBA9-AA86-0926-87EA-8F8A99442450}"/>
              </a:ext>
            </a:extLst>
          </p:cNvPr>
          <p:cNvSpPr txBox="1"/>
          <p:nvPr/>
        </p:nvSpPr>
        <p:spPr>
          <a:xfrm>
            <a:off x="-1" y="4120926"/>
            <a:ext cx="12192000" cy="10414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252865"/>
              </a:buClr>
              <a:buSzPts val="6000"/>
              <a:buFont typeface="Calibri"/>
              <a:buNone/>
            </a:pPr>
            <a:r>
              <a:rPr lang="el-GR" sz="6000" b="1" i="0" u="none" strike="noStrike" cap="none" dirty="0">
                <a:solidFill>
                  <a:srgbClr val="252865"/>
                </a:solidFill>
                <a:latin typeface="Calibri"/>
                <a:ea typeface="Calibri"/>
                <a:cs typeface="Calibri"/>
                <a:sym typeface="Calibri"/>
              </a:rPr>
              <a:t>ΕΝΟΤΗΤΑ</a:t>
            </a:r>
            <a:r>
              <a:rPr lang="en-GB" sz="6000" b="1" i="0" u="none" strike="noStrike" cap="none" dirty="0">
                <a:solidFill>
                  <a:srgbClr val="252865"/>
                </a:solidFill>
                <a:latin typeface="Calibri"/>
                <a:ea typeface="Calibri"/>
                <a:cs typeface="Calibri"/>
                <a:sym typeface="Calibri"/>
              </a:rPr>
              <a:t> 3</a:t>
            </a:r>
            <a:endParaRPr sz="6000" b="1" i="0" u="none" strike="noStrike" cap="none" dirty="0">
              <a:solidFill>
                <a:srgbClr val="252865"/>
              </a:solidFill>
              <a:latin typeface="Calibri"/>
              <a:ea typeface="Calibri"/>
              <a:cs typeface="Calibri"/>
              <a:sym typeface="Calibri"/>
            </a:endParaRPr>
          </a:p>
        </p:txBody>
      </p:sp>
      <p:pic>
        <p:nvPicPr>
          <p:cNvPr id="3" name="Google Shape;104;p2">
            <a:extLst>
              <a:ext uri="{FF2B5EF4-FFF2-40B4-BE49-F238E27FC236}">
                <a16:creationId xmlns:a16="http://schemas.microsoft.com/office/drawing/2014/main" id="{86433889-D322-8FD2-809E-B827BDFB7EC0}"/>
              </a:ext>
            </a:extLst>
          </p:cNvPr>
          <p:cNvPicPr preferRelativeResize="0"/>
          <p:nvPr/>
        </p:nvPicPr>
        <p:blipFill rotWithShape="1">
          <a:blip r:embed="rId3">
            <a:alphaModFix/>
          </a:blip>
          <a:srcRect/>
          <a:stretch/>
        </p:blipFill>
        <p:spPr>
          <a:xfrm>
            <a:off x="5175040" y="1771236"/>
            <a:ext cx="1841920" cy="18165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p:nvPr/>
        </p:nvSpPr>
        <p:spPr>
          <a:xfrm>
            <a:off x="3772513" y="380349"/>
            <a:ext cx="3114675" cy="772175"/>
          </a:xfrm>
          <a:prstGeom prst="rect">
            <a:avLst/>
          </a:prstGeom>
          <a:noFill/>
          <a:ln>
            <a:noFill/>
          </a:ln>
        </p:spPr>
        <p:txBody>
          <a:bodyPr spcFirstLastPara="1" wrap="square" lIns="91425" tIns="91425" rIns="91425" bIns="91425" anchor="t" anchorCtr="0">
            <a:noAutofit/>
          </a:bodyPr>
          <a:lstStyle/>
          <a:p>
            <a:pPr marL="91440" marR="0" lvl="0" indent="0" rtl="0">
              <a:lnSpc>
                <a:spcPct val="90000"/>
              </a:lnSpc>
              <a:spcBef>
                <a:spcPts val="0"/>
              </a:spcBef>
              <a:spcAft>
                <a:spcPts val="0"/>
              </a:spcAft>
              <a:buClr>
                <a:srgbClr val="000000"/>
              </a:buClr>
              <a:buSzPts val="2790"/>
              <a:buFont typeface="Arial"/>
              <a:buNone/>
            </a:pPr>
            <a:r>
              <a:rPr lang="en-GB" sz="2400" b="1" i="0" u="none" strike="noStrike" cap="none" dirty="0">
                <a:solidFill>
                  <a:srgbClr val="68AFDE"/>
                </a:solidFill>
                <a:highlight>
                  <a:schemeClr val="lt1"/>
                </a:highlight>
                <a:latin typeface="Arial"/>
                <a:ea typeface="Arial"/>
                <a:cs typeface="Arial"/>
                <a:sym typeface="Arial"/>
              </a:rPr>
              <a:t>U3 </a:t>
            </a:r>
            <a:r>
              <a:rPr lang="en-GB" sz="2400" b="1" dirty="0">
                <a:solidFill>
                  <a:srgbClr val="68AFDE"/>
                </a:solidFill>
                <a:highlight>
                  <a:schemeClr val="lt1"/>
                </a:highlight>
              </a:rPr>
              <a:t>Εργαλεία και πηγές συλλογής</a:t>
            </a:r>
            <a:endParaRPr sz="2400" b="0" i="0" u="none" strike="noStrike" cap="none" dirty="0">
              <a:solidFill>
                <a:srgbClr val="68AFDE"/>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a:stretch/>
        </p:blipFill>
        <p:spPr>
          <a:xfrm>
            <a:off x="9622974" y="-262164"/>
            <a:ext cx="2158026" cy="2158425"/>
          </a:xfrm>
          <a:prstGeom prst="rect">
            <a:avLst/>
          </a:prstGeom>
          <a:noFill/>
          <a:ln>
            <a:noFill/>
          </a:ln>
        </p:spPr>
      </p:pic>
      <p:sp>
        <p:nvSpPr>
          <p:cNvPr id="112" name="Google Shape;112;p3"/>
          <p:cNvSpPr txBox="1"/>
          <p:nvPr/>
        </p:nvSpPr>
        <p:spPr>
          <a:xfrm>
            <a:off x="411000" y="1152524"/>
            <a:ext cx="5391923" cy="627535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1200"/>
              </a:spcBef>
              <a:spcAft>
                <a:spcPts val="0"/>
              </a:spcAft>
              <a:buClr>
                <a:schemeClr val="dk1"/>
              </a:buClr>
              <a:buSzPts val="1100"/>
              <a:buFont typeface="Arial"/>
              <a:buNone/>
            </a:pPr>
            <a:r>
              <a:rPr lang="en-GB" sz="2800" b="1" dirty="0">
                <a:solidFill>
                  <a:srgbClr val="242868"/>
                </a:solidFill>
                <a:latin typeface="Calibri"/>
                <a:ea typeface="Calibri"/>
                <a:cs typeface="Calibri"/>
                <a:sym typeface="Calibri"/>
              </a:rPr>
              <a:t>Η δραστηριότητα</a:t>
            </a:r>
            <a:endParaRPr sz="2800" b="1" i="0" u="none" strike="noStrike" cap="none" dirty="0">
              <a:solidFill>
                <a:srgbClr val="242868"/>
              </a:solidFill>
              <a:latin typeface="Calibri"/>
              <a:ea typeface="Calibri"/>
              <a:cs typeface="Calibri"/>
              <a:sym typeface="Calibri"/>
            </a:endParaRPr>
          </a:p>
          <a:p>
            <a:pPr marL="0" lvl="0" indent="0" algn="just" rtl="0">
              <a:lnSpc>
                <a:spcPct val="115000"/>
              </a:lnSpc>
              <a:spcBef>
                <a:spcPts val="1200"/>
              </a:spcBef>
              <a:spcAft>
                <a:spcPts val="1200"/>
              </a:spcAft>
              <a:buClr>
                <a:schemeClr val="dk1"/>
              </a:buClr>
              <a:buSzPts val="1100"/>
              <a:buFont typeface="Arial"/>
              <a:buNone/>
            </a:pPr>
            <a:r>
              <a:rPr lang="en-GB"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Source Sans Pro"/>
              </a:rPr>
              <a:t>Σε αυτή τη δίωρη ασύγχρονη δραστηριότητα, εσείς, ο εκπαιδευτικός, αναλαμβάνετε μια ζωτική αποστολή: να συγκεντρώσετε εργαλεία, πόρους και βέλτιστες πρακτικές για την αποτελεσματική συμμετοχή των οικογενειών στην εκπαιδευτική διαδικασία, ιδίως για τους μαθητές που κινδυνεύουν να εγκαταλείψουν το σχολείο. Η δραστηριότητα αυτή επικεντρώνεται στην ιδέα ότι η ισχυρή εμπλοκή της οικογένειας μπορεί να ενισχύσει σημαντικά την ακαδημαϊκή επιτυχία, την αίσθηση του ανήκειν και τη συνολική ευημερία ενός μαθητή.</a:t>
            </a:r>
            <a:endParaRPr sz="2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 name="TextBox 4">
            <a:extLst>
              <a:ext uri="{FF2B5EF4-FFF2-40B4-BE49-F238E27FC236}">
                <a16:creationId xmlns:a16="http://schemas.microsoft.com/office/drawing/2014/main" id="{9B75DD0B-9736-5921-A15D-02F9E4FAA03A}"/>
              </a:ext>
            </a:extLst>
          </p:cNvPr>
          <p:cNvSpPr txBox="1"/>
          <p:nvPr/>
        </p:nvSpPr>
        <p:spPr>
          <a:xfrm>
            <a:off x="6095999" y="2409092"/>
            <a:ext cx="5391923" cy="3964932"/>
          </a:xfrm>
          <a:prstGeom prst="rect">
            <a:avLst/>
          </a:prstGeom>
          <a:noFill/>
        </p:spPr>
        <p:txBody>
          <a:bodyPr wrap="square">
            <a:spAutoFit/>
          </a:bodyPr>
          <a:lstStyle/>
          <a:p>
            <a:pPr marL="0" marR="0" lvl="0" indent="0" algn="just" defTabSz="914400" rtl="0" eaLnBrk="1" fontAlgn="auto" latinLnBrk="0" hangingPunct="1">
              <a:lnSpc>
                <a:spcPct val="115000"/>
              </a:lnSpc>
              <a:spcBef>
                <a:spcPts val="1200"/>
              </a:spcBef>
              <a:spcAft>
                <a:spcPts val="1200"/>
              </a:spcAft>
              <a:buClr>
                <a:srgbClr val="000000"/>
              </a:buClr>
              <a:buSzPts val="1100"/>
              <a:buFont typeface="Arial"/>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Source Sans Pro"/>
              </a:rPr>
              <a:t>Οι συμμετέχοντες ενθαρρύνονται να αντλήσουν από τις δικές τους εμπειρίες, αξιοποιώντας στρατηγικές και εργαλεία που έχουν αποδειχθεί επιτυχημένα στα σχολεία ή τις κοινότητές τους. Αυτά μπορεί να περιλαμβάνουν μεθόδους για την προώθηση της καλύτερης επικοινωνίας μεταξύ σχολείων και οικογενειών, προγράμματα που προσφέρουν άμεση υποστήριξη στους μαθητές και τις οικογένειές τους ή κοινοτικές πρωτοβουλίες που δημιουργούν ένα ισχυρότερο δίκτυο υποστήριξης γύρω από τους μαθητές.</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body" idx="1"/>
          </p:nvPr>
        </p:nvSpPr>
        <p:spPr>
          <a:xfrm>
            <a:off x="3094009" y="680216"/>
            <a:ext cx="8345322" cy="5497568"/>
          </a:xfrm>
          <a:prstGeom prst="rect">
            <a:avLst/>
          </a:prstGeom>
          <a:solidFill>
            <a:srgbClr val="BDD7EE"/>
          </a:solidFill>
          <a:ln>
            <a:noFill/>
          </a:ln>
        </p:spPr>
        <p:txBody>
          <a:bodyPr spcFirstLastPara="1" wrap="square" lIns="360000" tIns="360000" rIns="360000" bIns="360000" anchor="t" anchorCtr="0">
            <a:spAutoFit/>
          </a:bodyPr>
          <a:lstStyle/>
          <a:p>
            <a:pPr marL="0" lvl="0" indent="0" algn="just" rtl="0">
              <a:lnSpc>
                <a:spcPct val="100000"/>
              </a:lnSpc>
              <a:spcBef>
                <a:spcPts val="0"/>
              </a:spcBef>
              <a:spcAft>
                <a:spcPts val="1200"/>
              </a:spcAft>
              <a:buClr>
                <a:schemeClr val="dk1"/>
              </a:buClr>
              <a:buSzPts val="1100"/>
              <a:buFont typeface="Arial"/>
              <a:buNone/>
            </a:pPr>
            <a:r>
              <a:rPr lang="en-GB" sz="2000" dirty="0">
                <a:latin typeface="Calibri" panose="020F0502020204030204" pitchFamily="34" charset="0"/>
                <a:ea typeface="Calibri" panose="020F0502020204030204" pitchFamily="34" charset="0"/>
                <a:cs typeface="Calibri" panose="020F0502020204030204" pitchFamily="34" charset="0"/>
                <a:sym typeface="Source Sans Pro"/>
              </a:rPr>
              <a:t>Το πρώτο μέρος της δραστηριότητας περιλαμβάνει </a:t>
            </a:r>
            <a:r>
              <a:rPr lang="en-GB" sz="2000" b="1" i="1" dirty="0">
                <a:latin typeface="Calibri" panose="020F0502020204030204" pitchFamily="34" charset="0"/>
                <a:ea typeface="Calibri" panose="020F0502020204030204" pitchFamily="34" charset="0"/>
                <a:cs typeface="Calibri" panose="020F0502020204030204" pitchFamily="34" charset="0"/>
                <a:sym typeface="Source Sans Pro"/>
              </a:rPr>
              <a:t>τη συλλογή και την ανταλλαγή αυτών των καλών πρακτικών και εργαλείων</a:t>
            </a:r>
            <a:r>
              <a:rPr lang="en-GB" sz="2000" dirty="0">
                <a:latin typeface="Calibri" panose="020F0502020204030204" pitchFamily="34" charset="0"/>
                <a:ea typeface="Calibri" panose="020F0502020204030204" pitchFamily="34" charset="0"/>
                <a:cs typeface="Calibri" panose="020F0502020204030204" pitchFamily="34" charset="0"/>
                <a:sym typeface="Source Sans Pro"/>
              </a:rPr>
              <a:t>. Οι εκπαιδευτικοί είναι ελεύθεροι να συγκεντρώσουν πόρους σε οποιαδήποτε γλώσσα, αλλά υπενθυμίζεται ότι πρέπει να συμπεριλάβουν ορισμένους πόρους στα αγγλικά, καθώς αυτή είναι η γλώσσα εργασίας της μαθησιακής κοινότητας του TUTOR. Για να καθοδηγήσουν την επιλογή τους, παρέχονται στους συμμετέχοντες κριτήρια για τον εντοπισμό αποτελεσματικών πρακτικών. Αυτά περιλαμβάνουν αν η πρακτική έχει μετρήσιμα αποτελέσματα, όπως η βελτίωση της παραμονής των μαθητών ή της ακαδημαϊκής επίδοσης, και αν είχε θετικό αντίκτυπο στον μαθητή, το σχολείο ή την κοινότητα. Για παράδειγμα, ένα εργαλείο μπορεί να θεωρηθεί επιτυχημένο εάν έχει συμβάλει στη μείωση των ποσοστών εγκατάλειψης, στην αύξηση των κινήτρων των μαθητών ή στην ενίσχυση των δεσμών μεταξύ του σχολείου και των τοπικών επιχειρήσεων ή οργανισμών.</a:t>
            </a:r>
            <a:endParaRPr sz="5400" dirty="0">
              <a:solidFill>
                <a:schemeClr val="lt1"/>
              </a:solidFill>
              <a:latin typeface="Calibri" panose="020F0502020204030204" pitchFamily="34" charset="0"/>
              <a:ea typeface="Calibri" panose="020F0502020204030204" pitchFamily="34" charset="0"/>
              <a:cs typeface="Calibri" panose="020F0502020204030204" pitchFamily="34" charset="0"/>
            </a:endParaRPr>
          </a:p>
        </p:txBody>
      </p:sp>
      <p:sp>
        <p:nvSpPr>
          <p:cNvPr id="119" name="Google Shape;119;p4"/>
          <p:cNvSpPr txBox="1">
            <a:spLocks noGrp="1"/>
          </p:cNvSpPr>
          <p:nvPr>
            <p:ph type="title"/>
          </p:nvPr>
        </p:nvSpPr>
        <p:spPr>
          <a:xfrm>
            <a:off x="752669" y="1324947"/>
            <a:ext cx="2091681" cy="461984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32765"/>
              </a:buClr>
              <a:buSzPts val="4000"/>
              <a:buFont typeface="Calibri"/>
              <a:buNone/>
            </a:pPr>
            <a:r>
              <a:rPr lang="en-GB" sz="2800" b="1" dirty="0">
                <a:solidFill>
                  <a:srgbClr val="232765"/>
                </a:solidFill>
              </a:rPr>
              <a:t>Βέλτιστες πρακτικές &amp; εργαλεία</a:t>
            </a:r>
            <a:endParaRPr sz="2800" b="1" dirty="0">
              <a:solidFill>
                <a:srgbClr val="232765"/>
              </a:solidFill>
              <a:latin typeface="Calibri"/>
              <a:ea typeface="Calibri"/>
              <a:cs typeface="Calibri"/>
              <a:sym typeface="Calibri"/>
            </a:endParaRPr>
          </a:p>
        </p:txBody>
      </p:sp>
      <p:sp>
        <p:nvSpPr>
          <p:cNvPr id="120" name="Google Shape;120;p4"/>
          <p:cNvSpPr/>
          <p:nvPr/>
        </p:nvSpPr>
        <p:spPr>
          <a:xfrm>
            <a:off x="6892713" y="6596390"/>
            <a:ext cx="6096000"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1" u="none" strike="noStrike" cap="none">
                <a:solidFill>
                  <a:srgbClr val="AEABAB"/>
                </a:solidFill>
                <a:latin typeface="Calibri"/>
                <a:ea typeface="Calibri"/>
                <a:cs typeface="Calibri"/>
                <a:sym typeface="Calibri"/>
              </a:rPr>
              <a:t>Εικόνα από Freepik</a:t>
            </a:r>
            <a:endParaRPr sz="1100" b="0" i="1" u="none" strike="noStrike" cap="none">
              <a:solidFill>
                <a:srgbClr val="AEABAB"/>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p:nvPr/>
        </p:nvSpPr>
        <p:spPr>
          <a:xfrm>
            <a:off x="230530" y="1945913"/>
            <a:ext cx="4083626" cy="3939500"/>
          </a:xfrm>
          <a:prstGeom prst="rect">
            <a:avLst/>
          </a:prstGeom>
          <a:noFill/>
          <a:ln>
            <a:noFill/>
          </a:ln>
        </p:spPr>
        <p:txBody>
          <a:bodyPr spcFirstLastPara="1" wrap="square" lIns="91425" tIns="45700" rIns="91425" bIns="45700" anchor="ctr" anchorCtr="0">
            <a:spAutoFit/>
          </a:bodyPr>
          <a:lstStyle/>
          <a:p>
            <a:pPr marL="0" lvl="0" indent="0" algn="just" rtl="0">
              <a:lnSpc>
                <a:spcPct val="115000"/>
              </a:lnSpc>
              <a:spcBef>
                <a:spcPts val="1200"/>
              </a:spcBef>
              <a:spcAft>
                <a:spcPts val="1200"/>
              </a:spcAft>
              <a:buClr>
                <a:schemeClr val="dk1"/>
              </a:buClr>
              <a:buSzPts val="1100"/>
              <a:buFont typeface="Arial"/>
              <a:buNone/>
            </a:pPr>
            <a:r>
              <a:rPr lang="en-GB"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Source Sans Pro"/>
              </a:rPr>
              <a:t>Στο δεύτερο μέρος της δραστηριότητας, οι συμμετέχοντες καλούνται </a:t>
            </a:r>
            <a:r>
              <a:rPr lang="en-GB" sz="2000" b="1" i="1" dirty="0">
                <a:solidFill>
                  <a:schemeClr val="dk1"/>
                </a:solidFill>
                <a:latin typeface="Calibri" panose="020F0502020204030204" pitchFamily="34" charset="0"/>
                <a:ea typeface="Calibri" panose="020F0502020204030204" pitchFamily="34" charset="0"/>
                <a:cs typeface="Calibri" panose="020F0502020204030204" pitchFamily="34" charset="0"/>
                <a:sym typeface="Source Sans Pro"/>
              </a:rPr>
              <a:t>να πραγματοποιήσουν ανάλυση των αναγκών των μαθητών </a:t>
            </a:r>
            <a:r>
              <a:rPr lang="en-GB"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Source Sans Pro"/>
              </a:rPr>
              <a:t>τους, με έμφαση στους μαθητές που βρίσκονται σε κοινωνικά και οικονομικά μειονεκτική θέση. Παρέχεται ένα υπόδειγμα χάρτη ανάλυσης αναγκών για να βοηθηθεί σε αυτό το έργο. </a:t>
            </a:r>
            <a:endParaRPr sz="4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grpSp>
        <p:nvGrpSpPr>
          <p:cNvPr id="6" name="Group 5">
            <a:extLst>
              <a:ext uri="{FF2B5EF4-FFF2-40B4-BE49-F238E27FC236}">
                <a16:creationId xmlns:a16="http://schemas.microsoft.com/office/drawing/2014/main" id="{64379BDA-2193-F2BC-3177-60D7E68BC80A}"/>
              </a:ext>
            </a:extLst>
          </p:cNvPr>
          <p:cNvGrpSpPr/>
          <p:nvPr/>
        </p:nvGrpSpPr>
        <p:grpSpPr>
          <a:xfrm>
            <a:off x="8747218" y="173634"/>
            <a:ext cx="3013129" cy="3000984"/>
            <a:chOff x="8416871" y="2258290"/>
            <a:chExt cx="3013129" cy="3000984"/>
          </a:xfrm>
        </p:grpSpPr>
        <p:pic>
          <p:nvPicPr>
            <p:cNvPr id="127" name="Google Shape;127;p5"/>
            <p:cNvPicPr preferRelativeResize="0"/>
            <p:nvPr/>
          </p:nvPicPr>
          <p:blipFill rotWithShape="1">
            <a:blip r:embed="rId3">
              <a:alphaModFix/>
            </a:blip>
            <a:srcRect l="7332" t="10895" r="10577" b="15074"/>
            <a:stretch>
              <a:fillRect/>
            </a:stretch>
          </p:blipFill>
          <p:spPr>
            <a:xfrm>
              <a:off x="8416871" y="2258290"/>
              <a:ext cx="2857501" cy="2576946"/>
            </a:xfrm>
            <a:prstGeom prst="rect">
              <a:avLst/>
            </a:prstGeom>
            <a:noFill/>
            <a:ln>
              <a:noFill/>
            </a:ln>
          </p:spPr>
        </p:pic>
        <p:sp>
          <p:nvSpPr>
            <p:cNvPr id="128" name="Google Shape;128;p5"/>
            <p:cNvSpPr/>
            <p:nvPr/>
          </p:nvSpPr>
          <p:spPr>
            <a:xfrm>
              <a:off x="8572499" y="4997704"/>
              <a:ext cx="2857501"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1" u="none" strike="noStrike" cap="none" dirty="0">
                  <a:solidFill>
                    <a:srgbClr val="AEABAB"/>
                  </a:solidFill>
                  <a:latin typeface="Calibri"/>
                  <a:ea typeface="Calibri"/>
                  <a:cs typeface="Calibri"/>
                  <a:sym typeface="Calibri"/>
                </a:rPr>
                <a:t>Εικόνα από </a:t>
              </a:r>
              <a:r>
                <a:rPr lang="en-GB" sz="1100" b="0" i="1" u="none" strike="noStrike" cap="none" dirty="0" err="1">
                  <a:solidFill>
                    <a:srgbClr val="AEABAB"/>
                  </a:solidFill>
                  <a:latin typeface="Calibri"/>
                  <a:ea typeface="Calibri"/>
                  <a:cs typeface="Calibri"/>
                  <a:sym typeface="Calibri"/>
                </a:rPr>
                <a:t>Freepik</a:t>
              </a:r>
              <a:endParaRPr sz="1100" b="0" i="1" u="none" strike="noStrike" cap="none" dirty="0">
                <a:solidFill>
                  <a:srgbClr val="AEABAB"/>
                </a:solidFill>
                <a:latin typeface="Calibri"/>
                <a:ea typeface="Calibri"/>
                <a:cs typeface="Calibri"/>
                <a:sym typeface="Calibri"/>
              </a:endParaRPr>
            </a:p>
          </p:txBody>
        </p:sp>
      </p:grpSp>
      <p:sp>
        <p:nvSpPr>
          <p:cNvPr id="129" name="Google Shape;129;p5"/>
          <p:cNvSpPr txBox="1"/>
          <p:nvPr/>
        </p:nvSpPr>
        <p:spPr>
          <a:xfrm>
            <a:off x="485775" y="1107426"/>
            <a:ext cx="5739300" cy="5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800" b="1" dirty="0">
                <a:solidFill>
                  <a:srgbClr val="242868"/>
                </a:solidFill>
                <a:latin typeface="Calibri"/>
                <a:ea typeface="Calibri"/>
                <a:cs typeface="Calibri"/>
                <a:sym typeface="Calibri"/>
              </a:rPr>
              <a:t>Ανάλυση αναγκών</a:t>
            </a:r>
            <a:endParaRPr sz="2800" b="1" dirty="0">
              <a:solidFill>
                <a:srgbClr val="242868"/>
              </a:solidFill>
              <a:latin typeface="Calibri"/>
              <a:ea typeface="Calibri"/>
              <a:cs typeface="Calibri"/>
              <a:sym typeface="Calibri"/>
            </a:endParaRPr>
          </a:p>
        </p:txBody>
      </p:sp>
      <p:sp>
        <p:nvSpPr>
          <p:cNvPr id="5" name="TextBox 4">
            <a:extLst>
              <a:ext uri="{FF2B5EF4-FFF2-40B4-BE49-F238E27FC236}">
                <a16:creationId xmlns:a16="http://schemas.microsoft.com/office/drawing/2014/main" id="{F8EF53C8-7ACF-2AEE-43E5-C294755F94F5}"/>
              </a:ext>
            </a:extLst>
          </p:cNvPr>
          <p:cNvSpPr txBox="1"/>
          <p:nvPr/>
        </p:nvSpPr>
        <p:spPr>
          <a:xfrm>
            <a:off x="4411060" y="1674126"/>
            <a:ext cx="4083626" cy="4401205"/>
          </a:xfrm>
          <a:prstGeom prst="rect">
            <a:avLst/>
          </a:prstGeom>
          <a:noFill/>
        </p:spPr>
        <p:txBody>
          <a:bodyPr wrap="square">
            <a:spAutoFit/>
          </a:bodyPr>
          <a:lstStyle/>
          <a:p>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Source Sans Pro"/>
              </a:rPr>
              <a:t>Αυτό το πρότυπο είναι ένα δομημένο εργαλείο που βοηθά τους εκπαιδευτικούς να εντοπίσουν βασικούς τομείς αναγκών, όπως ακαδημαϊκή υποστήριξη, υπηρεσίες ψυχικής υγείας, διατροφική υποστήριξη, οικονομική βοήθεια και άλλα. Τους καθοδηγεί επίσης στην αξιολόγηση της διαθεσιμότητας των πόρων για την κάλυψη αυτών των αναγκών, στον εντοπισμό των ελλείψεων και στη διαμόρφωση ενός σχεδίου δράσης για την αντιμετώπισή τους.</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ffe99d2639_2_0"/>
          <p:cNvSpPr/>
          <p:nvPr/>
        </p:nvSpPr>
        <p:spPr>
          <a:xfrm>
            <a:off x="485774" y="2051389"/>
            <a:ext cx="7212475" cy="4114799"/>
          </a:xfrm>
          <a:prstGeom prst="rect">
            <a:avLst/>
          </a:prstGeom>
          <a:noFill/>
          <a:ln>
            <a:noFill/>
          </a:ln>
        </p:spPr>
        <p:txBody>
          <a:bodyPr spcFirstLastPara="1" wrap="square" lIns="91425" tIns="45700" rIns="91425" bIns="45700" anchor="ctr" anchorCtr="0">
            <a:noAutofit/>
          </a:bodyPr>
          <a:lstStyle/>
          <a:p>
            <a:pPr marL="0" lvl="0" indent="0" algn="just" rtl="0">
              <a:lnSpc>
                <a:spcPct val="115000"/>
              </a:lnSpc>
              <a:spcBef>
                <a:spcPts val="1200"/>
              </a:spcBef>
              <a:spcAft>
                <a:spcPts val="1200"/>
              </a:spcAft>
              <a:buClr>
                <a:schemeClr val="dk1"/>
              </a:buClr>
              <a:buSzPts val="1100"/>
              <a:buFont typeface="Arial"/>
              <a:buNone/>
            </a:pPr>
            <a:r>
              <a:rPr lang="en-GB"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Source Sans Pro"/>
              </a:rPr>
              <a:t>Το υπόδειγμα είναι ολοκληρωμένο, καλύπτοντας τα πάντα, από τις βασικές πληροφορίες για τους μαθητές μέχρι λεπτομερείς αναλύσεις ελλείψεων και σχέδια δράσης. Για παράδειγμα, οι εκπαιδευτικοί μπορεί να εντοπίσουν την ανάγκη για περισσότερα προγράμματα διδασκαλίας, υπηρεσίες ψυχικής υγείας ή επαγγελματικό προσανατολισμό και στη συνέχεια να περιγράψουν τα βήματα για την ενίσχυση αυτών των τομέων, όπως η συνεργασία με τοπικούς οργανισμούς ή η εξασφάλιση πρόσθετης χρηματοδότησης.</a:t>
            </a:r>
            <a:endParaRPr sz="4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36" name="Google Shape;136;g2ffe99d2639_2_0"/>
          <p:cNvPicPr preferRelativeResize="0"/>
          <p:nvPr/>
        </p:nvPicPr>
        <p:blipFill rotWithShape="1">
          <a:blip r:embed="rId3">
            <a:alphaModFix/>
          </a:blip>
          <a:srcRect/>
          <a:stretch/>
        </p:blipFill>
        <p:spPr>
          <a:xfrm>
            <a:off x="8423273" y="3377074"/>
            <a:ext cx="3480926" cy="3480926"/>
          </a:xfrm>
          <a:prstGeom prst="rect">
            <a:avLst/>
          </a:prstGeom>
          <a:noFill/>
          <a:ln>
            <a:noFill/>
          </a:ln>
        </p:spPr>
      </p:pic>
      <p:sp>
        <p:nvSpPr>
          <p:cNvPr id="137" name="Google Shape;137;g2ffe99d2639_2_0"/>
          <p:cNvSpPr/>
          <p:nvPr/>
        </p:nvSpPr>
        <p:spPr>
          <a:xfrm>
            <a:off x="8423273" y="5219242"/>
            <a:ext cx="3019427" cy="55925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1" u="none" strike="noStrike" cap="none" dirty="0">
                <a:solidFill>
                  <a:srgbClr val="AEABAB"/>
                </a:solidFill>
                <a:latin typeface="Calibri"/>
                <a:ea typeface="Calibri"/>
                <a:cs typeface="Calibri"/>
                <a:sym typeface="Calibri"/>
              </a:rPr>
              <a:t>Εικόνα από </a:t>
            </a:r>
            <a:r>
              <a:rPr lang="en-GB" sz="1100" b="0" i="1" u="none" strike="noStrike" cap="none" dirty="0" err="1">
                <a:solidFill>
                  <a:srgbClr val="AEABAB"/>
                </a:solidFill>
                <a:latin typeface="Calibri"/>
                <a:ea typeface="Calibri"/>
                <a:cs typeface="Calibri"/>
                <a:sym typeface="Calibri"/>
              </a:rPr>
              <a:t>Freepik</a:t>
            </a:r>
            <a:endParaRPr sz="1100" b="0" i="1" u="none" strike="noStrike" cap="none" dirty="0">
              <a:solidFill>
                <a:srgbClr val="AEABAB"/>
              </a:solidFill>
              <a:latin typeface="Calibri"/>
              <a:ea typeface="Calibri"/>
              <a:cs typeface="Calibri"/>
              <a:sym typeface="Calibri"/>
            </a:endParaRPr>
          </a:p>
        </p:txBody>
      </p:sp>
      <p:sp>
        <p:nvSpPr>
          <p:cNvPr id="138" name="Google Shape;138;g2ffe99d2639_2_0"/>
          <p:cNvSpPr txBox="1"/>
          <p:nvPr/>
        </p:nvSpPr>
        <p:spPr>
          <a:xfrm>
            <a:off x="485774" y="1294151"/>
            <a:ext cx="4267199" cy="11630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800" b="1" dirty="0">
                <a:solidFill>
                  <a:srgbClr val="242868"/>
                </a:solidFill>
                <a:latin typeface="Calibri"/>
                <a:ea typeface="Calibri"/>
                <a:cs typeface="Calibri"/>
                <a:sym typeface="Calibri"/>
              </a:rPr>
              <a:t>Υπόδειγμα ανάλυσης αναγκών</a:t>
            </a:r>
            <a:endParaRPr sz="2800" b="1" dirty="0">
              <a:solidFill>
                <a:srgbClr val="242868"/>
              </a:solidFill>
              <a:latin typeface="Calibri"/>
              <a:ea typeface="Calibri"/>
              <a:cs typeface="Calibri"/>
              <a:sym typeface="Calibri"/>
            </a:endParaRPr>
          </a:p>
        </p:txBody>
      </p:sp>
      <p:sp>
        <p:nvSpPr>
          <p:cNvPr id="5" name="TextBox 4">
            <a:extLst>
              <a:ext uri="{FF2B5EF4-FFF2-40B4-BE49-F238E27FC236}">
                <a16:creationId xmlns:a16="http://schemas.microsoft.com/office/drawing/2014/main" id="{5281E257-BD1D-D3FA-8477-24F73F90FCAB}"/>
              </a:ext>
            </a:extLst>
          </p:cNvPr>
          <p:cNvSpPr txBox="1"/>
          <p:nvPr/>
        </p:nvSpPr>
        <p:spPr>
          <a:xfrm>
            <a:off x="7698249" y="498765"/>
            <a:ext cx="4205950" cy="2660071"/>
          </a:xfrm>
          <a:prstGeom prst="rect">
            <a:avLst/>
          </a:prstGeom>
          <a:noFill/>
        </p:spPr>
        <p:txBody>
          <a:bodyPr wrap="square" anchor="ctr">
            <a:noAutofit/>
          </a:bodyPr>
          <a:lstStyle/>
          <a:p>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Source Sans Pro"/>
              </a:rPr>
              <a:t>Ο στόχος είναι να δημιουργηθεί ένα προσαρμοσμένο σχέδιο που να αντιμετωπίζει τις συγκεκριμένες προκλήσεις που αντιμετωπίζουν οι μειονεκτούντες μαθητές στο σχολείο ή την περιοχή τους, διασφαλίζοντας ότι κάθε μαθητής θα έχει την υποστήριξη που χρειάζεται για να επιτύχει.</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ffe99d2639_2_8"/>
          <p:cNvSpPr txBox="1"/>
          <p:nvPr/>
        </p:nvSpPr>
        <p:spPr>
          <a:xfrm>
            <a:off x="5397500" y="2225025"/>
            <a:ext cx="4390775" cy="597000"/>
          </a:xfrm>
          <a:prstGeom prst="rect">
            <a:avLst/>
          </a:prstGeom>
          <a:noFill/>
          <a:ln>
            <a:noFill/>
          </a:ln>
        </p:spPr>
        <p:txBody>
          <a:bodyPr spcFirstLastPara="1" wrap="square" lIns="91425" tIns="91425" rIns="91425" bIns="91425" anchor="t" anchorCtr="0">
            <a:noAutofit/>
          </a:bodyPr>
          <a:lstStyle/>
          <a:p>
            <a:pPr marR="0" lvl="0" rtl="0">
              <a:lnSpc>
                <a:spcPct val="90000"/>
              </a:lnSpc>
              <a:spcBef>
                <a:spcPts val="0"/>
              </a:spcBef>
              <a:spcAft>
                <a:spcPts val="0"/>
              </a:spcAft>
              <a:buClr>
                <a:srgbClr val="000000"/>
              </a:buClr>
              <a:buSzPts val="2790"/>
              <a:buFont typeface="Arial"/>
              <a:buNone/>
            </a:pPr>
            <a:r>
              <a:rPr lang="en-GB" sz="2800" b="1" dirty="0">
                <a:solidFill>
                  <a:srgbClr val="242868"/>
                </a:solidFill>
                <a:highlight>
                  <a:schemeClr val="lt1"/>
                </a:highlight>
                <a:latin typeface="Calibri" panose="020F0502020204030204" pitchFamily="34" charset="0"/>
                <a:ea typeface="Calibri" panose="020F0502020204030204" pitchFamily="34" charset="0"/>
                <a:cs typeface="Calibri" panose="020F0502020204030204" pitchFamily="34" charset="0"/>
              </a:rPr>
              <a:t>Ανταλλαγή γνώσεων</a:t>
            </a:r>
            <a:endParaRPr sz="3200" b="0" i="0" u="none" strike="noStrike" cap="none" dirty="0">
              <a:solidFill>
                <a:srgbClr val="242868"/>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45" name="Google Shape;145;g2ffe99d2639_2_8"/>
          <p:cNvPicPr preferRelativeResize="0"/>
          <p:nvPr/>
        </p:nvPicPr>
        <p:blipFill rotWithShape="1">
          <a:blip r:embed="rId3">
            <a:alphaModFix/>
          </a:blip>
          <a:srcRect/>
          <a:stretch/>
        </p:blipFill>
        <p:spPr>
          <a:xfrm>
            <a:off x="1380450" y="1424925"/>
            <a:ext cx="4017050" cy="4017798"/>
          </a:xfrm>
          <a:prstGeom prst="rect">
            <a:avLst/>
          </a:prstGeom>
          <a:noFill/>
          <a:ln>
            <a:noFill/>
          </a:ln>
        </p:spPr>
      </p:pic>
      <p:sp>
        <p:nvSpPr>
          <p:cNvPr id="146" name="Google Shape;146;g2ffe99d2639_2_8"/>
          <p:cNvSpPr txBox="1"/>
          <p:nvPr/>
        </p:nvSpPr>
        <p:spPr>
          <a:xfrm>
            <a:off x="5397501" y="2822025"/>
            <a:ext cx="4390774" cy="1991275"/>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1200"/>
              </a:spcAft>
              <a:buClr>
                <a:schemeClr val="dk1"/>
              </a:buClr>
              <a:buSzPts val="1100"/>
              <a:buFont typeface="Arial"/>
              <a:buNone/>
            </a:pPr>
            <a:r>
              <a:rPr lang="en-GB"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Source Sans Pro"/>
              </a:rPr>
              <a:t>Τέλος, υπενθυμίζεται στους συμμετέχοντες ότι τα ευρήματα και τα σχέδιά τους προορίζονται να μοιραστούν με την ευρύτερη μαθησιακή κοινότητα του TUTOR. </a:t>
            </a:r>
            <a:endParaRPr sz="2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3009d55787e_0_0"/>
          <p:cNvSpPr txBox="1"/>
          <p:nvPr/>
        </p:nvSpPr>
        <p:spPr>
          <a:xfrm>
            <a:off x="416425" y="1352999"/>
            <a:ext cx="4626630" cy="4604455"/>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Clr>
                <a:schemeClr val="dk1"/>
              </a:buClr>
              <a:buSzPts val="4200"/>
              <a:buFont typeface="Arial"/>
              <a:buNone/>
            </a:pPr>
            <a:r>
              <a:rPr lang="en-US" sz="2800" b="1" dirty="0">
                <a:solidFill>
                  <a:srgbClr val="242868"/>
                </a:solidFill>
                <a:latin typeface="Calibri" panose="020F0502020204030204" pitchFamily="34" charset="0"/>
                <a:ea typeface="Calibri" panose="020F0502020204030204" pitchFamily="34" charset="0"/>
                <a:cs typeface="Calibri" panose="020F0502020204030204" pitchFamily="34" charset="0"/>
              </a:rPr>
              <a:t>Αναστοχασμός:</a:t>
            </a:r>
          </a:p>
          <a:p>
            <a:pPr lvl="2" indent="457200" algn="just">
              <a:lnSpc>
                <a:spcPct val="115000"/>
              </a:lnSpc>
              <a:spcBef>
                <a:spcPts val="1200"/>
              </a:spcBef>
              <a:buClr>
                <a:schemeClr val="dk1"/>
              </a:buClr>
              <a:buSzPts val="1100"/>
            </a:pP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Source Sans Pro"/>
              </a:rPr>
              <a:t>Μετά από αυτή τη δραστηριότητα καλείστε να κάνετε κάποια αυτοκριτική:</a:t>
            </a:r>
          </a:p>
          <a:p>
            <a:pPr marL="457200" lvl="2" indent="-361950" algn="just">
              <a:lnSpc>
                <a:spcPct val="115000"/>
              </a:lnSpc>
              <a:spcBef>
                <a:spcPts val="1200"/>
              </a:spcBef>
              <a:buClr>
                <a:schemeClr val="dk1"/>
              </a:buClr>
              <a:buSzPts val="2100"/>
              <a:buFont typeface="Source Sans Pro"/>
              <a:buChar char="●"/>
            </a:pP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Source Sans Pro"/>
              </a:rPr>
              <a:t>Πόσο νέο είναι ένα εργαλείο που εστιάζει στον χάρτη ανάλυσης των αναγκών των μαθητών; </a:t>
            </a:r>
          </a:p>
          <a:p>
            <a:pPr marL="457200" lvl="2" indent="-361950" algn="just">
              <a:lnSpc>
                <a:spcPct val="115000"/>
              </a:lnSpc>
              <a:buClr>
                <a:schemeClr val="dk1"/>
              </a:buClr>
              <a:buSzPts val="2100"/>
              <a:buFont typeface="Source Sans Pro"/>
              <a:buChar char="●"/>
            </a:pP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Source Sans Pro"/>
              </a:rPr>
              <a:t>Πώς μπορεί να γίνει πιο σχετική και αποτελεσματική και κατά προτίμηση πιο </a:t>
            </a:r>
            <a:r>
              <a:rPr lang="en-US" sz="20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Source Sans Pro"/>
              </a:rPr>
              <a:t>εξατομικευμένη</a:t>
            </a: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Source Sans Pro"/>
              </a:rPr>
              <a:t>;</a:t>
            </a:r>
          </a:p>
        </p:txBody>
      </p:sp>
      <p:sp>
        <p:nvSpPr>
          <p:cNvPr id="2" name="Google Shape;152;g3009d55787e_0_0">
            <a:extLst>
              <a:ext uri="{FF2B5EF4-FFF2-40B4-BE49-F238E27FC236}">
                <a16:creationId xmlns:a16="http://schemas.microsoft.com/office/drawing/2014/main" id="{19F4EB03-E723-D238-7F6F-BA72EDAEAD99}"/>
              </a:ext>
            </a:extLst>
          </p:cNvPr>
          <p:cNvSpPr txBox="1"/>
          <p:nvPr/>
        </p:nvSpPr>
        <p:spPr>
          <a:xfrm>
            <a:off x="5524134" y="2147454"/>
            <a:ext cx="4880630" cy="3537655"/>
          </a:xfrm>
          <a:prstGeom prst="rect">
            <a:avLst/>
          </a:prstGeom>
          <a:noFill/>
          <a:ln>
            <a:noFill/>
          </a:ln>
        </p:spPr>
        <p:txBody>
          <a:bodyPr spcFirstLastPara="1" wrap="square" lIns="91425" tIns="91425" rIns="91425" bIns="91425" anchor="t" anchorCtr="0">
            <a:noAutofit/>
          </a:bodyPr>
          <a:lstStyle/>
          <a:p>
            <a:pPr marL="457200" lvl="2" indent="-361950" algn="just">
              <a:lnSpc>
                <a:spcPct val="115000"/>
              </a:lnSpc>
              <a:buClr>
                <a:schemeClr val="dk1"/>
              </a:buClr>
              <a:buSzPts val="2100"/>
              <a:buFont typeface="Source Sans Pro"/>
              <a:buChar char="●"/>
            </a:pP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Source Sans Pro"/>
              </a:rPr>
              <a:t>Πώς μπορείτε να εμπλέξετε τις οικογένειες και τους φροντιστές στη διαδικασία ανάλυσης των αναγκών; Έχετε κάποια καλή </a:t>
            </a:r>
            <a:r>
              <a:rPr lang="en-US" sz="20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Source Sans Pro"/>
              </a:rPr>
              <a:t>πρακτική </a:t>
            </a: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Source Sans Pro"/>
              </a:rPr>
              <a:t>σχετικά με αυτό; Ή μήπως πρέπει να κάνετε περισσότερα γι' αυτό;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8"/>
          <p:cNvSpPr txBox="1"/>
          <p:nvPr/>
        </p:nvSpPr>
        <p:spPr>
          <a:xfrm>
            <a:off x="1825334" y="6322957"/>
            <a:ext cx="9830638" cy="3676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494"/>
              </a:buClr>
              <a:buSzPts val="900"/>
              <a:buFont typeface="Arial"/>
              <a:buNone/>
            </a:pPr>
            <a:r>
              <a:rPr lang="en-GB" sz="900" b="0" i="0" u="none" strike="noStrike" cap="none">
                <a:solidFill>
                  <a:srgbClr val="004494"/>
                </a:solidFill>
                <a:latin typeface="Calibri"/>
                <a:ea typeface="Calibri"/>
                <a:cs typeface="Calibri"/>
                <a:sym typeface="Calibri"/>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endParaRPr sz="1400" b="0" i="0" u="none" strike="noStrike" cap="none">
              <a:solidFill>
                <a:srgbClr val="000000"/>
              </a:solidFill>
              <a:latin typeface="Arial"/>
              <a:ea typeface="Arial"/>
              <a:cs typeface="Arial"/>
              <a:sym typeface="Arial"/>
            </a:endParaRPr>
          </a:p>
        </p:txBody>
      </p:sp>
      <p:pic>
        <p:nvPicPr>
          <p:cNvPr id="158" name="Google Shape;158;p8"/>
          <p:cNvPicPr preferRelativeResize="0"/>
          <p:nvPr/>
        </p:nvPicPr>
        <p:blipFill rotWithShape="1">
          <a:blip r:embed="rId4">
            <a:alphaModFix/>
          </a:blip>
          <a:srcRect/>
          <a:stretch/>
        </p:blipFill>
        <p:spPr>
          <a:xfrm>
            <a:off x="470004" y="6322957"/>
            <a:ext cx="1355329" cy="367633"/>
          </a:xfrm>
          <a:prstGeom prst="rect">
            <a:avLst/>
          </a:prstGeom>
          <a:noFill/>
          <a:ln>
            <a:noFill/>
          </a:ln>
        </p:spPr>
      </p:pic>
      <p:sp>
        <p:nvSpPr>
          <p:cNvPr id="159" name="Google Shape;159;p8"/>
          <p:cNvSpPr/>
          <p:nvPr/>
        </p:nvSpPr>
        <p:spPr>
          <a:xfrm>
            <a:off x="361375" y="1782826"/>
            <a:ext cx="4724400"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dirty="0">
                <a:solidFill>
                  <a:schemeClr val="lt1"/>
                </a:solidFill>
                <a:latin typeface="Calibri"/>
                <a:ea typeface="Calibri"/>
                <a:cs typeface="Calibri"/>
                <a:sym typeface="Calibri"/>
              </a:rPr>
              <a:t>Σας ευχαριστούμε για την προσοχή σας ☺</a:t>
            </a:r>
            <a:endParaRPr sz="3200" b="1" i="0" u="none" strike="noStrike" cap="none" dirty="0">
              <a:solidFill>
                <a:schemeClr val="lt1"/>
              </a:solidFill>
              <a:latin typeface="Calibri"/>
              <a:ea typeface="Calibri"/>
              <a:cs typeface="Calibri"/>
              <a:sym typeface="Calibri"/>
            </a:endParaRPr>
          </a:p>
        </p:txBody>
      </p:sp>
      <p:pic>
        <p:nvPicPr>
          <p:cNvPr id="160" name="Google Shape;160;p8"/>
          <p:cNvPicPr preferRelativeResize="0"/>
          <p:nvPr/>
        </p:nvPicPr>
        <p:blipFill rotWithShape="1">
          <a:blip r:embed="rId5">
            <a:alphaModFix/>
          </a:blip>
          <a:srcRect/>
          <a:stretch/>
        </p:blipFill>
        <p:spPr>
          <a:xfrm>
            <a:off x="465304" y="738627"/>
            <a:ext cx="2122430" cy="60219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2560</Words>
  <Application>Microsoft Office PowerPoint</Application>
  <PresentationFormat>Ευρεία οθόνη</PresentationFormat>
  <Paragraphs>76</Paragraphs>
  <Slides>9</Slides>
  <Notes>9</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Open Sans</vt:lpstr>
      <vt:lpstr>Source Sans Pro</vt:lpstr>
      <vt:lpstr>Calibri</vt:lpstr>
      <vt:lpstr>Arial</vt:lpstr>
      <vt:lpstr>Office Theme</vt:lpstr>
      <vt:lpstr>Παρουσίαση του PowerPoint</vt:lpstr>
      <vt:lpstr>Παρουσίαση του PowerPoint</vt:lpstr>
      <vt:lpstr>Παρουσίαση του PowerPoint</vt:lpstr>
      <vt:lpstr>Βέλτιστες πρακτικές &amp; εργαλεία</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Patricia Tejada Fernandéz</dc:creator>
  <cp:keywords>, docId:F42F3DA10314A2AC411011A9F14C1655</cp:keywords>
  <cp:lastModifiedBy>ΕΛΕΝΗ ΜΑΥΡΟΠΟΥΛΟΥ</cp:lastModifiedBy>
  <cp:revision>16</cp:revision>
  <dcterms:created xsi:type="dcterms:W3CDTF">2024-08-21T08:35:52Z</dcterms:created>
  <dcterms:modified xsi:type="dcterms:W3CDTF">2025-09-07T19:25:37Z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0x0101008C1C790A0A6B5D439550C5EA15C74BCC</vt:lpwstr>
  </property>
</Properties>
</file>