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9" r:id="rId5"/>
    <p:sldId id="268" r:id="rId6"/>
    <p:sldId id="270" r:id="rId7"/>
    <p:sldId id="259" r:id="rId8"/>
    <p:sldId id="260" r:id="rId9"/>
    <p:sldId id="261" r:id="rId10"/>
    <p:sldId id="262" r:id="rId11"/>
    <p:sldId id="263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6" r:id="rId22"/>
    <p:sldId id="267" r:id="rId23"/>
    <p:sldId id="264" r:id="rId24"/>
  </p:sldIdLst>
  <p:sldSz cx="12192000" cy="6858000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0" roundtripDataSignature="AMtx7mgJucKS79pPOmzSK3D0q2j8PFPx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57428" autoAdjust="0"/>
  </p:normalViewPr>
  <p:slideViewPr>
    <p:cSldViewPr snapToGrid="0">
      <p:cViewPr varScale="1">
        <p:scale>
          <a:sx n="49" d="100"/>
          <a:sy n="49" d="100"/>
        </p:scale>
        <p:origin x="19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1800" dirty="0" err="1"/>
              <a:t>Καλώς ήρθατε στο μάθημα κατάρτισης εκπαιδευτικών ασύγχρονης μάθησης</a:t>
            </a:r>
            <a:r>
              <a:rPr lang="tr-TR" sz="1800" dirty="0"/>
              <a:t>! </a:t>
            </a:r>
            <a:r>
              <a:rPr lang="tr-TR" sz="1800" dirty="0" err="1"/>
              <a:t>Σήμερα</a:t>
            </a:r>
            <a:r>
              <a:rPr lang="tr-TR" sz="1800" dirty="0"/>
              <a:t>, </a:t>
            </a:r>
            <a:r>
              <a:rPr lang="tr-TR" sz="1800" dirty="0" err="1"/>
              <a:t>θα επικεντρωθούμε </a:t>
            </a:r>
            <a:r>
              <a:rPr lang="tr-TR" sz="1800" dirty="0"/>
              <a:t>στο να </a:t>
            </a:r>
            <a:r>
              <a:rPr lang="tr-TR" sz="1800" dirty="0" err="1"/>
              <a:t>σας εξοπλίσουμε με στρατηγικές που θα σας βοηθήσουν να βοηθήσετε τους μαθητές γυμνασίου να ενισχύσουν τις κοινωνικές τους δεξιότητες</a:t>
            </a:r>
            <a:r>
              <a:rPr lang="tr-TR" sz="1800" dirty="0"/>
              <a:t>, να </a:t>
            </a:r>
            <a:r>
              <a:rPr lang="tr-TR" sz="1800" dirty="0" err="1"/>
              <a:t>αναλάβουν ευθύνες και να διαχειριστούν αποτελεσματικά </a:t>
            </a:r>
            <a:r>
              <a:rPr lang="tr-TR" sz="1800" dirty="0"/>
              <a:t>το χρόνο τους. </a:t>
            </a:r>
            <a:r>
              <a:rPr lang="tr-TR" sz="1800" dirty="0" err="1"/>
              <a:t>Ας εντρυφήσουμε στους στόχους και τα αποτελέσματα αυτής της συνεδρίας</a:t>
            </a:r>
            <a:r>
              <a:rPr lang="tr-TR" sz="1800" dirty="0"/>
              <a:t>.</a:t>
            </a:r>
          </a:p>
        </p:txBody>
      </p:sp>
      <p:sp>
        <p:nvSpPr>
          <p:cNvPr id="80" name="Google Shape;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dirty="0" err="1"/>
              <a:t>Αφιερώστε λίγα λεπτά για να σκεφτείτε τις δικές σας συνήθειες αναβλητικότητας</a:t>
            </a:r>
            <a:r>
              <a:rPr lang="tr-TR" dirty="0"/>
              <a:t>. </a:t>
            </a:r>
            <a:r>
              <a:rPr lang="tr-TR" dirty="0" err="1"/>
              <a:t>Σε ποιον τύπο νομίζετε ότι εμπίπτετε</a:t>
            </a:r>
            <a:r>
              <a:rPr lang="tr-TR" dirty="0"/>
              <a:t>; </a:t>
            </a:r>
            <a:r>
              <a:rPr lang="tr-TR" dirty="0" err="1"/>
              <a:t>Μόλις προσδιορίσετε τον τύπο σας</a:t>
            </a:r>
            <a:r>
              <a:rPr lang="tr-TR" dirty="0"/>
              <a:t>, </a:t>
            </a:r>
            <a:r>
              <a:rPr lang="tr-TR" dirty="0" err="1"/>
              <a:t>μοιραστείτε τις σκέψεις σας με τον </a:t>
            </a:r>
            <a:r>
              <a:rPr lang="tr-TR" dirty="0"/>
              <a:t>σύντροφό </a:t>
            </a:r>
            <a:r>
              <a:rPr lang="tr-TR" dirty="0" err="1"/>
              <a:t>σας</a:t>
            </a:r>
            <a:r>
              <a:rPr lang="tr-TR" dirty="0"/>
              <a:t>.</a:t>
            </a:r>
          </a:p>
          <a:p>
            <a:r>
              <a:rPr lang="tr-TR" dirty="0" err="1"/>
              <a:t>Για παράδειγμα</a:t>
            </a:r>
            <a:r>
              <a:rPr lang="tr-TR" dirty="0"/>
              <a:t>, </a:t>
            </a:r>
            <a:r>
              <a:rPr lang="tr-TR" dirty="0" err="1"/>
              <a:t>αν θεωρείτε ότι αποφεύγετε την αναβλητικότητα</a:t>
            </a:r>
            <a:r>
              <a:rPr lang="tr-TR" dirty="0"/>
              <a:t>, </a:t>
            </a:r>
            <a:r>
              <a:rPr lang="tr-TR" dirty="0" err="1"/>
              <a:t>συζητήστε τις συγκεκριμένες εργασίες που τείνετε να καθυστερείτε και γιατί</a:t>
            </a:r>
            <a:r>
              <a:rPr lang="tr-TR" dirty="0"/>
              <a:t>. </a:t>
            </a:r>
            <a:r>
              <a:rPr lang="tr-TR" dirty="0" err="1"/>
              <a:t>Αυτός ο διάλογος θα σας βοηθήσει να κατανοήσετε καλύτερα </a:t>
            </a:r>
            <a:r>
              <a:rPr lang="tr-TR" dirty="0"/>
              <a:t>όχι </a:t>
            </a:r>
            <a:r>
              <a:rPr lang="tr-TR" dirty="0" err="1"/>
              <a:t>μόνο τις δικές σας συνήθειες </a:t>
            </a:r>
            <a:r>
              <a:rPr lang="tr-TR" dirty="0"/>
              <a:t>αλλά </a:t>
            </a:r>
            <a:r>
              <a:rPr lang="tr-TR" dirty="0" err="1"/>
              <a:t>και εκείνες των μαθητών σας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dirty="0" err="1"/>
              <a:t>θα συζητήσουμε τρεις βασικές στρατηγικές</a:t>
            </a:r>
            <a:r>
              <a:rPr lang="tr-TR" dirty="0"/>
              <a:t>: </a:t>
            </a:r>
            <a:r>
              <a:rPr lang="tr-TR" b="1" dirty="0" err="1"/>
              <a:t>διαχείριση </a:t>
            </a:r>
            <a:r>
              <a:rPr lang="tr-TR" b="1" dirty="0"/>
              <a:t>του χρόνου, </a:t>
            </a:r>
            <a:r>
              <a:rPr lang="tr-TR" b="1" dirty="0" err="1"/>
              <a:t>καθορισμός στόχων και συνεργάτες λογοδοσίας</a:t>
            </a:r>
            <a:r>
              <a:rPr lang="tr-TR" dirty="0"/>
              <a:t>. </a:t>
            </a:r>
            <a:r>
              <a:rPr lang="tr-TR" dirty="0" err="1"/>
              <a:t>Αυτές οι στρατηγικές είναι απαραίτητες για την υποστήριξη της ακαδημαϊκής επιτυχίας </a:t>
            </a:r>
            <a:r>
              <a:rPr lang="tr-TR" dirty="0"/>
              <a:t>των</a:t>
            </a:r>
            <a:r>
              <a:rPr lang="tr-TR" dirty="0" err="1"/>
              <a:t> μαθητών, ιδίως εκείνων που προέρχονται από κοινωνικοοικονομικά μειονεκτούντα περιβάλλοντα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/>
              <a:t>Διαχείριση χρόνου: </a:t>
            </a:r>
            <a:r>
              <a:rPr lang="tr-TR" b="1" dirty="0" err="1"/>
              <a:t>Ορισμός συγκεκριμένων προθεσμιών</a:t>
            </a:r>
            <a:endParaRPr lang="tr-TR" b="1" dirty="0"/>
          </a:p>
          <a:p>
            <a:pPr>
              <a:buNone/>
            </a:pPr>
            <a:r>
              <a:rPr lang="tr-TR" dirty="0" err="1"/>
              <a:t>Η αποτελεσματική διαχείριση </a:t>
            </a:r>
            <a:r>
              <a:rPr lang="tr-TR" dirty="0"/>
              <a:t>του χρόνου </a:t>
            </a:r>
            <a:r>
              <a:rPr lang="tr-TR" dirty="0" err="1"/>
              <a:t>βοηθά τους μαθητές </a:t>
            </a:r>
            <a:r>
              <a:rPr lang="tr-TR" dirty="0"/>
              <a:t>να προγραμματίζουν </a:t>
            </a:r>
            <a:r>
              <a:rPr lang="tr-TR" dirty="0" err="1"/>
              <a:t>τις εργασίες τους και να μειώνουν την αναβλητικότητα </a:t>
            </a:r>
            <a:r>
              <a:rPr lang="tr-TR" dirty="0"/>
              <a:t>(Zimmerman &amp; </a:t>
            </a:r>
            <a:r>
              <a:rPr lang="tr-TR" dirty="0" err="1"/>
              <a:t>Schunk</a:t>
            </a:r>
            <a:r>
              <a:rPr lang="tr-TR" dirty="0"/>
              <a:t>, 2011). </a:t>
            </a:r>
            <a:r>
              <a:rPr lang="tr-TR" dirty="0" err="1"/>
              <a:t>Οι εκπαιδευτικοί </a:t>
            </a:r>
            <a:r>
              <a:rPr lang="tr-TR" dirty="0"/>
              <a:t>μπορούν να </a:t>
            </a:r>
            <a:r>
              <a:rPr lang="tr-TR" dirty="0" err="1"/>
              <a:t>υποστηρίξουν τους μαθητές ενθαρρύνοντάς τους να </a:t>
            </a:r>
            <a:r>
              <a:rPr lang="tr-TR" dirty="0"/>
              <a:t>θέτουν </a:t>
            </a:r>
            <a:r>
              <a:rPr lang="tr-TR" b="1" dirty="0" err="1"/>
              <a:t>στόχους </a:t>
            </a:r>
            <a:r>
              <a:rPr lang="tr-TR" b="1" dirty="0"/>
              <a:t>SMART </a:t>
            </a:r>
            <a:r>
              <a:rPr lang="tr-TR" dirty="0" err="1"/>
              <a:t>και να δημιουργούν δομημένα προγράμματα μελέτης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 err="1"/>
              <a:t>Καθορισμός στόχων</a:t>
            </a:r>
            <a:r>
              <a:rPr lang="tr-TR" b="1" dirty="0"/>
              <a:t>: </a:t>
            </a:r>
            <a:r>
              <a:rPr lang="tr-TR" b="1" dirty="0" err="1"/>
              <a:t>Σπάσιμο των καθηκόντων σε διαχειρίσιμα βήματα</a:t>
            </a:r>
            <a:endParaRPr lang="tr-TR" b="1" dirty="0"/>
          </a:p>
          <a:p>
            <a:pPr>
              <a:buNone/>
            </a:pPr>
            <a:r>
              <a:rPr lang="tr-TR" dirty="0" err="1"/>
              <a:t>Η έρευνα δείχνει ότι ο διαχωρισμός μεγάλων εργασιών σε μικρότερα</a:t>
            </a:r>
            <a:r>
              <a:rPr lang="tr-TR" dirty="0"/>
              <a:t>, </a:t>
            </a:r>
            <a:r>
              <a:rPr lang="tr-TR" dirty="0" err="1"/>
              <a:t>εφικτά βήματα αυξάνει τα κίνητρα </a:t>
            </a:r>
            <a:r>
              <a:rPr lang="tr-TR" dirty="0"/>
              <a:t>(Locke &amp; </a:t>
            </a:r>
            <a:r>
              <a:rPr lang="tr-TR" dirty="0" err="1"/>
              <a:t>Latham</a:t>
            </a:r>
            <a:r>
              <a:rPr lang="tr-TR" dirty="0"/>
              <a:t>, 2002). </a:t>
            </a:r>
            <a:r>
              <a:rPr lang="tr-TR" dirty="0" err="1"/>
              <a:t>Για παράδειγμα</a:t>
            </a:r>
            <a:r>
              <a:rPr lang="tr-TR" dirty="0"/>
              <a:t>, ένα </a:t>
            </a:r>
            <a:r>
              <a:rPr lang="tr-TR" dirty="0" err="1"/>
              <a:t>ερευνητικό έργο </a:t>
            </a:r>
            <a:r>
              <a:rPr lang="tr-TR" dirty="0"/>
              <a:t>μπορεί να </a:t>
            </a:r>
            <a:r>
              <a:rPr lang="tr-TR" dirty="0" err="1"/>
              <a:t>χωριστεί σε φάσεις</a:t>
            </a:r>
            <a:r>
              <a:rPr lang="tr-TR" dirty="0"/>
              <a:t>: </a:t>
            </a:r>
            <a:r>
              <a:rPr lang="tr-TR" dirty="0" err="1"/>
              <a:t>επιλογή θέματος</a:t>
            </a:r>
            <a:r>
              <a:rPr lang="tr-TR" dirty="0"/>
              <a:t>, </a:t>
            </a:r>
            <a:r>
              <a:rPr lang="tr-TR" dirty="0" err="1"/>
              <a:t>σκιαγράφηση</a:t>
            </a:r>
            <a:r>
              <a:rPr lang="tr-TR" dirty="0"/>
              <a:t>, </a:t>
            </a:r>
            <a:r>
              <a:rPr lang="tr-TR" dirty="0" err="1"/>
              <a:t>σύνταξη και οριστικοποίηση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 err="1"/>
              <a:t>Εταίροι λογοδοσίας</a:t>
            </a:r>
            <a:r>
              <a:rPr lang="tr-TR" b="1" dirty="0"/>
              <a:t>: </a:t>
            </a:r>
            <a:r>
              <a:rPr lang="tr-TR" b="1" dirty="0" err="1"/>
              <a:t>Υποστήριξη </a:t>
            </a:r>
            <a:r>
              <a:rPr lang="tr-TR" b="1" dirty="0"/>
              <a:t>από ομότιμους </a:t>
            </a:r>
            <a:r>
              <a:rPr lang="tr-TR" b="1" dirty="0" err="1"/>
              <a:t>για πρόοδο</a:t>
            </a:r>
            <a:endParaRPr lang="tr-TR" b="1" dirty="0"/>
          </a:p>
          <a:p>
            <a:pPr>
              <a:buNone/>
            </a:pPr>
            <a:r>
              <a:rPr lang="tr-TR" dirty="0"/>
              <a:t>Σύμφωνα με την κοινωνική γνωστική θεωρία του Bandura (1986), οι μαθητές είναι πιο πιθανό να παραμείνουν στην πορεία τους όταν αισθάνονται ότι είναι υπόλογοι σε κάποιον άλλο. </a:t>
            </a:r>
            <a:r>
              <a:rPr lang="el-GR"/>
              <a:t>Το ταίριασμα </a:t>
            </a:r>
            <a:r>
              <a:rPr lang="tr-TR"/>
              <a:t>μαθητών </a:t>
            </a:r>
            <a:r>
              <a:rPr lang="tr-TR" dirty="0"/>
              <a:t>ως </a:t>
            </a:r>
            <a:r>
              <a:rPr lang="tr-TR" dirty="0" err="1"/>
              <a:t>συνεργάτες λογοδοσίας </a:t>
            </a:r>
            <a:r>
              <a:rPr lang="tr-TR" dirty="0"/>
              <a:t>μπορεί να </a:t>
            </a:r>
            <a:r>
              <a:rPr lang="tr-TR" dirty="0" err="1"/>
              <a:t>ενισχύσει τα κίνητρα και τη συνέπεια</a:t>
            </a:r>
            <a:r>
              <a:rPr lang="tr-TR" dirty="0"/>
              <a:t>.</a:t>
            </a:r>
          </a:p>
          <a:p>
            <a:r>
              <a:rPr lang="tr-TR" dirty="0" err="1"/>
              <a:t>Εφαρμόζοντας αυτές τις στρατηγικές στην τάξη</a:t>
            </a:r>
            <a:r>
              <a:rPr lang="tr-TR" dirty="0"/>
              <a:t>, μπορούμε να </a:t>
            </a:r>
            <a:r>
              <a:rPr lang="tr-TR" dirty="0" err="1"/>
              <a:t>βοηθήσουμε τους μαθητές να αναπτύξουν αυτοπειθαρχία και να επιτύχουν ακαδημαϊκή επιτυχία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A496757A-3F47-72F3-B8FA-03996788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3928BE6D-65DD-D6F5-B680-A3516E3CEA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2BBB51CC-1AAA-891A-AFDF-88ED7E48BF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dirty="0" err="1"/>
              <a:t>Σήμερα</a:t>
            </a:r>
            <a:r>
              <a:rPr lang="tr-TR" dirty="0"/>
              <a:t>, </a:t>
            </a:r>
            <a:r>
              <a:rPr lang="tr-TR" dirty="0" err="1"/>
              <a:t>θα εξερευνήσουμε τέσσερις βασικές στρατηγικές για την αποτελεσματική διαχείριση εργασιών</a:t>
            </a:r>
            <a:r>
              <a:rPr lang="tr-TR" dirty="0"/>
              <a:t>: </a:t>
            </a:r>
            <a:r>
              <a:rPr lang="tr-TR" b="1" dirty="0" err="1"/>
              <a:t>ιεράρχηση προτεραιοτήτων</a:t>
            </a:r>
            <a:r>
              <a:rPr lang="tr-TR" b="1" dirty="0"/>
              <a:t>, </a:t>
            </a:r>
            <a:r>
              <a:rPr lang="tr-TR" b="1" dirty="0" err="1"/>
              <a:t>κατανομή εργασιών</a:t>
            </a:r>
            <a:r>
              <a:rPr lang="tr-TR" b="1" dirty="0"/>
              <a:t>, </a:t>
            </a:r>
            <a:r>
              <a:rPr lang="tr-TR" b="1" dirty="0" err="1"/>
              <a:t>καθορισμός στόχων και ελαχιστοποίηση των περισπασμών</a:t>
            </a:r>
            <a:r>
              <a:rPr lang="tr-TR" dirty="0"/>
              <a:t>. </a:t>
            </a:r>
            <a:r>
              <a:rPr lang="tr-TR" dirty="0" err="1"/>
              <a:t>Αυτές οι στρατηγικές </a:t>
            </a:r>
            <a:r>
              <a:rPr lang="tr-TR" dirty="0"/>
              <a:t>μπορούν να </a:t>
            </a:r>
            <a:r>
              <a:rPr lang="tr-TR" dirty="0" err="1"/>
              <a:t>βοηθήσουν τους μαθητές να βελτιώσουν την παραγωγικότητα και τις δεξιότητες διαχείρισης </a:t>
            </a:r>
            <a:r>
              <a:rPr lang="tr-TR" dirty="0"/>
              <a:t>χρόνου.</a:t>
            </a:r>
          </a:p>
          <a:p>
            <a:pPr>
              <a:buNone/>
            </a:pPr>
            <a:r>
              <a:rPr lang="tr-TR" b="1" dirty="0" err="1"/>
              <a:t>Ιεράρχηση καθηκόντων</a:t>
            </a:r>
            <a:r>
              <a:rPr lang="tr-TR" b="1" dirty="0"/>
              <a:t>: Αϊζενχάουερ</a:t>
            </a:r>
          </a:p>
          <a:p>
            <a:pPr>
              <a:buNone/>
            </a:pPr>
            <a:r>
              <a:rPr lang="tr-TR" dirty="0" err="1"/>
              <a:t>Ο </a:t>
            </a:r>
            <a:r>
              <a:rPr lang="tr-TR" b="1" dirty="0" err="1"/>
              <a:t>πίνακας </a:t>
            </a:r>
            <a:r>
              <a:rPr lang="tr-TR" b="1" dirty="0"/>
              <a:t>Eisenhower </a:t>
            </a:r>
            <a:r>
              <a:rPr lang="tr-TR" dirty="0" err="1"/>
              <a:t>κατηγοριοποιεί τις εργασίες με βάση τον επείγοντα χαρακτήρα και τη σημασία τους</a:t>
            </a:r>
            <a:r>
              <a:rPr lang="tr-TR" dirty="0"/>
              <a:t>, </a:t>
            </a:r>
            <a:r>
              <a:rPr lang="tr-TR" dirty="0" err="1"/>
              <a:t>βοηθώντας τους μαθητές να επικεντρωθούν σε αυτά που έχουν πραγματικά σημασία </a:t>
            </a:r>
            <a:r>
              <a:rPr lang="tr-TR" dirty="0"/>
              <a:t>(</a:t>
            </a:r>
            <a:r>
              <a:rPr lang="tr-TR" dirty="0" err="1"/>
              <a:t>Covey</a:t>
            </a:r>
            <a:r>
              <a:rPr lang="tr-TR" dirty="0"/>
              <a:t>, 1989). </a:t>
            </a:r>
            <a:r>
              <a:rPr lang="tr-TR" dirty="0" err="1"/>
              <a:t>Οι εκπαιδευτικοί </a:t>
            </a:r>
            <a:r>
              <a:rPr lang="tr-TR" dirty="0"/>
              <a:t>μπορούν να </a:t>
            </a:r>
            <a:r>
              <a:rPr lang="tr-TR" dirty="0" err="1"/>
              <a:t>καθοδηγήσουν τους μαθητές </a:t>
            </a:r>
            <a:r>
              <a:rPr lang="tr-TR" dirty="0"/>
              <a:t>στη </a:t>
            </a:r>
            <a:r>
              <a:rPr lang="tr-TR" dirty="0" err="1"/>
              <a:t>διάκριση μεταξύ επειγουσών και μακροπρόθεσμων προτεραιοτήτων για να ενισχύσουν την αποτελεσματικότητα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 err="1"/>
              <a:t>Σπάσιμο των καθηκόντων σε διαχειρίσιμα βήματα</a:t>
            </a:r>
            <a:endParaRPr lang="tr-TR" b="1" dirty="0"/>
          </a:p>
          <a:p>
            <a:pPr>
              <a:buNone/>
            </a:pPr>
            <a:r>
              <a:rPr lang="tr-TR" dirty="0" err="1"/>
              <a:t>Οι έρευνες δείχνουν ότι η διάσπαση μεγάλων εργασιών σε μικρότερα βήματα μειώνει τη γνωστική υπερφόρτωση και αυξάνει τα κίνητρα </a:t>
            </a:r>
            <a:r>
              <a:rPr lang="tr-TR" dirty="0"/>
              <a:t>(</a:t>
            </a:r>
            <a:r>
              <a:rPr lang="tr-TR" dirty="0" err="1"/>
              <a:t>Sweller</a:t>
            </a:r>
            <a:r>
              <a:rPr lang="tr-TR" dirty="0"/>
              <a:t>, 1988). </a:t>
            </a:r>
            <a:r>
              <a:rPr lang="tr-TR" dirty="0" err="1"/>
              <a:t>Οι εργασίες </a:t>
            </a:r>
            <a:r>
              <a:rPr lang="tr-TR" dirty="0"/>
              <a:t>μπορούν να </a:t>
            </a:r>
            <a:r>
              <a:rPr lang="tr-TR" dirty="0" err="1"/>
              <a:t>χωριστούν σε στάδια</a:t>
            </a:r>
            <a:r>
              <a:rPr lang="tr-TR" dirty="0"/>
              <a:t>, </a:t>
            </a:r>
            <a:r>
              <a:rPr lang="tr-TR" dirty="0" err="1"/>
              <a:t>όπως</a:t>
            </a:r>
            <a:r>
              <a:rPr lang="tr-TR" dirty="0"/>
              <a:t> η </a:t>
            </a:r>
            <a:r>
              <a:rPr lang="tr-TR" dirty="0" err="1"/>
              <a:t>έρευνα</a:t>
            </a:r>
            <a:r>
              <a:rPr lang="tr-TR" dirty="0"/>
              <a:t>, η </a:t>
            </a:r>
            <a:r>
              <a:rPr lang="tr-TR" dirty="0" err="1"/>
              <a:t>σύνταξη και η αναθεώρηση</a:t>
            </a:r>
            <a:r>
              <a:rPr lang="tr-TR" dirty="0"/>
              <a:t>, </a:t>
            </a:r>
            <a:r>
              <a:rPr lang="tr-TR" dirty="0" err="1"/>
              <a:t>καθιστώντας τες πιο προσιτές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 err="1"/>
              <a:t>Καθορισμός συγκεκριμένων στόχων και προθεσμιών</a:t>
            </a:r>
            <a:endParaRPr lang="tr-TR" b="1" dirty="0"/>
          </a:p>
          <a:p>
            <a:pPr>
              <a:buNone/>
            </a:pPr>
            <a:r>
              <a:rPr lang="tr-TR" dirty="0" err="1"/>
              <a:t>Ο καθορισμός </a:t>
            </a:r>
            <a:r>
              <a:rPr lang="tr-TR" b="1" dirty="0" err="1"/>
              <a:t>σαφών και μετρήσιμων </a:t>
            </a:r>
            <a:r>
              <a:rPr lang="tr-TR" dirty="0" err="1"/>
              <a:t>στόχων βελτιώνει την εστίαση και τη λογοδοσία </a:t>
            </a:r>
            <a:r>
              <a:rPr lang="tr-TR" dirty="0"/>
              <a:t>(Locke &amp; </a:t>
            </a:r>
            <a:r>
              <a:rPr lang="tr-TR" dirty="0" err="1"/>
              <a:t>Latham</a:t>
            </a:r>
            <a:r>
              <a:rPr lang="tr-TR" dirty="0"/>
              <a:t>, 2002). </a:t>
            </a:r>
            <a:r>
              <a:rPr lang="tr-TR" dirty="0" err="1"/>
              <a:t>Η ενθάρρυνση των μαθητών να χρησιμοποιούν στόχους </a:t>
            </a:r>
            <a:r>
              <a:rPr lang="tr-TR" dirty="0"/>
              <a:t>SMART (</a:t>
            </a:r>
            <a:r>
              <a:rPr lang="tr-TR" dirty="0" err="1"/>
              <a:t>Specific</a:t>
            </a:r>
            <a:r>
              <a:rPr lang="tr-TR" dirty="0"/>
              <a:t>, </a:t>
            </a:r>
            <a:r>
              <a:rPr lang="tr-TR" dirty="0" err="1"/>
              <a:t>Measurable</a:t>
            </a:r>
            <a:r>
              <a:rPr lang="tr-TR" dirty="0"/>
              <a:t>, </a:t>
            </a:r>
            <a:r>
              <a:rPr lang="tr-TR" dirty="0" err="1"/>
              <a:t>Achievable</a:t>
            </a:r>
            <a:r>
              <a:rPr lang="tr-TR" dirty="0"/>
              <a:t>, </a:t>
            </a:r>
            <a:r>
              <a:rPr lang="tr-TR" dirty="0" err="1"/>
              <a:t>Relevant</a:t>
            </a:r>
            <a:r>
              <a:rPr lang="tr-TR" dirty="0"/>
              <a:t>, </a:t>
            </a:r>
            <a:r>
              <a:rPr lang="tr-TR" dirty="0" err="1"/>
              <a:t>Time-bound</a:t>
            </a:r>
            <a:r>
              <a:rPr lang="tr-TR" dirty="0"/>
              <a:t>) </a:t>
            </a:r>
            <a:r>
              <a:rPr lang="tr-TR" dirty="0" err="1"/>
              <a:t>ενισχύει την ικανότητά τους να παρακολουθούν την πρόοδο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 err="1"/>
              <a:t>Αποφυγή </a:t>
            </a:r>
            <a:r>
              <a:rPr lang="tr-TR" b="1" dirty="0"/>
              <a:t>του Multitasking </a:t>
            </a:r>
            <a:r>
              <a:rPr lang="tr-TR" b="1" dirty="0" err="1"/>
              <a:t>και ελαχιστοποίηση των περισπασμών</a:t>
            </a:r>
            <a:endParaRPr lang="tr-TR" b="1" dirty="0"/>
          </a:p>
          <a:p>
            <a:pPr>
              <a:buNone/>
            </a:pPr>
            <a:r>
              <a:rPr lang="tr-TR" dirty="0"/>
              <a:t>Η πολυδιεργασία </a:t>
            </a:r>
            <a:r>
              <a:rPr lang="tr-TR" dirty="0" err="1"/>
              <a:t>μειώνει την αποτελεσματικότητα και αυξάνει τα λάθη </a:t>
            </a:r>
            <a:r>
              <a:rPr lang="tr-TR" dirty="0"/>
              <a:t>(</a:t>
            </a:r>
            <a:r>
              <a:rPr lang="tr-TR" dirty="0" err="1"/>
              <a:t>Rubinstein</a:t>
            </a:r>
            <a:r>
              <a:rPr lang="tr-TR" dirty="0"/>
              <a:t>, Meyer, &amp; Evans, 2001). </a:t>
            </a:r>
            <a:r>
              <a:rPr lang="tr-TR" dirty="0" err="1"/>
              <a:t>Η δημιουργία περιβαλλόντων χωρίς περισπασμούς και η ενθάρρυνση εστιασμένων συνεδριών εργασίας </a:t>
            </a:r>
            <a:r>
              <a:rPr lang="tr-TR" dirty="0"/>
              <a:t>μπορούν να </a:t>
            </a:r>
            <a:r>
              <a:rPr lang="tr-TR" dirty="0" err="1"/>
              <a:t>βελτιώσουν σημαντικά τις επιδόσεις των μαθητών</a:t>
            </a:r>
            <a:r>
              <a:rPr lang="tr-TR" dirty="0"/>
              <a:t>.</a:t>
            </a:r>
          </a:p>
          <a:p>
            <a:r>
              <a:rPr lang="tr-TR" dirty="0" err="1"/>
              <a:t>Εφαρμόζοντας αυτές τις στρατηγικές, οι φοιτητές </a:t>
            </a:r>
            <a:r>
              <a:rPr lang="tr-TR" dirty="0"/>
              <a:t>μπορούν να </a:t>
            </a:r>
            <a:r>
              <a:rPr lang="tr-TR" dirty="0" err="1"/>
              <a:t>διαχειριστούν καλύτερα το φόρτο εργασίας τους</a:t>
            </a:r>
            <a:r>
              <a:rPr lang="tr-TR" dirty="0"/>
              <a:t>, να </a:t>
            </a:r>
            <a:r>
              <a:rPr lang="tr-TR" dirty="0" err="1"/>
              <a:t>μειώσουν το άγχος και να ενισχύσουν την ακαδημαϊκή επιτυχία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tr-T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83C64483-1442-3587-1309-C93D6BE774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82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E0FE7375-9B33-94B9-A163-31B7B2A77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48DED217-CC76-6DF8-A1B6-9214A7F02F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A9FF33FA-7297-09F2-BEDD-E3D1AFAF9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dirty="0" err="1"/>
              <a:t>θα συζητήσουμε </a:t>
            </a:r>
            <a:r>
              <a:rPr lang="tr-TR" b="1" dirty="0" err="1"/>
              <a:t>τις δεξιότητες αυτορρύθμισης</a:t>
            </a:r>
            <a:r>
              <a:rPr lang="tr-TR" dirty="0" err="1"/>
              <a:t>, οι οποίες είναι απαραίτητες για την ακαδημαϊκή επιτυχία και την προσωπική ανάπτυξη </a:t>
            </a:r>
            <a:r>
              <a:rPr lang="tr-TR" dirty="0"/>
              <a:t>των</a:t>
            </a:r>
            <a:r>
              <a:rPr lang="tr-TR" dirty="0" err="1"/>
              <a:t> μαθητών</a:t>
            </a:r>
            <a:r>
              <a:rPr lang="tr-TR" dirty="0"/>
              <a:t>. Η </a:t>
            </a:r>
            <a:r>
              <a:rPr lang="tr-TR" dirty="0" err="1"/>
              <a:t>αυτορρύθμιση </a:t>
            </a:r>
            <a:r>
              <a:rPr lang="tr-TR" dirty="0"/>
              <a:t>είναι </a:t>
            </a:r>
            <a:r>
              <a:rPr lang="tr-TR" dirty="0" err="1"/>
              <a:t>η ικανότητα </a:t>
            </a:r>
            <a:r>
              <a:rPr lang="tr-TR" b="1" dirty="0" err="1"/>
              <a:t>διαχείρισης των σκέψεων</a:t>
            </a:r>
            <a:r>
              <a:rPr lang="tr-TR" b="1" dirty="0"/>
              <a:t>, των </a:t>
            </a:r>
            <a:r>
              <a:rPr lang="tr-TR" b="1" dirty="0" err="1"/>
              <a:t>συναισθημάτων και των ενεργειών </a:t>
            </a:r>
            <a:r>
              <a:rPr lang="tr-TR" dirty="0" err="1"/>
              <a:t>για την επίτευξη μακροπρόθεσμων στόχων </a:t>
            </a:r>
            <a:r>
              <a:rPr lang="tr-TR" dirty="0"/>
              <a:t>(Zimmerman, 2002).</a:t>
            </a:r>
          </a:p>
          <a:p>
            <a:pPr>
              <a:buNone/>
            </a:pPr>
            <a:r>
              <a:rPr lang="tr-TR" b="1" dirty="0" err="1"/>
              <a:t>Βασικά </a:t>
            </a:r>
            <a:r>
              <a:rPr lang="tr-TR" b="1" dirty="0"/>
              <a:t>συστατικά της </a:t>
            </a:r>
            <a:r>
              <a:rPr lang="tr-TR" b="1" dirty="0" err="1"/>
              <a:t>αυτορρύθμισης</a:t>
            </a:r>
            <a:endParaRPr lang="tr-TR" b="1" dirty="0"/>
          </a:p>
          <a:p>
            <a:pPr>
              <a:buFont typeface="+mj-lt"/>
              <a:buAutoNum type="arabicPeriod"/>
            </a:pPr>
            <a:r>
              <a:rPr lang="tr-TR" b="1" dirty="0" err="1"/>
              <a:t>Καθορισμός στόχων</a:t>
            </a:r>
            <a:br>
              <a:rPr lang="tr-TR" dirty="0"/>
            </a:br>
            <a:r>
              <a:rPr lang="tr-TR" dirty="0" err="1"/>
              <a:t>Ο καθορισμός συγκεκριμένων και ρεαλιστικών στόχων βοηθά τους μαθητές να παρακινηθούν και να οργανωθούν </a:t>
            </a:r>
            <a:r>
              <a:rPr lang="tr-TR" dirty="0"/>
              <a:t>(Locke &amp; </a:t>
            </a:r>
            <a:r>
              <a:rPr lang="tr-TR" dirty="0" err="1"/>
              <a:t>Latham</a:t>
            </a:r>
            <a:r>
              <a:rPr lang="tr-TR" dirty="0"/>
              <a:t>, 2002). </a:t>
            </a:r>
            <a:r>
              <a:rPr lang="tr-TR" dirty="0" err="1"/>
              <a:t>Οι εκπαιδευτικοί </a:t>
            </a:r>
            <a:r>
              <a:rPr lang="tr-TR" dirty="0"/>
              <a:t>μπορούν να </a:t>
            </a:r>
            <a:r>
              <a:rPr lang="tr-TR" dirty="0" err="1"/>
              <a:t>καθοδηγήσουν τους μαθητές </a:t>
            </a:r>
            <a:r>
              <a:rPr lang="tr-TR" dirty="0"/>
              <a:t>στη </a:t>
            </a:r>
            <a:r>
              <a:rPr lang="tr-TR" dirty="0" err="1"/>
              <a:t>δημιουργία </a:t>
            </a:r>
            <a:r>
              <a:rPr lang="tr-TR" b="1" dirty="0" err="1"/>
              <a:t>στόχων </a:t>
            </a:r>
            <a:r>
              <a:rPr lang="tr-TR" b="1" dirty="0"/>
              <a:t>SMART </a:t>
            </a:r>
            <a:r>
              <a:rPr lang="tr-TR" dirty="0" err="1"/>
              <a:t>για να βελτιώσουν την εστίαση και τη δέσμευσή τους</a:t>
            </a:r>
            <a:r>
              <a:rPr lang="tr-TR" dirty="0"/>
              <a:t>.</a:t>
            </a:r>
          </a:p>
          <a:p>
            <a:pPr>
              <a:buFont typeface="+mj-lt"/>
              <a:buAutoNum type="arabicPeriod"/>
            </a:pPr>
            <a:r>
              <a:rPr lang="tr-TR" b="1" dirty="0" err="1"/>
              <a:t>Αυτοέλεγχος</a:t>
            </a:r>
            <a:br>
              <a:rPr lang="tr-TR" dirty="0"/>
            </a:br>
            <a:r>
              <a:rPr lang="tr-TR" dirty="0" err="1"/>
              <a:t>Οι αποτελεσματικοί μαθητές παρακολουθούν την πρόοδό τους</a:t>
            </a:r>
            <a:r>
              <a:rPr lang="tr-TR" dirty="0"/>
              <a:t>, </a:t>
            </a:r>
            <a:r>
              <a:rPr lang="tr-TR" dirty="0" err="1"/>
              <a:t>εντοπίζουν τις προκλήσεις και προσαρμόζουν ανάλογα τις στρατηγικές </a:t>
            </a:r>
            <a:r>
              <a:rPr lang="tr-TR" dirty="0"/>
              <a:t>τους (</a:t>
            </a:r>
            <a:r>
              <a:rPr lang="tr-TR" dirty="0" err="1"/>
              <a:t>Schunk </a:t>
            </a:r>
            <a:r>
              <a:rPr lang="tr-TR" dirty="0"/>
              <a:t>&amp; </a:t>
            </a:r>
            <a:r>
              <a:rPr lang="tr-TR" dirty="0" err="1"/>
              <a:t>Ertmer</a:t>
            </a:r>
            <a:r>
              <a:rPr lang="tr-TR" dirty="0"/>
              <a:t>, 2000). </a:t>
            </a:r>
            <a:r>
              <a:rPr lang="tr-TR" dirty="0" err="1"/>
              <a:t>Η ενθάρρυνση των μαθητών να χρησιμοποιούν ημερολόγια ή διαγράμματα προόδου </a:t>
            </a:r>
            <a:r>
              <a:rPr lang="tr-TR" dirty="0"/>
              <a:t>μπορεί να </a:t>
            </a:r>
            <a:r>
              <a:rPr lang="tr-TR" dirty="0" err="1"/>
              <a:t>ενισχύσει </a:t>
            </a:r>
            <a:r>
              <a:rPr lang="tr-TR" dirty="0"/>
              <a:t>την </a:t>
            </a:r>
            <a:r>
              <a:rPr lang="tr-TR" dirty="0" err="1"/>
              <a:t>αυτογνωσία</a:t>
            </a:r>
            <a:r>
              <a:rPr lang="tr-TR" dirty="0"/>
              <a:t>.</a:t>
            </a:r>
          </a:p>
          <a:p>
            <a:pPr>
              <a:buFont typeface="+mj-lt"/>
              <a:buAutoNum type="arabicPeriod"/>
            </a:pPr>
            <a:r>
              <a:rPr lang="tr-TR" b="1" dirty="0" err="1"/>
              <a:t>Αναστοχασμός και προσαρμογή</a:t>
            </a:r>
            <a:br>
              <a:rPr lang="tr-TR" dirty="0"/>
            </a:br>
            <a:r>
              <a:rPr lang="tr-TR" dirty="0" err="1"/>
              <a:t>Ο αναστοχασμός επιτρέπει στους μαθητές να αξιολογούν τις στρατηγικές μάθησης και να κάνουν τις απαραίτητες προσαρμογές </a:t>
            </a:r>
            <a:r>
              <a:rPr lang="tr-TR" dirty="0"/>
              <a:t>(Zimmerman &amp; </a:t>
            </a:r>
            <a:r>
              <a:rPr lang="tr-TR" dirty="0" err="1"/>
              <a:t>Schunk</a:t>
            </a:r>
            <a:r>
              <a:rPr lang="tr-TR" dirty="0"/>
              <a:t>, 2011). </a:t>
            </a:r>
            <a:r>
              <a:rPr lang="tr-TR" dirty="0" err="1"/>
              <a:t>Οι εκπαιδευτικοί </a:t>
            </a:r>
            <a:r>
              <a:rPr lang="tr-TR" dirty="0"/>
              <a:t>μπορούν να </a:t>
            </a:r>
            <a:r>
              <a:rPr lang="tr-TR" dirty="0" err="1"/>
              <a:t>προωθήσουν αυτή τη δεξιότητα προωθώντας συζητήσεις στην τάξη σχετικά με το τι λειτουργεί καλύτερα για κάθε μαθητή</a:t>
            </a:r>
            <a:r>
              <a:rPr lang="tr-TR" dirty="0"/>
              <a:t>.</a:t>
            </a:r>
          </a:p>
          <a:p>
            <a:r>
              <a:rPr lang="tr-TR" dirty="0" err="1"/>
              <a:t>Ενσωματώνοντας στρατηγικές αυτορρύθμισης στην καθημερινή μάθηση</a:t>
            </a:r>
            <a:r>
              <a:rPr lang="tr-TR" dirty="0"/>
              <a:t>, μπορούμε να </a:t>
            </a:r>
            <a:r>
              <a:rPr lang="tr-TR" dirty="0" err="1"/>
              <a:t>βοηθήσουμε τους μαθητές να αναπτύξουν ανεξαρτησία</a:t>
            </a:r>
            <a:r>
              <a:rPr lang="tr-TR" dirty="0"/>
              <a:t>, </a:t>
            </a:r>
            <a:r>
              <a:rPr lang="tr-TR" dirty="0" err="1"/>
              <a:t>ανθεκτικότητα και ακαδημαϊκή επιτυχία</a:t>
            </a:r>
            <a:r>
              <a:rPr lang="tr-TR" dirty="0"/>
              <a:t>.</a:t>
            </a:r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0A9EDB7A-E688-6593-BF7E-25CF541BB6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15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29A84AD4-B64C-DC07-28C5-EB9B80C75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2429793B-CEC3-3200-E6A3-AB55DF2EE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AF6F2550-AAF6-FDE2-CAAD-8B45895227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dirty="0" err="1"/>
              <a:t>Η υπευθυνότητα </a:t>
            </a:r>
            <a:r>
              <a:rPr lang="tr-TR" dirty="0"/>
              <a:t>είναι μια </a:t>
            </a:r>
            <a:r>
              <a:rPr lang="tr-TR" dirty="0" err="1"/>
              <a:t>βασική δεξιότητα </a:t>
            </a:r>
            <a:r>
              <a:rPr lang="tr-TR" dirty="0"/>
              <a:t>ζωής </a:t>
            </a:r>
            <a:r>
              <a:rPr lang="tr-TR" dirty="0" err="1"/>
              <a:t>που βοηθά τους μαθητές να γίνουν ανεξάρτητοι και υπεύθυνοι για τις πράξεις και τις αποφάσεις τους</a:t>
            </a:r>
            <a:r>
              <a:rPr lang="tr-TR" dirty="0"/>
              <a:t>. </a:t>
            </a:r>
            <a:r>
              <a:rPr lang="tr-TR" dirty="0" err="1"/>
              <a:t>Η διδασκαλία της υπευθυνότητας προάγει </a:t>
            </a:r>
            <a:r>
              <a:rPr lang="tr-TR" b="1" dirty="0"/>
              <a:t>την </a:t>
            </a:r>
            <a:r>
              <a:rPr lang="tr-TR" b="1" dirty="0" err="1"/>
              <a:t>αυτοπειθαρχία</a:t>
            </a:r>
            <a:r>
              <a:rPr lang="tr-TR" b="1" dirty="0"/>
              <a:t>, τις </a:t>
            </a:r>
            <a:r>
              <a:rPr lang="tr-TR" b="1" dirty="0" err="1"/>
              <a:t>δεξιότητες επίλυσης</a:t>
            </a:r>
            <a:r>
              <a:rPr lang="tr-TR" b="1" dirty="0"/>
              <a:t> προβλημάτων </a:t>
            </a:r>
            <a:r>
              <a:rPr lang="tr-TR" b="1" dirty="0" err="1"/>
              <a:t>και </a:t>
            </a:r>
            <a:r>
              <a:rPr lang="tr-TR" b="1" dirty="0"/>
              <a:t>την αίσθηση της </a:t>
            </a:r>
            <a:r>
              <a:rPr lang="tr-TR" b="1" dirty="0" err="1"/>
              <a:t>ευθύνης </a:t>
            </a:r>
            <a:r>
              <a:rPr lang="tr-TR" dirty="0" err="1"/>
              <a:t>για το μαθησιακό ταξίδι </a:t>
            </a:r>
            <a:r>
              <a:rPr lang="tr-TR" dirty="0"/>
              <a:t>(Bandura, 1997).</a:t>
            </a:r>
          </a:p>
          <a:p>
            <a:pPr>
              <a:buNone/>
            </a:pPr>
            <a:r>
              <a:rPr lang="tr-TR" b="1" dirty="0" err="1"/>
              <a:t>Στρατηγικές για την ανάπτυξη υπευθυνότητας</a:t>
            </a:r>
            <a:endParaRPr lang="tr-TR" b="1" dirty="0"/>
          </a:p>
          <a:p>
            <a:pPr>
              <a:buFont typeface="+mj-lt"/>
              <a:buAutoNum type="arabicPeriod"/>
            </a:pPr>
            <a:r>
              <a:rPr lang="tr-TR" b="1" dirty="0" err="1"/>
              <a:t>Διδάξτε υπευθυνότητα</a:t>
            </a:r>
            <a:br>
              <a:rPr lang="tr-TR" dirty="0"/>
            </a:br>
            <a:r>
              <a:rPr lang="tr-TR" dirty="0" err="1"/>
              <a:t>Οι μαθητές πρέπει να κατανοήσουν τις συνέπειες των πράξεών τους</a:t>
            </a:r>
            <a:r>
              <a:rPr lang="tr-TR" dirty="0"/>
              <a:t>. </a:t>
            </a:r>
            <a:r>
              <a:rPr lang="tr-TR" dirty="0" err="1"/>
              <a:t>Η παροχή σαφών προσδοκιών και η συνεπής ανατροφοδότηση τους βοηθά να μάθουν να αναλαμβάνουν την ευθύνη για τις επιλογές τους </a:t>
            </a:r>
            <a:r>
              <a:rPr lang="tr-TR" dirty="0"/>
              <a:t>(Weiner, 1985).</a:t>
            </a:r>
          </a:p>
          <a:p>
            <a:pPr>
              <a:buFont typeface="+mj-lt"/>
              <a:buAutoNum type="arabicPeriod"/>
            </a:pPr>
            <a:r>
              <a:rPr lang="tr-TR" b="1" dirty="0" err="1"/>
              <a:t>Χρήση δραστηριοτήτων </a:t>
            </a:r>
            <a:r>
              <a:rPr lang="tr-TR" b="1" dirty="0"/>
              <a:t>παιχνιδιού </a:t>
            </a:r>
            <a:r>
              <a:rPr lang="tr-TR" b="1" dirty="0" err="1"/>
              <a:t>ρόλων</a:t>
            </a:r>
            <a:br>
              <a:rPr lang="tr-TR" dirty="0"/>
            </a:br>
            <a:r>
              <a:rPr lang="tr-TR" dirty="0" err="1"/>
              <a:t>Η εμπλοκή των μαθητών </a:t>
            </a:r>
            <a:r>
              <a:rPr lang="tr-TR" dirty="0"/>
              <a:t>σε </a:t>
            </a:r>
            <a:r>
              <a:rPr lang="tr-TR" dirty="0" err="1"/>
              <a:t>σενάρια </a:t>
            </a:r>
            <a:r>
              <a:rPr lang="tr-TR" dirty="0"/>
              <a:t>παιχνιδιού </a:t>
            </a:r>
            <a:r>
              <a:rPr lang="tr-TR" dirty="0" err="1"/>
              <a:t>ρόλων τους βοηθά να εξασκηθούν στη λήψη αποφάσεων στον πραγματικό κόσμο και να κατανοήσουν διαφορετικές προοπτικές </a:t>
            </a:r>
            <a:r>
              <a:rPr lang="tr-TR" dirty="0"/>
              <a:t>(Vygotsky, 1978). </a:t>
            </a:r>
            <a:r>
              <a:rPr lang="tr-TR" dirty="0" err="1"/>
              <a:t>Οι δραστηριότητες αυτές ενθαρρύνουν την κριτική σκέψη και την ηθική συλλογιστική</a:t>
            </a:r>
            <a:r>
              <a:rPr lang="tr-TR" dirty="0"/>
              <a:t>.</a:t>
            </a:r>
          </a:p>
          <a:p>
            <a:pPr>
              <a:buFont typeface="+mj-lt"/>
              <a:buAutoNum type="arabicPeriod"/>
            </a:pPr>
            <a:r>
              <a:rPr lang="tr-TR" b="1" dirty="0" err="1"/>
              <a:t>Ενθαρρύνετε την ιδιοκτησία </a:t>
            </a:r>
            <a:r>
              <a:rPr lang="tr-TR" b="1" dirty="0"/>
              <a:t>της μάθησης</a:t>
            </a:r>
            <a:br>
              <a:rPr lang="tr-TR" dirty="0"/>
            </a:br>
            <a:r>
              <a:rPr lang="tr-TR" dirty="0" err="1"/>
              <a:t>Όταν οι μαθητές αναλαμβάνουν την ευθύνη </a:t>
            </a:r>
            <a:r>
              <a:rPr lang="tr-TR" dirty="0"/>
              <a:t>της </a:t>
            </a:r>
            <a:r>
              <a:rPr lang="tr-TR" dirty="0" err="1"/>
              <a:t>εκπαίδευσής τους, αποκτούν περισσότερα κίνητρα και δεσμεύονται</a:t>
            </a:r>
            <a:r>
              <a:rPr lang="tr-TR" dirty="0"/>
              <a:t>. </a:t>
            </a:r>
            <a:r>
              <a:rPr lang="tr-TR" dirty="0" err="1"/>
              <a:t>Οι εκπαιδευτικοί </a:t>
            </a:r>
            <a:r>
              <a:rPr lang="tr-TR" dirty="0"/>
              <a:t>μπορούν να </a:t>
            </a:r>
            <a:r>
              <a:rPr lang="tr-TR" dirty="0" err="1"/>
              <a:t>το υποστηρίξουν αυτό επιτρέποντας στους μαθητές να </a:t>
            </a:r>
            <a:r>
              <a:rPr lang="tr-TR" dirty="0"/>
              <a:t>θέτουν </a:t>
            </a:r>
            <a:r>
              <a:rPr lang="tr-TR" dirty="0" err="1"/>
              <a:t>μαθησιακούς στόχους</a:t>
            </a:r>
            <a:r>
              <a:rPr lang="tr-TR" dirty="0"/>
              <a:t>, να </a:t>
            </a:r>
            <a:r>
              <a:rPr lang="tr-TR" dirty="0" err="1"/>
              <a:t>αναστοχάζονται την πρόοδο και να αναπτύσσουν στρατηγικές επίλυσης</a:t>
            </a:r>
            <a:r>
              <a:rPr lang="tr-TR" dirty="0"/>
              <a:t> προβλημάτων (Zimmerman &amp; </a:t>
            </a:r>
            <a:r>
              <a:rPr lang="tr-TR" dirty="0" err="1"/>
              <a:t>Schunk</a:t>
            </a:r>
            <a:r>
              <a:rPr lang="tr-TR" dirty="0"/>
              <a:t>, 2011).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48802BEB-7C65-9F52-5ABB-8E45F5FE77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872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CF3877E2-CC74-2761-1C15-5EC067630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A9100DCD-5336-0130-BA6F-BF77EC6535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67B9B0D1-8117-67CA-CC1E-C0BD81224A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dirty="0" err="1"/>
              <a:t>Αυτή η διαδραστική άσκηση ενθαρρύνει τους μαθητές να προβληματιστούν </a:t>
            </a:r>
            <a:r>
              <a:rPr lang="tr-TR" dirty="0"/>
              <a:t>σχετικά με </a:t>
            </a:r>
            <a:r>
              <a:rPr lang="tr-TR" dirty="0" err="1"/>
              <a:t>τις συνήθειές τους για αναβλητικότητα και να συνεργαστούν με τους συμμαθητές τους για να αναπτύξουν εφαρμόσιμες στρατηγικές</a:t>
            </a:r>
            <a:r>
              <a:rPr lang="tr-TR" dirty="0"/>
              <a:t>. </a:t>
            </a:r>
            <a:r>
              <a:rPr lang="tr-TR" dirty="0" err="1"/>
              <a:t>Η ανατροφοδότηση από</a:t>
            </a:r>
            <a:r>
              <a:rPr lang="tr-TR" dirty="0"/>
              <a:t> τους συμμαθητές μπορεί να αποτελέσει </a:t>
            </a:r>
            <a:r>
              <a:rPr lang="tr-TR" dirty="0" err="1"/>
              <a:t>ισχυρό κίνητρο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EA4ED7DB-5C01-C3B1-AB00-088F0D1BEE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025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24C111D1-9776-D923-3447-3C967BB7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6A1742D0-E831-6978-62BC-9CDD13EF5B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1D6F1D40-BFCE-33BE-A174-5508876897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 err="1"/>
              <a:t>Η οικοδόμηση </a:t>
            </a:r>
            <a:r>
              <a:rPr lang="tr-TR" dirty="0"/>
              <a:t>της </a:t>
            </a:r>
            <a:r>
              <a:rPr lang="tr-TR" dirty="0" err="1"/>
              <a:t>αυτοεκτίμησης </a:t>
            </a:r>
            <a:r>
              <a:rPr lang="tr-TR" dirty="0"/>
              <a:t>είναι </a:t>
            </a:r>
            <a:r>
              <a:rPr lang="tr-TR" dirty="0" err="1"/>
              <a:t>ζωτικής σημασίας για την επιτυχία των μαθητών</a:t>
            </a:r>
            <a:r>
              <a:rPr lang="tr-TR" dirty="0"/>
              <a:t>. Βοηθήστε </a:t>
            </a:r>
            <a:r>
              <a:rPr lang="tr-TR" dirty="0" err="1"/>
              <a:t>τους μαθητές να </a:t>
            </a:r>
            <a:r>
              <a:rPr lang="tr-TR" dirty="0"/>
              <a:t>επικεντρωθούν </a:t>
            </a:r>
            <a:r>
              <a:rPr lang="tr-TR" dirty="0" err="1"/>
              <a:t>στα δυνατά τους σημεία και να γιορτάσουν την πρόοδό τους</a:t>
            </a:r>
            <a:r>
              <a:rPr lang="tr-TR" dirty="0"/>
              <a:t>, όσο </a:t>
            </a:r>
            <a:r>
              <a:rPr lang="tr-TR" dirty="0" err="1"/>
              <a:t>μικρή κι αν </a:t>
            </a:r>
            <a:r>
              <a:rPr lang="tr-TR" dirty="0"/>
              <a:t>είναι</a:t>
            </a:r>
            <a:r>
              <a:rPr lang="tr-TR" dirty="0" err="1"/>
              <a:t>.</a:t>
            </a: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9D0AE3C5-59F4-51C5-FE88-13FA7B9D78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18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596044AA-45FF-198A-597C-21B62BFD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B7D39FB1-377E-15A5-8800-D2BB3C5073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625583E6-A842-7D4D-70E3-26B552038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 err="1"/>
              <a:t>Αυτή η δραστηριότητα προάγει </a:t>
            </a:r>
            <a:r>
              <a:rPr lang="tr-TR" dirty="0"/>
              <a:t>την </a:t>
            </a:r>
            <a:r>
              <a:rPr lang="tr-TR" dirty="0" err="1"/>
              <a:t>αυτογνωσία και τη θετικότητα</a:t>
            </a:r>
            <a:r>
              <a:rPr lang="tr-TR" dirty="0"/>
              <a:t>. </a:t>
            </a:r>
            <a:r>
              <a:rPr lang="tr-TR" dirty="0" err="1"/>
              <a:t>Ενθαρρύνετε τους μαθητές να αναγνωρίσουν τα δυνατά τους σημεία και να τα μοιραστούν με άλλους για να δημιουργήσουν </a:t>
            </a:r>
            <a:r>
              <a:rPr lang="tr-TR" dirty="0"/>
              <a:t>μια </a:t>
            </a:r>
            <a:r>
              <a:rPr lang="tr-TR" dirty="0" err="1"/>
              <a:t>υποστηρικτική κοινότητα</a:t>
            </a:r>
            <a:r>
              <a:rPr lang="tr-TR" dirty="0"/>
              <a:t>.</a:t>
            </a: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E47B0F4A-3A1E-AAEF-A6C0-A1E4EFDFC0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197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05D68672-C80B-94D2-D2A4-9B4BC4927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C7AE075B-0B04-411C-59B1-D0E6660DA3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B3484BD1-D53C-0AFC-DB67-74F8D3A32B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 err="1"/>
              <a:t>Η αντιμετώπιση των προκλήσεων αποτελεί μέρος της διαδρομής κάθε εκπαιδευτικού</a:t>
            </a:r>
            <a:r>
              <a:rPr lang="tr-TR" dirty="0"/>
              <a:t>. </a:t>
            </a:r>
            <a:r>
              <a:rPr lang="tr-TR" dirty="0" err="1"/>
              <a:t>Επικεντρωθείτε </a:t>
            </a:r>
            <a:r>
              <a:rPr lang="tr-TR" dirty="0"/>
              <a:t>σε </a:t>
            </a:r>
            <a:r>
              <a:rPr lang="tr-TR" dirty="0" err="1"/>
              <a:t>μικρές</a:t>
            </a:r>
            <a:r>
              <a:rPr lang="tr-TR" dirty="0"/>
              <a:t>, </a:t>
            </a:r>
            <a:r>
              <a:rPr lang="tr-TR" dirty="0" err="1"/>
              <a:t>εφικτές αλλαγές και αξιοποιήστε την ομότιμη και τεχνολογική υποστήριξη για την αντιμετώπιση κοινών εμποδίων</a:t>
            </a:r>
            <a:r>
              <a:rPr lang="tr-TR" dirty="0"/>
              <a:t>.</a:t>
            </a: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AAA7901D-5944-98F0-799C-C496C90D2D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06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35460866-3C5E-8B85-39EE-C9E68443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017EDD12-0DE7-BC5B-DC23-EFB7018DB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F72989DA-8181-6B49-AADA-8883C9CA67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tr-TR" dirty="0" err="1"/>
              <a:t>Η επιτυχής ανάπτυξη δεξιοτήτων υπευθυνότητας και αυτορρύθμισης απαιτεί </a:t>
            </a:r>
            <a:r>
              <a:rPr lang="tr-TR" dirty="0"/>
              <a:t>μια </a:t>
            </a:r>
            <a:r>
              <a:rPr lang="tr-TR" dirty="0" err="1"/>
              <a:t>δομημένη και σταδιακή προσέγγιση</a:t>
            </a:r>
            <a:r>
              <a:rPr lang="tr-TR" dirty="0"/>
              <a:t>. </a:t>
            </a:r>
            <a:r>
              <a:rPr lang="tr-TR" dirty="0" err="1"/>
              <a:t>Δείτε </a:t>
            </a:r>
            <a:r>
              <a:rPr lang="tr-TR" dirty="0"/>
              <a:t>πώς μπορούμε να </a:t>
            </a:r>
            <a:r>
              <a:rPr lang="tr-TR" dirty="0" err="1"/>
              <a:t>εφαρμόσουμε αποτελεσματικά αυτές τις στρατηγικές στην τάξη</a:t>
            </a:r>
            <a:r>
              <a:rPr lang="tr-TR" dirty="0"/>
              <a:t>:</a:t>
            </a:r>
          </a:p>
          <a:p>
            <a:pPr>
              <a:buNone/>
            </a:pPr>
            <a:r>
              <a:rPr lang="tr-TR" b="1" dirty="0"/>
              <a:t>1. Ξεκινήστε από μικρό χώρο</a:t>
            </a:r>
          </a:p>
          <a:p>
            <a:pPr>
              <a:buNone/>
            </a:pPr>
            <a:r>
              <a:rPr lang="tr-TR" dirty="0" err="1"/>
              <a:t>Αντί </a:t>
            </a:r>
            <a:r>
              <a:rPr lang="tr-TR" dirty="0"/>
              <a:t>να </a:t>
            </a:r>
            <a:r>
              <a:rPr lang="tr-TR" dirty="0" err="1"/>
              <a:t>κατακλύζετε τους μαθητές με </a:t>
            </a:r>
            <a:r>
              <a:rPr lang="tr-TR" dirty="0"/>
              <a:t>πολλαπλές </a:t>
            </a:r>
            <a:r>
              <a:rPr lang="tr-TR" dirty="0" err="1"/>
              <a:t>στρατηγικές ταυτόχρονα</a:t>
            </a:r>
            <a:r>
              <a:rPr lang="tr-TR" dirty="0"/>
              <a:t>, </a:t>
            </a:r>
            <a:r>
              <a:rPr lang="tr-TR" dirty="0" err="1"/>
              <a:t>ξεκινήστε με </a:t>
            </a:r>
            <a:r>
              <a:rPr lang="tr-TR" b="1" dirty="0" err="1"/>
              <a:t>μια εστιασμένη προσέγγιση </a:t>
            </a:r>
            <a:r>
              <a:rPr lang="tr-TR" dirty="0" err="1"/>
              <a:t>και εισάγετε σταδιακά περισσότερες</a:t>
            </a:r>
            <a:r>
              <a:rPr lang="tr-TR" dirty="0"/>
              <a:t>. </a:t>
            </a:r>
            <a:r>
              <a:rPr lang="tr-TR" dirty="0" err="1"/>
              <a:t>Για παράδειγμα</a:t>
            </a:r>
            <a:r>
              <a:rPr lang="tr-TR" dirty="0"/>
              <a:t>, ξεκινήστε </a:t>
            </a:r>
            <a:r>
              <a:rPr lang="tr-TR" b="1" dirty="0" err="1"/>
              <a:t>θέτοντας σαφείς στόχους </a:t>
            </a:r>
            <a:r>
              <a:rPr lang="tr-TR" dirty="0" err="1"/>
              <a:t>και στη συνέχεια ενσωματώστε </a:t>
            </a:r>
            <a:r>
              <a:rPr lang="tr-TR" b="1" dirty="0" err="1"/>
              <a:t>τεχνικές αυτοελέγχου </a:t>
            </a:r>
            <a:r>
              <a:rPr lang="tr-TR" dirty="0" err="1"/>
              <a:t>με </a:t>
            </a:r>
            <a:r>
              <a:rPr lang="tr-TR" dirty="0"/>
              <a:t>την πάροδο του χρόνου (Zimmerman &amp; </a:t>
            </a:r>
            <a:r>
              <a:rPr lang="tr-TR" dirty="0" err="1"/>
              <a:t>Schunk</a:t>
            </a:r>
            <a:r>
              <a:rPr lang="tr-TR" dirty="0"/>
              <a:t>, 2011).</a:t>
            </a:r>
          </a:p>
          <a:p>
            <a:pPr>
              <a:buNone/>
            </a:pPr>
            <a:r>
              <a:rPr lang="tr-TR" b="1" dirty="0"/>
              <a:t>2. </a:t>
            </a:r>
            <a:r>
              <a:rPr lang="tr-TR" b="1" dirty="0" err="1"/>
              <a:t>Παρακολούθηση της προόδου</a:t>
            </a:r>
            <a:endParaRPr lang="tr-TR" b="1" dirty="0"/>
          </a:p>
          <a:p>
            <a:pPr>
              <a:buNone/>
            </a:pPr>
            <a:r>
              <a:rPr lang="tr-TR" dirty="0" err="1"/>
              <a:t>Η τακτική αξιολόγηση </a:t>
            </a:r>
            <a:r>
              <a:rPr lang="tr-TR" dirty="0"/>
              <a:t>είναι </a:t>
            </a:r>
            <a:r>
              <a:rPr lang="tr-TR" dirty="0" err="1"/>
              <a:t>το κλειδί</a:t>
            </a:r>
            <a:r>
              <a:rPr lang="tr-TR" dirty="0"/>
              <a:t>. </a:t>
            </a:r>
            <a:r>
              <a:rPr lang="tr-TR" dirty="0" err="1"/>
              <a:t>Ενθαρρύνετε τους μαθητές να αναστοχάζονται </a:t>
            </a:r>
            <a:r>
              <a:rPr lang="tr-TR" dirty="0"/>
              <a:t>σχετικά με την </a:t>
            </a:r>
            <a:r>
              <a:rPr lang="tr-TR" dirty="0" err="1"/>
              <a:t>πρόοδό τους μέσω </a:t>
            </a:r>
            <a:r>
              <a:rPr lang="tr-TR" b="1" dirty="0" err="1"/>
              <a:t>ημερολογίων</a:t>
            </a:r>
            <a:r>
              <a:rPr lang="tr-TR" b="1" dirty="0"/>
              <a:t>, </a:t>
            </a:r>
            <a:r>
              <a:rPr lang="tr-TR" b="1" dirty="0" err="1"/>
              <a:t>συζητήσεων με τους συμμαθητές τους ή ανατροφοδότησης από τον καθηγητή </a:t>
            </a:r>
            <a:r>
              <a:rPr lang="tr-TR" dirty="0"/>
              <a:t>(</a:t>
            </a:r>
            <a:r>
              <a:rPr lang="tr-TR" dirty="0" err="1"/>
              <a:t>Schunk </a:t>
            </a:r>
            <a:r>
              <a:rPr lang="tr-TR" dirty="0"/>
              <a:t>&amp; </a:t>
            </a:r>
            <a:r>
              <a:rPr lang="tr-TR" dirty="0" err="1"/>
              <a:t>Ertmer</a:t>
            </a:r>
            <a:r>
              <a:rPr lang="tr-TR" dirty="0"/>
              <a:t>, 2000). </a:t>
            </a:r>
            <a:r>
              <a:rPr lang="tr-TR" dirty="0" err="1"/>
              <a:t>Προσαρμόστε τις στρατηγικές με </a:t>
            </a:r>
            <a:r>
              <a:rPr lang="tr-TR" dirty="0"/>
              <a:t>βάση </a:t>
            </a:r>
            <a:r>
              <a:rPr lang="tr-TR" dirty="0" err="1"/>
              <a:t>τις ανάγκες τους για να εξασφαλίσετε συνεχή ανάπτυξη</a:t>
            </a:r>
            <a:r>
              <a:rPr lang="tr-TR" dirty="0"/>
              <a:t>.</a:t>
            </a:r>
          </a:p>
          <a:p>
            <a:pPr>
              <a:buNone/>
            </a:pPr>
            <a:r>
              <a:rPr lang="tr-TR" b="1" dirty="0"/>
              <a:t>3. </a:t>
            </a:r>
            <a:r>
              <a:rPr lang="tr-TR" b="1" dirty="0" err="1"/>
              <a:t>Ενεργοποίηση των μαθητών</a:t>
            </a:r>
            <a:endParaRPr lang="tr-TR" b="1" dirty="0"/>
          </a:p>
          <a:p>
            <a:pPr>
              <a:buNone/>
            </a:pPr>
            <a:r>
              <a:rPr lang="tr-TR" dirty="0" err="1"/>
              <a:t>Όταν οι μαθητές συμμετέχουν ενεργά στον καθορισμό των στόχων και στην παρακολούθηση της προόδου, αναπτύσσουν </a:t>
            </a:r>
            <a:r>
              <a:rPr lang="tr-TR" b="1" dirty="0"/>
              <a:t>την αίσθηση </a:t>
            </a:r>
            <a:r>
              <a:rPr lang="tr-TR" b="1" dirty="0" err="1"/>
              <a:t>της ευθύνης </a:t>
            </a:r>
            <a:r>
              <a:rPr lang="tr-TR" dirty="0" err="1"/>
              <a:t>για τη μάθησή τους</a:t>
            </a:r>
            <a:r>
              <a:rPr lang="tr-TR" dirty="0"/>
              <a:t>. Χρησιμοποιήστε </a:t>
            </a:r>
            <a:r>
              <a:rPr lang="tr-TR" b="1" dirty="0"/>
              <a:t>συνεργατικές συζητήσεις, ανατροφοδότηση από ομότιμους και δραστηριότητες αυτοαξιολόγησης </a:t>
            </a:r>
            <a:r>
              <a:rPr lang="tr-TR" dirty="0"/>
              <a:t>για να ενισχύσετε τη</a:t>
            </a:r>
            <a:r>
              <a:rPr lang="el-GR" dirty="0"/>
              <a:t>ν εμπλοκή </a:t>
            </a:r>
            <a:r>
              <a:rPr lang="tr-TR" dirty="0"/>
              <a:t>(Deci &amp; Ryan, 2000).</a:t>
            </a:r>
          </a:p>
          <a:p>
            <a:r>
              <a:rPr lang="tr-TR" dirty="0" err="1"/>
              <a:t>Εφαρμόζοντας αυτά τα βήματα</a:t>
            </a:r>
            <a:r>
              <a:rPr lang="tr-TR" dirty="0"/>
              <a:t>, μπορούμε να </a:t>
            </a:r>
            <a:r>
              <a:rPr lang="tr-TR" dirty="0" err="1"/>
              <a:t>δημιουργήσουμε </a:t>
            </a:r>
            <a:r>
              <a:rPr lang="tr-TR" dirty="0"/>
              <a:t>ένα </a:t>
            </a:r>
            <a:r>
              <a:rPr lang="tr-TR" b="1" dirty="0" err="1"/>
              <a:t>δομημένο</a:t>
            </a:r>
            <a:r>
              <a:rPr lang="tr-TR" b="1" dirty="0"/>
              <a:t>, </a:t>
            </a:r>
            <a:r>
              <a:rPr lang="tr-TR" b="1" dirty="0" err="1"/>
              <a:t>υποστηρικτικό περιβάλλον </a:t>
            </a:r>
            <a:r>
              <a:rPr lang="tr-TR" dirty="0" err="1"/>
              <a:t>όπου οι μαθητές αναπτύσσουν υπευθυνότητα και εσωτερικά κίνητρα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A8C3C9A4-D972-ABB9-41EB-8FAE935037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44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0CCCDC9E-CA19-364E-7C92-BF076E9A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49EF3250-E89A-D391-2ADD-EDD23098C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8F95A5F8-9FA9-6E73-803B-5BBFB92B35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dirty="0" err="1"/>
              <a:t>Αυτή η ομαδική δραστηριότητα παρέχει </a:t>
            </a:r>
            <a:r>
              <a:rPr lang="tr-TR" dirty="0"/>
              <a:t>μια πρακτική </a:t>
            </a:r>
            <a:r>
              <a:rPr lang="tr-TR" dirty="0" err="1"/>
              <a:t>ευκαιρία για τη δημιουργία εφαρμόσιμων σχεδίων προσαρμοσμένων στις μοναδικές ανάγκες της τάξης σας</a:t>
            </a:r>
            <a:r>
              <a:rPr lang="tr-TR" dirty="0"/>
              <a:t>. Η συνεργασία </a:t>
            </a:r>
            <a:r>
              <a:rPr lang="tr-TR" dirty="0" err="1"/>
              <a:t>θα εμπλουτίσει τη διαδικασία σχεδιασμού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6B3B360E-35AC-6F9F-DAA3-B280731C57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887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3B275C15-D677-875A-2235-AE9D8BBC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1CF823B5-61C1-4D26-54A0-62F5788E56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ED9F0AF4-87A8-BC2C-716F-39B7A8DEB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dirty="0" err="1"/>
              <a:t>Μια αποτελεσματική στρατηγική κατά</a:t>
            </a:r>
            <a:r>
              <a:rPr lang="tr-TR" dirty="0"/>
              <a:t> της αναβλητικότητας είναι </a:t>
            </a:r>
            <a:r>
              <a:rPr lang="tr-TR" dirty="0" err="1"/>
              <a:t>η </a:t>
            </a:r>
            <a:r>
              <a:rPr lang="tr-TR" b="1" dirty="0" err="1"/>
              <a:t>τεχνική Pomodoro</a:t>
            </a:r>
            <a:r>
              <a:rPr lang="tr-TR" dirty="0"/>
              <a:t>. </a:t>
            </a:r>
          </a:p>
          <a:p>
            <a:r>
              <a:rPr lang="tr-TR" dirty="0" err="1"/>
              <a:t>Πρόκειται για εργασία για </a:t>
            </a:r>
            <a:r>
              <a:rPr lang="tr-TR" dirty="0"/>
              <a:t>ένα καθορισμένο </a:t>
            </a:r>
            <a:r>
              <a:rPr lang="tr-TR" dirty="0" err="1"/>
              <a:t>χρονικό διάστημα</a:t>
            </a:r>
            <a:r>
              <a:rPr lang="tr-TR" dirty="0"/>
              <a:t>, </a:t>
            </a:r>
            <a:r>
              <a:rPr lang="tr-TR" dirty="0" err="1"/>
              <a:t>συνήθως </a:t>
            </a:r>
            <a:r>
              <a:rPr lang="tr-TR" dirty="0"/>
              <a:t>25 </a:t>
            </a:r>
            <a:r>
              <a:rPr lang="tr-TR" dirty="0" err="1"/>
              <a:t>λεπτά</a:t>
            </a:r>
            <a:r>
              <a:rPr lang="tr-TR" dirty="0"/>
              <a:t>, το </a:t>
            </a:r>
            <a:r>
              <a:rPr lang="tr-TR" dirty="0" err="1"/>
              <a:t>οποίο ακολουθείται από </a:t>
            </a:r>
            <a:r>
              <a:rPr lang="tr-TR" dirty="0"/>
              <a:t>ένα </a:t>
            </a:r>
            <a:r>
              <a:rPr lang="tr-TR" dirty="0" err="1"/>
              <a:t>σύντομο </a:t>
            </a:r>
            <a:r>
              <a:rPr lang="tr-TR" dirty="0"/>
              <a:t>διάλειμμα.</a:t>
            </a:r>
          </a:p>
          <a:p>
            <a:r>
              <a:rPr lang="tr-TR" dirty="0" err="1"/>
              <a:t>Μετά την ολοκλήρωση τεσσάρων κύκλων, οι μαθητές </a:t>
            </a:r>
            <a:r>
              <a:rPr lang="tr-TR" dirty="0"/>
              <a:t>μπορούν να </a:t>
            </a:r>
            <a:r>
              <a:rPr lang="tr-TR" dirty="0" err="1"/>
              <a:t>κάνουν </a:t>
            </a:r>
            <a:r>
              <a:rPr lang="tr-TR" dirty="0"/>
              <a:t>ένα </a:t>
            </a:r>
            <a:r>
              <a:rPr lang="tr-TR" dirty="0" err="1"/>
              <a:t>μεγαλύτερο </a:t>
            </a:r>
            <a:r>
              <a:rPr lang="tr-TR" dirty="0"/>
              <a:t>διάλειμμα 15-30 </a:t>
            </a:r>
            <a:r>
              <a:rPr lang="tr-TR" dirty="0" err="1"/>
              <a:t>λεπτών</a:t>
            </a:r>
            <a:r>
              <a:rPr lang="tr-TR" dirty="0"/>
              <a:t>. </a:t>
            </a:r>
          </a:p>
          <a:p>
            <a:r>
              <a:rPr lang="tr-TR" dirty="0" err="1"/>
              <a:t>Αυτή η τεχνική βοηθά στη διατήρηση της συγκέντρωσης και αποτρέπει την εξουθένωση</a:t>
            </a:r>
            <a:r>
              <a:rPr lang="tr-TR" dirty="0"/>
              <a:t>. </a:t>
            </a:r>
            <a:r>
              <a:rPr lang="tr-TR" dirty="0" err="1"/>
              <a:t>Ενθαρρύνετε τους μαθητές να χρησιμοποιούν εργαλεία όπως χρονοδιακόπτες ή εφαρμογές για να παρακολουθούν την πρόοδό τους</a:t>
            </a:r>
            <a:r>
              <a:rPr lang="tr-TR" dirty="0"/>
              <a:t>. </a:t>
            </a:r>
          </a:p>
          <a:p>
            <a:r>
              <a:rPr lang="tr-TR" dirty="0" err="1"/>
              <a:t>Συζητήστε </a:t>
            </a:r>
            <a:r>
              <a:rPr lang="tr-TR" dirty="0"/>
              <a:t>πώς </a:t>
            </a:r>
            <a:r>
              <a:rPr lang="tr-TR" dirty="0" err="1"/>
              <a:t>αυτή η μέθοδος </a:t>
            </a:r>
            <a:r>
              <a:rPr lang="tr-TR" dirty="0"/>
              <a:t>μπορεί να </a:t>
            </a:r>
            <a:r>
              <a:rPr lang="tr-TR" dirty="0" err="1"/>
              <a:t>προσαρμοστεί για μαθητές που μπορεί να χρειάζονται συχνότερα διαλείμματα ή διαφορετικά διαστήματα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F14A6C0D-CF04-3874-943B-5DDF4705CD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939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CF3A6C82-DC33-FA1F-BD1E-71573AE5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>
            <a:extLst>
              <a:ext uri="{FF2B5EF4-FFF2-40B4-BE49-F238E27FC236}">
                <a16:creationId xmlns:a16="http://schemas.microsoft.com/office/drawing/2014/main" id="{54BA5458-CE8D-78FA-FC7B-E1A41D80D1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2:notes">
            <a:extLst>
              <a:ext uri="{FF2B5EF4-FFF2-40B4-BE49-F238E27FC236}">
                <a16:creationId xmlns:a16="http://schemas.microsoft.com/office/drawing/2014/main" id="{AF1301D6-7A52-9C76-2DA5-0844EB8044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dirty="0" err="1"/>
              <a:t>Τώρα</a:t>
            </a:r>
            <a:r>
              <a:rPr lang="tr-TR" dirty="0"/>
              <a:t>, </a:t>
            </a:r>
            <a:r>
              <a:rPr lang="tr-TR" dirty="0" err="1"/>
              <a:t>ας αναλογιστούμε </a:t>
            </a:r>
            <a:r>
              <a:rPr lang="tr-TR" dirty="0"/>
              <a:t>για λίγο </a:t>
            </a:r>
            <a:r>
              <a:rPr lang="tr-TR" dirty="0" err="1"/>
              <a:t>τι μάθαμε σήμερα</a:t>
            </a:r>
            <a:r>
              <a:rPr lang="tr-TR" dirty="0"/>
              <a:t>.</a:t>
            </a:r>
          </a:p>
          <a:p>
            <a:r>
              <a:rPr lang="tr-TR" dirty="0" err="1"/>
              <a:t> Ποιες γνώσεις αποκομίσατε από τις ασκήσεις μεταξύ ομοτίμων</a:t>
            </a:r>
            <a:r>
              <a:rPr lang="tr-TR" dirty="0"/>
              <a:t>; </a:t>
            </a:r>
          </a:p>
          <a:p>
            <a:r>
              <a:rPr lang="tr-TR" dirty="0"/>
              <a:t>Πώς μπορείτε </a:t>
            </a:r>
            <a:r>
              <a:rPr lang="tr-TR" dirty="0" err="1"/>
              <a:t>να εφαρμόσετε αυτές τις στρατηγικές στις τάξεις σας</a:t>
            </a:r>
            <a:r>
              <a:rPr lang="tr-TR" dirty="0"/>
              <a:t>;</a:t>
            </a:r>
          </a:p>
          <a:p>
            <a:r>
              <a:rPr lang="tr-TR" dirty="0" err="1"/>
              <a:t>Ενθαρρύνετε τους συμμετέχοντες να μοιραστούν τις σκέψεις και τις ιδέες τους</a:t>
            </a:r>
            <a:r>
              <a:rPr lang="tr-TR" dirty="0"/>
              <a:t>. </a:t>
            </a:r>
            <a:r>
              <a:rPr lang="tr-TR" dirty="0" err="1"/>
              <a:t>Ίσως έχουν εντοπίσει </a:t>
            </a:r>
            <a:r>
              <a:rPr lang="tr-TR" dirty="0"/>
              <a:t>μια </a:t>
            </a:r>
            <a:r>
              <a:rPr lang="tr-TR" dirty="0" err="1"/>
              <a:t>νέα στρατηγική </a:t>
            </a:r>
            <a:r>
              <a:rPr lang="tr-TR" dirty="0"/>
              <a:t>που </a:t>
            </a:r>
            <a:r>
              <a:rPr lang="tr-TR" dirty="0" err="1"/>
              <a:t>δεν είχαν σκεφτεί πριν ή βρήκαν αξία </a:t>
            </a:r>
            <a:r>
              <a:rPr lang="tr-TR" dirty="0"/>
              <a:t>στη </a:t>
            </a:r>
            <a:r>
              <a:rPr lang="tr-TR" dirty="0" err="1"/>
              <a:t>συζήτηση των συνηθειών τους με άλλους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22:notes">
            <a:extLst>
              <a:ext uri="{FF2B5EF4-FFF2-40B4-BE49-F238E27FC236}">
                <a16:creationId xmlns:a16="http://schemas.microsoft.com/office/drawing/2014/main" id="{3582A4A0-45BF-5CEC-4668-638467B6E0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61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dirty="0" err="1"/>
              <a:t>Οι στόχοι μας σήμερα είναι τετραπλοί</a:t>
            </a:r>
            <a:r>
              <a:rPr lang="tr-TR" dirty="0"/>
              <a:t>: </a:t>
            </a:r>
            <a:r>
              <a:rPr lang="tr-TR" dirty="0" err="1"/>
              <a:t>κατανόηση των προκλήσεων των κοινωνικών δεξιοτήτων</a:t>
            </a:r>
            <a:r>
              <a:rPr lang="tr-TR" dirty="0"/>
              <a:t>, </a:t>
            </a:r>
            <a:r>
              <a:rPr lang="tr-TR" dirty="0" err="1"/>
              <a:t>βελτίωση της παρουσίας και της συμπεριφοράς των μαθητών</a:t>
            </a:r>
            <a:r>
              <a:rPr lang="tr-TR" dirty="0"/>
              <a:t>, </a:t>
            </a:r>
            <a:r>
              <a:rPr lang="tr-TR" dirty="0" err="1"/>
              <a:t>αντιμετώπιση της αναβλητικότητας μέσω της αποτελεσματικής διαχείρισης </a:t>
            </a:r>
            <a:r>
              <a:rPr lang="tr-TR" dirty="0"/>
              <a:t>του χρόνου </a:t>
            </a:r>
            <a:r>
              <a:rPr lang="tr-TR" dirty="0" err="1"/>
              <a:t>και ενίσχυση </a:t>
            </a:r>
            <a:r>
              <a:rPr lang="tr-TR" dirty="0"/>
              <a:t>του αισθήματος </a:t>
            </a:r>
            <a:r>
              <a:rPr lang="tr-TR" dirty="0" err="1"/>
              <a:t>ευθύνης και της αυτοεκτίμησης των μαθητών</a:t>
            </a:r>
            <a:r>
              <a:rPr lang="tr-TR" dirty="0"/>
              <a:t>. </a:t>
            </a:r>
            <a:r>
              <a:rPr lang="tr-TR" dirty="0" err="1"/>
              <a:t>Αυτές οι στρατηγικές θα σας βοηθήσουν να </a:t>
            </a:r>
            <a:r>
              <a:rPr lang="tr-TR" dirty="0"/>
              <a:t>έχετε </a:t>
            </a:r>
            <a:r>
              <a:rPr lang="tr-TR" dirty="0" err="1"/>
              <a:t>ουσιαστικό αντίκτυπο στην τάξη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747D74F-F0F0-6233-7762-9F7C94C06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0F105250-9111-7C9B-BDDD-175423B8EF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27F1D483-D320-9319-0AA9-2E0615EA0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dirty="0" err="1"/>
              <a:t>Οι κοινωνικές δεξιότητες αποτελούν το θεμέλιο της ικανότητας </a:t>
            </a:r>
            <a:r>
              <a:rPr lang="tr-TR" dirty="0"/>
              <a:t>ενός </a:t>
            </a:r>
            <a:r>
              <a:rPr lang="tr-TR" dirty="0" err="1"/>
              <a:t>μαθητή να επιτύχει ακαδημαϊκά και κοινωνικά</a:t>
            </a:r>
            <a:r>
              <a:rPr lang="tr-TR" dirty="0"/>
              <a:t>. </a:t>
            </a:r>
            <a:r>
              <a:rPr lang="tr-TR" dirty="0" err="1"/>
              <a:t>Σε αυτή τη διαφάνεια, επισημαίνουμε τρεις κρίσιμους τομείς</a:t>
            </a:r>
            <a:r>
              <a:rPr lang="tr-TR" dirty="0"/>
              <a:t>: την </a:t>
            </a:r>
            <a:r>
              <a:rPr lang="tr-TR" dirty="0" err="1"/>
              <a:t>επικοινωνία</a:t>
            </a:r>
            <a:r>
              <a:rPr lang="tr-TR" dirty="0"/>
              <a:t>, τη </a:t>
            </a:r>
            <a:r>
              <a:rPr lang="tr-TR" dirty="0" err="1"/>
              <a:t>ρύθμιση των συναισθημάτων και την επίλυση συγκρούσεων</a:t>
            </a:r>
            <a:r>
              <a:rPr lang="tr-TR" dirty="0"/>
              <a:t>. </a:t>
            </a:r>
            <a:r>
              <a:rPr lang="tr-TR" dirty="0" err="1"/>
              <a:t>Η ανάπτυξη αυτών των δεξιοτήτων θα προετοιμάσει τους μαθητές τόσο για το σχολείο όσο και για </a:t>
            </a:r>
            <a:r>
              <a:rPr lang="tr-TR" dirty="0"/>
              <a:t>τη ζωή.</a:t>
            </a:r>
          </a:p>
          <a:p>
            <a:endParaRPr lang="tr-TR" dirty="0"/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DEF00542-CCB2-05F0-6B0B-E78E08B049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99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2DC420B-8162-1F4D-C09C-2BB0173F4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41F36331-F167-8DEA-E9C8-4ED9CD2F2C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12D260CB-1DCA-B79B-3A17-8ED0C654F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 err="1"/>
              <a:t>Η παρουσία και η συνέπεια είναι βασικές συνήθειες για την ακαδημαϊκή επιτυχία</a:t>
            </a:r>
            <a:r>
              <a:rPr lang="tr-TR" dirty="0"/>
              <a:t>. </a:t>
            </a:r>
            <a:r>
              <a:rPr lang="tr-TR" dirty="0" err="1"/>
              <a:t>Οι μειονεκτούντες μαθητές συχνά αντιμετωπίζουν μοναδικές προκλήσεις, όπως οικονομικούς περιορισμούς ή οικογενειακές υποχρεώσεις</a:t>
            </a:r>
            <a:r>
              <a:rPr lang="tr-TR" dirty="0"/>
              <a:t>. Εδώ</a:t>
            </a:r>
            <a:r>
              <a:rPr lang="tr-TR" dirty="0" err="1"/>
              <a:t>, συζητάμε εφαρμόσιμες στρατηγικές για την υποστήριξή τους</a:t>
            </a:r>
            <a:r>
              <a:rPr lang="tr-TR" dirty="0"/>
              <a:t>, </a:t>
            </a:r>
            <a:r>
              <a:rPr lang="tr-TR" dirty="0" err="1"/>
              <a:t>όπως ο καθορισμός προσδοκιών</a:t>
            </a:r>
            <a:r>
              <a:rPr lang="tr-TR" dirty="0"/>
              <a:t>, η </a:t>
            </a:r>
            <a:r>
              <a:rPr lang="tr-TR" dirty="0" err="1"/>
              <a:t>παροχή πόρων και η χρήση θετικής ενίσχυσης.</a:t>
            </a:r>
            <a:endParaRPr dirty="0"/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1944FB27-3F09-1181-ECBC-4CD3ECF4EB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46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B74850A-883D-E2D9-65E4-60CB37BDD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5FFC2EA4-4345-AC4D-0262-9BE4D3C35F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90481611-FFF7-5F57-8602-5E18D88C8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dirty="0" err="1"/>
              <a:t>Η αποτελεσματική διαχείριση της συμπεριφοράς </a:t>
            </a:r>
            <a:r>
              <a:rPr lang="tr-TR" dirty="0"/>
              <a:t>είναι </a:t>
            </a:r>
            <a:r>
              <a:rPr lang="tr-TR" dirty="0" err="1"/>
              <a:t>ζωτικής σημασίας για </a:t>
            </a:r>
            <a:r>
              <a:rPr lang="tr-TR" dirty="0"/>
              <a:t>μια </a:t>
            </a:r>
            <a:r>
              <a:rPr lang="tr-TR" dirty="0" err="1"/>
              <a:t>παραγωγική τάξη</a:t>
            </a:r>
            <a:r>
              <a:rPr lang="tr-TR" dirty="0"/>
              <a:t>. </a:t>
            </a:r>
            <a:r>
              <a:rPr lang="tr-TR" dirty="0" err="1"/>
              <a:t>Η συνέπεια</a:t>
            </a:r>
            <a:r>
              <a:rPr lang="tr-TR" dirty="0"/>
              <a:t>, η </a:t>
            </a:r>
            <a:r>
              <a:rPr lang="tr-TR" dirty="0" err="1"/>
              <a:t>θετικότητα και η οικοδόμηση εμπιστοσύνης είναι το κλειδί</a:t>
            </a:r>
            <a:r>
              <a:rPr lang="tr-TR" dirty="0"/>
              <a:t>. </a:t>
            </a:r>
            <a:r>
              <a:rPr lang="tr-TR" dirty="0" err="1"/>
              <a:t>Οι επανορθωτικές πρακτικές </a:t>
            </a:r>
            <a:r>
              <a:rPr lang="tr-TR" dirty="0"/>
              <a:t>μπορούν να </a:t>
            </a:r>
            <a:r>
              <a:rPr lang="tr-TR" dirty="0" err="1"/>
              <a:t>βοηθήσουν στην αντιμετώπιση προβλημάτων συμπεριφοράς, εστιάζοντας </a:t>
            </a:r>
            <a:r>
              <a:rPr lang="tr-TR" dirty="0"/>
              <a:t>σε </a:t>
            </a:r>
            <a:r>
              <a:rPr lang="tr-TR" dirty="0" err="1"/>
              <a:t>λύσεις αντί για τιμωρίες</a:t>
            </a:r>
            <a:r>
              <a:rPr lang="tr-TR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5B1FE94B-AEA6-3012-FF87-08D3715AAC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24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tr-TR" dirty="0" err="1"/>
              <a:t>Η αναβλητικότητα επηρεάζει πολλούς μαθητές και </a:t>
            </a:r>
            <a:r>
              <a:rPr lang="tr-TR" dirty="0"/>
              <a:t>μπορεί να </a:t>
            </a:r>
            <a:r>
              <a:rPr lang="tr-TR" dirty="0" err="1"/>
              <a:t>οδηγήσει σε αρνητικά ακαδημαϊκά και συναισθηματικά αποτελέσματα</a:t>
            </a:r>
            <a:r>
              <a:rPr lang="tr-TR" dirty="0"/>
              <a:t>. </a:t>
            </a:r>
            <a:r>
              <a:rPr lang="tr-TR" dirty="0" err="1"/>
              <a:t>Η κατανόηση των λόγων για τους οποίους οι μαθητές χρονοτριβούν </a:t>
            </a:r>
            <a:r>
              <a:rPr lang="tr-TR" dirty="0"/>
              <a:t>είναι </a:t>
            </a:r>
            <a:r>
              <a:rPr lang="tr-TR" dirty="0" err="1"/>
              <a:t>το πρώτο </a:t>
            </a:r>
            <a:r>
              <a:rPr lang="tr-TR" dirty="0"/>
              <a:t>βήμα για να </a:t>
            </a:r>
            <a:r>
              <a:rPr lang="tr-TR" dirty="0" err="1"/>
              <a:t>τους βοηθήσουμε </a:t>
            </a:r>
            <a:r>
              <a:rPr lang="tr-TR" dirty="0"/>
              <a:t>να τον </a:t>
            </a:r>
            <a:r>
              <a:rPr lang="tr-TR" dirty="0" err="1"/>
              <a:t>ξεπεράσουν</a:t>
            </a:r>
            <a:r>
              <a:rPr lang="tr-TR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dirty="0" err="1"/>
              <a:t>Υπάρχουν διάφοροι </a:t>
            </a:r>
            <a:r>
              <a:rPr lang="tr-TR" dirty="0"/>
              <a:t>τύποι </a:t>
            </a:r>
            <a:r>
              <a:rPr lang="tr-TR" dirty="0" err="1"/>
              <a:t>αναβλητικότητας που πρέπει </a:t>
            </a:r>
            <a:r>
              <a:rPr lang="tr-TR" dirty="0"/>
              <a:t>να </a:t>
            </a:r>
            <a:r>
              <a:rPr lang="tr-TR" dirty="0" err="1"/>
              <a:t>γνωρίζουμε</a:t>
            </a:r>
            <a:r>
              <a:rPr lang="tr-TR" dirty="0"/>
              <a:t>:</a:t>
            </a:r>
          </a:p>
          <a:p>
            <a:pPr>
              <a:buFont typeface="+mj-lt"/>
              <a:buAutoNum type="arabicPeriod"/>
            </a:pPr>
            <a:r>
              <a:rPr lang="tr-TR" b="1" dirty="0" err="1"/>
              <a:t>Αναβλητικότητα αποφυγής</a:t>
            </a:r>
            <a:r>
              <a:rPr lang="tr-TR" dirty="0"/>
              <a:t>: </a:t>
            </a:r>
            <a:r>
              <a:rPr lang="tr-TR" dirty="0" err="1"/>
              <a:t>Φόβος της αποτυχίας ή της κρίσης</a:t>
            </a:r>
            <a:r>
              <a:rPr lang="tr-TR" dirty="0"/>
              <a:t>. </a:t>
            </a:r>
            <a:r>
              <a:rPr lang="tr-TR" dirty="0" err="1"/>
              <a:t>Για παράδειγμα</a:t>
            </a:r>
            <a:r>
              <a:rPr lang="tr-TR" dirty="0"/>
              <a:t>, ένας </a:t>
            </a:r>
            <a:r>
              <a:rPr lang="tr-TR" dirty="0" err="1"/>
              <a:t>μαθητής μπορεί να αποφεύγει να ξεκινήσει </a:t>
            </a:r>
            <a:r>
              <a:rPr lang="tr-TR" dirty="0"/>
              <a:t>μια </a:t>
            </a:r>
            <a:r>
              <a:rPr lang="tr-TR" dirty="0" err="1"/>
              <a:t>εργασία επειδή ανησυχεί ότι δεν θα ανταποκριθεί στις προσδοκίες</a:t>
            </a:r>
            <a:r>
              <a:rPr lang="tr-TR" dirty="0"/>
              <a:t>.</a:t>
            </a:r>
          </a:p>
          <a:p>
            <a:pPr>
              <a:buFont typeface="+mj-lt"/>
              <a:buAutoNum type="arabicPeriod"/>
            </a:pPr>
            <a:r>
              <a:rPr lang="tr-TR" b="1" dirty="0" err="1"/>
              <a:t>Αναβλητικότητα διέγερσης</a:t>
            </a:r>
            <a:r>
              <a:rPr lang="tr-TR" dirty="0"/>
              <a:t>: Αναβλητικότητα: </a:t>
            </a:r>
            <a:r>
              <a:rPr lang="tr-TR" dirty="0" err="1"/>
              <a:t>Μερικοί μαθητές ευδοκιμούν στην πίεση </a:t>
            </a:r>
            <a:r>
              <a:rPr lang="tr-TR" dirty="0"/>
              <a:t>των </a:t>
            </a:r>
            <a:r>
              <a:rPr lang="tr-TR" dirty="0" err="1"/>
              <a:t>προθεσμιών</a:t>
            </a:r>
            <a:r>
              <a:rPr lang="tr-TR" dirty="0"/>
              <a:t>. </a:t>
            </a:r>
            <a:r>
              <a:rPr lang="tr-TR" dirty="0" err="1"/>
              <a:t>Μπορεί να περιμένουν μέχρι την τελευταία στιγμή για να </a:t>
            </a:r>
            <a:r>
              <a:rPr lang="tr-TR" dirty="0"/>
              <a:t>ξεκινήσουν </a:t>
            </a:r>
            <a:r>
              <a:rPr lang="tr-TR" dirty="0" err="1"/>
              <a:t>τις εργασίες τους, επειδή αισθάνονται πιο ενεργητικοί υπό πίεση</a:t>
            </a:r>
            <a:r>
              <a:rPr lang="tr-TR" dirty="0"/>
              <a:t>. </a:t>
            </a:r>
            <a:r>
              <a:rPr lang="tr-TR" dirty="0" err="1"/>
              <a:t>Αυτό </a:t>
            </a:r>
            <a:r>
              <a:rPr lang="tr-TR" dirty="0"/>
              <a:t>μπορεί να οδηγήσει σε έναν </a:t>
            </a:r>
            <a:r>
              <a:rPr lang="tr-TR" dirty="0" err="1"/>
              <a:t>κύκλο άγχους </a:t>
            </a:r>
            <a:r>
              <a:rPr lang="tr-TR" dirty="0"/>
              <a:t>που είναι </a:t>
            </a:r>
            <a:r>
              <a:rPr lang="tr-TR" dirty="0" err="1"/>
              <a:t>επιζήμιο για την ευημερία τους</a:t>
            </a:r>
            <a:r>
              <a:rPr lang="tr-TR" dirty="0"/>
              <a:t>.</a:t>
            </a:r>
          </a:p>
          <a:p>
            <a:pPr>
              <a:buFont typeface="+mj-lt"/>
              <a:buAutoNum type="arabicPeriod"/>
            </a:pPr>
            <a:r>
              <a:rPr lang="tr-TR" b="1" dirty="0" err="1"/>
              <a:t>Αναβλητικότητα λήψης αποφάσεων</a:t>
            </a:r>
            <a:r>
              <a:rPr lang="tr-TR" dirty="0"/>
              <a:t>: </a:t>
            </a:r>
            <a:r>
              <a:rPr lang="tr-TR" dirty="0" err="1"/>
              <a:t>Αυτό συμβαίνει όταν οι μαθητές δυσκολεύονται να πάρουν αποφάσεις</a:t>
            </a:r>
            <a:r>
              <a:rPr lang="tr-TR" dirty="0"/>
              <a:t>, </a:t>
            </a:r>
            <a:r>
              <a:rPr lang="tr-TR" dirty="0" err="1"/>
              <a:t>με αποτέλεσμα να καθυστερούν να ξεκινήσουν </a:t>
            </a:r>
            <a:r>
              <a:rPr lang="tr-TR" dirty="0"/>
              <a:t>μια </a:t>
            </a:r>
            <a:r>
              <a:rPr lang="tr-TR" dirty="0" err="1"/>
              <a:t>εργασία</a:t>
            </a:r>
            <a:r>
              <a:rPr lang="tr-TR" dirty="0"/>
              <a:t>. Ένας </a:t>
            </a:r>
            <a:r>
              <a:rPr lang="tr-TR" dirty="0" err="1"/>
              <a:t>μαθητής μπορεί να διστάζει να επιλέξει </a:t>
            </a:r>
            <a:r>
              <a:rPr lang="tr-TR" dirty="0"/>
              <a:t>ένα </a:t>
            </a:r>
            <a:r>
              <a:rPr lang="tr-TR" dirty="0" err="1"/>
              <a:t>θέμα για </a:t>
            </a:r>
            <a:r>
              <a:rPr lang="tr-TR" dirty="0"/>
              <a:t>μια </a:t>
            </a:r>
            <a:r>
              <a:rPr lang="tr-TR" dirty="0" err="1"/>
              <a:t>έκθεση</a:t>
            </a:r>
            <a:r>
              <a:rPr lang="tr-TR" dirty="0"/>
              <a:t>, </a:t>
            </a:r>
            <a:r>
              <a:rPr lang="tr-TR" dirty="0" err="1"/>
              <a:t>οδηγώντας σε περαιτέρω καθυστερήσεις στην ολοκλήρωση της εργασίας</a:t>
            </a:r>
            <a:r>
              <a:rPr lang="tr-TR" dirty="0"/>
              <a:t>.</a:t>
            </a:r>
          </a:p>
          <a:p>
            <a:r>
              <a:rPr lang="tr-TR" dirty="0" err="1"/>
              <a:t>Η κατανόηση αυτών των τύπων </a:t>
            </a:r>
            <a:r>
              <a:rPr lang="tr-TR" dirty="0"/>
              <a:t>μπορεί να μας </a:t>
            </a:r>
            <a:r>
              <a:rPr lang="tr-TR" dirty="0" err="1"/>
              <a:t>βοηθήσει να εντοπίσουμε ποιες από αυτές βιώνουν οι μαθητές μας και να προσαρμόσουμε τις προσεγγίσεις μας ανάλογα</a:t>
            </a:r>
            <a:r>
              <a:rPr lang="tr-TR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16" name="Google Shape;11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dirty="0" err="1"/>
              <a:t>Σε αυτή την άσκηση, θα </a:t>
            </a:r>
            <a:r>
              <a:rPr lang="tr-TR" dirty="0"/>
              <a:t>αναλογιστούμε </a:t>
            </a:r>
            <a:r>
              <a:rPr lang="tr-TR" dirty="0" err="1"/>
              <a:t>τις δικές μας εμπειρίες με την αναβλητικότητα</a:t>
            </a:r>
            <a:r>
              <a:rPr lang="tr-TR" dirty="0"/>
              <a:t>. </a:t>
            </a:r>
            <a:r>
              <a:rPr lang="tr-TR" dirty="0" err="1"/>
              <a:t>Ο στόχος είναι ο καθένας από εσάς να εντοπίσει με ποιον τύπο αναβλητικότητας συντονίζεται περισσότερο</a:t>
            </a:r>
            <a:r>
              <a:rPr lang="tr-TR" dirty="0"/>
              <a:t>. </a:t>
            </a:r>
            <a:r>
              <a:rPr lang="tr-TR" dirty="0" err="1"/>
              <a:t>Θα σχηματιστείτε σε ζευγάρια με </a:t>
            </a:r>
            <a:r>
              <a:rPr lang="tr-TR" dirty="0"/>
              <a:t>έναν σύντροφο </a:t>
            </a:r>
            <a:r>
              <a:rPr lang="tr-TR" dirty="0" err="1"/>
              <a:t>και θα συζητήσετε τις σκέψεις σας</a:t>
            </a:r>
            <a:r>
              <a:rPr lang="tr-TR" dirty="0"/>
              <a:t>.</a:t>
            </a:r>
          </a:p>
          <a:p>
            <a:r>
              <a:rPr lang="tr-TR" dirty="0" err="1"/>
              <a:t>Αυτή η δραστηριότητα </a:t>
            </a:r>
            <a:r>
              <a:rPr lang="tr-TR" dirty="0"/>
              <a:t>όχι </a:t>
            </a:r>
            <a:r>
              <a:rPr lang="tr-TR" dirty="0" err="1"/>
              <a:t>μόνο προάγει </a:t>
            </a:r>
            <a:r>
              <a:rPr lang="tr-TR" dirty="0"/>
              <a:t>την </a:t>
            </a:r>
            <a:r>
              <a:rPr lang="tr-TR" dirty="0" err="1"/>
              <a:t>αυτογνωσία</a:t>
            </a:r>
            <a:r>
              <a:rPr lang="tr-TR" dirty="0"/>
              <a:t>, αλλά </a:t>
            </a:r>
            <a:r>
              <a:rPr lang="tr-TR" dirty="0" err="1"/>
              <a:t>δημιουργεί και </a:t>
            </a:r>
            <a:r>
              <a:rPr lang="tr-TR" dirty="0"/>
              <a:t>μια αίσθηση </a:t>
            </a:r>
            <a:r>
              <a:rPr lang="tr-TR" dirty="0" err="1"/>
              <a:t>κοινότητας μεταξύ των συμμετεχόντων</a:t>
            </a:r>
            <a:r>
              <a:rPr lang="tr-TR" dirty="0"/>
              <a:t>, </a:t>
            </a:r>
            <a:r>
              <a:rPr lang="tr-TR" dirty="0" err="1"/>
              <a:t>καθώς πολλοί </a:t>
            </a:r>
            <a:r>
              <a:rPr lang="tr-TR" dirty="0"/>
              <a:t>από εμάς </a:t>
            </a:r>
            <a:r>
              <a:rPr lang="tr-TR" dirty="0" err="1"/>
              <a:t>μοιραζόμαστε παρόμοιους αγώνες</a:t>
            </a:r>
            <a:r>
              <a:rPr lang="tr-TR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0" y="0"/>
            <a:ext cx="12192000" cy="60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04" y="591655"/>
            <a:ext cx="3282189" cy="9312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206953" y="1522907"/>
            <a:ext cx="574291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l-G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Κεφάλαιο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Ενότητα 2:</a:t>
            </a:r>
            <a:r>
              <a:rPr lang="el-G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Ενίσχυση των κοινωνικών δεξιοτήτων, της υπευθυνότητας και της διαχείρισης του χρόνου στους μαθητές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συνεδρία ασύγχρονης μάθησης (3 ώρες)</a:t>
            </a:r>
            <a:endParaRPr sz="24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tr-TR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"</a:t>
            </a:r>
            <a:r>
              <a:rPr lang="tr-TR" sz="24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Κοινωνικές δεξιότητες </a:t>
            </a:r>
            <a:r>
              <a:rPr lang="tr-TR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των </a:t>
            </a:r>
            <a:r>
              <a:rPr lang="tr-TR" sz="24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μαθητών</a:t>
            </a:r>
            <a:r>
              <a:rPr lang="tr-TR" sz="2400" dirty="0">
                <a:solidFill>
                  <a:schemeClr val="bg1"/>
                </a:solidFill>
                <a:effectLst/>
              </a:rPr>
              <a:t>"</a:t>
            </a:r>
            <a:endParaRPr sz="24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9959923" y="591655"/>
            <a:ext cx="1863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BDD7EE"/>
                </a:solidFill>
                <a:latin typeface="Open Sans"/>
                <a:ea typeface="Open Sans"/>
                <a:cs typeface="Open Sans"/>
                <a:sym typeface="Open Sans"/>
              </a:rPr>
              <a:t>Αριθμός έργου: 101056515</a:t>
            </a:r>
            <a:endParaRPr sz="1100" b="0" i="0" u="none" strike="noStrike" cap="none">
              <a:solidFill>
                <a:srgbClr val="BDD7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9729" y="5562295"/>
            <a:ext cx="4353486" cy="6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l="35221"/>
          <a:stretch/>
        </p:blipFill>
        <p:spPr>
          <a:xfrm>
            <a:off x="2785241" y="5517550"/>
            <a:ext cx="3984284" cy="63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006" y="5669078"/>
            <a:ext cx="905752" cy="3326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l="17429" r="66744"/>
          <a:stretch/>
        </p:blipFill>
        <p:spPr>
          <a:xfrm>
            <a:off x="1648921" y="5480243"/>
            <a:ext cx="899577" cy="58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614027" y="1493492"/>
            <a:ext cx="9884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tr-TR" sz="24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Βασικά σημεία</a:t>
            </a:r>
            <a:r>
              <a:rPr lang="tr-TR" sz="2800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Οδηγίες</a:t>
            </a:r>
            <a:r>
              <a:rPr lang="tr-TR" sz="2800" dirty="0">
                <a:solidFill>
                  <a:srgbClr val="0070C0"/>
                </a:solidFill>
              </a:rPr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Αναλογιστείτε </a:t>
            </a:r>
            <a:r>
              <a:rPr lang="tr-TR" sz="2800" dirty="0" err="1">
                <a:solidFill>
                  <a:srgbClr val="0070C0"/>
                </a:solidFill>
              </a:rPr>
              <a:t>τις συνήθειες αναβλητικότητας σας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Προσδιορίστε ποιος τύπος έχει μεγαλύτερη απήχηση σε εσάς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Συζητήστε με τον </a:t>
            </a:r>
            <a:r>
              <a:rPr lang="tr-TR" sz="2800" dirty="0">
                <a:solidFill>
                  <a:srgbClr val="0070C0"/>
                </a:solidFill>
              </a:rPr>
              <a:t>σύντροφό </a:t>
            </a:r>
            <a:r>
              <a:rPr lang="tr-TR" sz="2800" dirty="0" err="1">
                <a:solidFill>
                  <a:srgbClr val="0070C0"/>
                </a:solidFill>
              </a:rPr>
              <a:t>σας τους λόγους που σας οδηγούν στην αναβλητικότητα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5207122-7D8C-A195-09C2-292C468234B1}"/>
              </a:ext>
            </a:extLst>
          </p:cNvPr>
          <p:cNvSpPr txBox="1"/>
          <p:nvPr/>
        </p:nvSpPr>
        <p:spPr>
          <a:xfrm>
            <a:off x="3278333" y="908717"/>
            <a:ext cx="7995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Δραστηριότητα </a:t>
            </a:r>
            <a:r>
              <a:rPr lang="tr-TR" sz="3200" b="1" dirty="0" err="1">
                <a:solidFill>
                  <a:srgbClr val="FF0000"/>
                </a:solidFill>
              </a:rPr>
              <a:t>αυτο-κατηγοριοποίησης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 steps to overcome procrastination">
            <a:extLst>
              <a:ext uri="{FF2B5EF4-FFF2-40B4-BE49-F238E27FC236}">
                <a16:creationId xmlns:a16="http://schemas.microsoft.com/office/drawing/2014/main" id="{4A0EF3A7-F410-676B-02C6-E46C080C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1759528"/>
            <a:ext cx="4836044" cy="28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D1C2109-94CA-2A15-2CD4-DC61A890056D}"/>
              </a:ext>
            </a:extLst>
          </p:cNvPr>
          <p:cNvSpPr txBox="1"/>
          <p:nvPr/>
        </p:nvSpPr>
        <p:spPr>
          <a:xfrm>
            <a:off x="112735" y="2054267"/>
            <a:ext cx="68165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Συζητήστε κοινές στρατηγικές</a:t>
            </a:r>
            <a:r>
              <a:rPr lang="tr-TR" sz="2800" dirty="0">
                <a:solidFill>
                  <a:srgbClr val="0070C0"/>
                </a:solidFill>
              </a:rPr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Τεχνικές </a:t>
            </a:r>
            <a:r>
              <a:rPr lang="tr-TR" sz="2800" b="1" dirty="0">
                <a:solidFill>
                  <a:srgbClr val="0070C0"/>
                </a:solidFill>
              </a:rPr>
              <a:t>διαχείρισης χρόνου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Ορισμός συγκεκριμένων προθεσμιών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Καθορισμός στόχων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Σπάσιμο των καθηκόντων σε διαχειρίσιμα μέρη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Εταίροι λογοδοσίας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Συνεργασία με </a:t>
            </a:r>
            <a:r>
              <a:rPr lang="tr-TR" sz="2800" dirty="0">
                <a:solidFill>
                  <a:srgbClr val="0070C0"/>
                </a:solidFill>
              </a:rPr>
              <a:t>έναν </a:t>
            </a:r>
            <a:r>
              <a:rPr lang="tr-TR" sz="2800" dirty="0" err="1">
                <a:solidFill>
                  <a:srgbClr val="0070C0"/>
                </a:solidFill>
              </a:rPr>
              <a:t>ομότιμο για τον έλεγχο </a:t>
            </a:r>
            <a:r>
              <a:rPr lang="tr-TR" sz="2800" dirty="0">
                <a:solidFill>
                  <a:srgbClr val="0070C0"/>
                </a:solidFill>
              </a:rPr>
              <a:t>της </a:t>
            </a:r>
            <a:r>
              <a:rPr lang="tr-TR" sz="2800" dirty="0" err="1">
                <a:solidFill>
                  <a:srgbClr val="0070C0"/>
                </a:solidFill>
              </a:rPr>
              <a:t>προόδου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27A666E-73BE-2E09-538F-45504CA05379}"/>
              </a:ext>
            </a:extLst>
          </p:cNvPr>
          <p:cNvSpPr txBox="1"/>
          <p:nvPr/>
        </p:nvSpPr>
        <p:spPr>
          <a:xfrm>
            <a:off x="2152651" y="926812"/>
            <a:ext cx="8502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Ανάπτυξη στρατηγικών </a:t>
            </a:r>
            <a:r>
              <a:rPr lang="tr-TR" sz="3200" b="1" dirty="0">
                <a:solidFill>
                  <a:srgbClr val="FF0000"/>
                </a:solidFill>
              </a:rPr>
              <a:t>κατά της </a:t>
            </a:r>
            <a:r>
              <a:rPr lang="tr-TR" sz="3200" b="1" dirty="0" err="1">
                <a:solidFill>
                  <a:srgbClr val="FF0000"/>
                </a:solidFill>
              </a:rPr>
              <a:t>αναβλητικότητας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9B414DF9-388D-76FF-C8EB-52BA2F811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put your own peer consultation group together">
            <a:extLst>
              <a:ext uri="{FF2B5EF4-FFF2-40B4-BE49-F238E27FC236}">
                <a16:creationId xmlns:a16="http://schemas.microsoft.com/office/drawing/2014/main" id="{CF7585E8-920A-C35F-C7A2-38663307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0" y="1551709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6C6E306-CFB9-EE3A-7555-4FCD7AF1C759}"/>
              </a:ext>
            </a:extLst>
          </p:cNvPr>
          <p:cNvSpPr txBox="1"/>
          <p:nvPr/>
        </p:nvSpPr>
        <p:spPr>
          <a:xfrm>
            <a:off x="614680" y="2112818"/>
            <a:ext cx="73518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Ιεραρχήστε τις εργασίες χρησιμοποιώντας τον </a:t>
            </a:r>
            <a:r>
              <a:rPr lang="tr-TR" sz="2800" b="1" dirty="0" err="1">
                <a:solidFill>
                  <a:srgbClr val="0070C0"/>
                </a:solidFill>
              </a:rPr>
              <a:t>πίνακα </a:t>
            </a:r>
            <a:r>
              <a:rPr lang="tr-TR" sz="2800" b="1" dirty="0">
                <a:solidFill>
                  <a:srgbClr val="0070C0"/>
                </a:solidFill>
              </a:rPr>
              <a:t>Eisenhower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Χωρίστε </a:t>
            </a:r>
            <a:r>
              <a:rPr lang="tr-TR" sz="2800" dirty="0" err="1">
                <a:solidFill>
                  <a:srgbClr val="0070C0"/>
                </a:solidFill>
              </a:rPr>
              <a:t>τις μεγάλες εργασίες σε μικρότερα</a:t>
            </a:r>
            <a:r>
              <a:rPr lang="tr-TR" sz="2800" dirty="0">
                <a:solidFill>
                  <a:srgbClr val="0070C0"/>
                </a:solidFill>
              </a:rPr>
              <a:t>, </a:t>
            </a:r>
            <a:r>
              <a:rPr lang="tr-TR" sz="2800" dirty="0" err="1">
                <a:solidFill>
                  <a:srgbClr val="0070C0"/>
                </a:solidFill>
              </a:rPr>
              <a:t>διαχειρίσιμα βήματα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Ορίστε </a:t>
            </a:r>
            <a:r>
              <a:rPr lang="tr-TR" sz="2800" dirty="0" err="1">
                <a:solidFill>
                  <a:srgbClr val="0070C0"/>
                </a:solidFill>
              </a:rPr>
              <a:t>συγκεκριμένους στόχους και προθεσμίες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Αποφύγετε το multitasking και </a:t>
            </a:r>
            <a:r>
              <a:rPr lang="tr-TR" sz="2800" dirty="0">
                <a:solidFill>
                  <a:srgbClr val="0070C0"/>
                </a:solidFill>
              </a:rPr>
              <a:t>ελαχιστοποιήστε </a:t>
            </a:r>
            <a:r>
              <a:rPr lang="tr-TR" sz="2800" dirty="0" err="1">
                <a:solidFill>
                  <a:srgbClr val="0070C0"/>
                </a:solidFill>
              </a:rPr>
              <a:t>τους περισπασμούς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F4B284F-1830-3D9A-8B8D-C12D2C9EE935}"/>
              </a:ext>
            </a:extLst>
          </p:cNvPr>
          <p:cNvSpPr txBox="1"/>
          <p:nvPr/>
        </p:nvSpPr>
        <p:spPr>
          <a:xfrm>
            <a:off x="2841914" y="1243932"/>
            <a:ext cx="609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Τεχνικές </a:t>
            </a:r>
            <a:r>
              <a:rPr lang="tr-TR" sz="3200" b="1" dirty="0">
                <a:solidFill>
                  <a:srgbClr val="FF0000"/>
                </a:solidFill>
              </a:rPr>
              <a:t>διαχείρισης χρόνου</a:t>
            </a:r>
          </a:p>
        </p:txBody>
      </p:sp>
    </p:spTree>
    <p:extLst>
      <p:ext uri="{BB962C8B-B14F-4D97-AF65-F5344CB8AC3E}">
        <p14:creationId xmlns:p14="http://schemas.microsoft.com/office/powerpoint/2010/main" val="266631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32885004-4F4A-451A-1255-F333EE032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7D96136-67F8-3225-4028-9958302E1B39}"/>
              </a:ext>
            </a:extLst>
          </p:cNvPr>
          <p:cNvSpPr txBox="1"/>
          <p:nvPr/>
        </p:nvSpPr>
        <p:spPr>
          <a:xfrm>
            <a:off x="1737360" y="1316642"/>
            <a:ext cx="871728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Δεξιότητες αυτορρύθμισης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28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70C0"/>
                </a:solidFill>
              </a:rPr>
              <a:t>Ορισμός: </a:t>
            </a:r>
            <a:r>
              <a:rPr lang="tr-TR" sz="2800" dirty="0" err="1">
                <a:solidFill>
                  <a:srgbClr val="0070C0"/>
                </a:solidFill>
              </a:rPr>
              <a:t>Η ικανότητα διαχείρισης σκέψεων</a:t>
            </a:r>
            <a:r>
              <a:rPr lang="tr-TR" sz="2800" dirty="0">
                <a:solidFill>
                  <a:srgbClr val="0070C0"/>
                </a:solidFill>
              </a:rPr>
              <a:t>, </a:t>
            </a:r>
            <a:r>
              <a:rPr lang="tr-TR" sz="2800" dirty="0" err="1">
                <a:solidFill>
                  <a:srgbClr val="0070C0"/>
                </a:solidFill>
              </a:rPr>
              <a:t>συναισθημάτων και ενεργειών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Βασικά </a:t>
            </a:r>
            <a:r>
              <a:rPr lang="tr-TR" sz="2800" b="1" dirty="0">
                <a:solidFill>
                  <a:srgbClr val="0070C0"/>
                </a:solidFill>
              </a:rPr>
              <a:t>στοιχεία: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Καθορισμός στόχων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Αυτοέλεγχος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Αναστοχασμός και προσαρμογή</a:t>
            </a:r>
            <a:endParaRPr lang="tr-T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3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04FA964D-A48D-57DB-32F9-49426417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F741BFD-8A6B-5942-86AA-FA811EB248D3}"/>
              </a:ext>
            </a:extLst>
          </p:cNvPr>
          <p:cNvSpPr txBox="1"/>
          <p:nvPr/>
        </p:nvSpPr>
        <p:spPr>
          <a:xfrm>
            <a:off x="1671318" y="1659285"/>
            <a:ext cx="921379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Ανάπτυξη της υπευθυνότητας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32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Διδάξτε υπευθυνότητα για τις πράξεις και τις αποφάσεις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Χρησιμοποιήστε δραστηριότητες </a:t>
            </a:r>
            <a:r>
              <a:rPr lang="tr-TR" sz="2800" dirty="0">
                <a:solidFill>
                  <a:srgbClr val="0070C0"/>
                </a:solidFill>
              </a:rPr>
              <a:t>παιχνιδιού </a:t>
            </a:r>
            <a:r>
              <a:rPr lang="tr-TR" sz="2800" dirty="0" err="1">
                <a:solidFill>
                  <a:srgbClr val="0070C0"/>
                </a:solidFill>
              </a:rPr>
              <a:t>ρόλων για να επιδείξετε τις ευθύνες του πραγματικού κόσμου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Ενθαρρύνετε τους μαθητές να αναλάβουν την ευθύνη </a:t>
            </a:r>
            <a:r>
              <a:rPr lang="tr-TR" sz="2800" dirty="0">
                <a:solidFill>
                  <a:srgbClr val="0070C0"/>
                </a:solidFill>
              </a:rPr>
              <a:t>της </a:t>
            </a:r>
            <a:r>
              <a:rPr lang="tr-TR" sz="2800" dirty="0" err="1">
                <a:solidFill>
                  <a:srgbClr val="0070C0"/>
                </a:solidFill>
              </a:rPr>
              <a:t>μάθησής τους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53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960B0FC6-2C18-9B6E-534A-298E4727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AF6A9AA-7201-0262-0586-932EB4BF4921}"/>
              </a:ext>
            </a:extLst>
          </p:cNvPr>
          <p:cNvSpPr txBox="1"/>
          <p:nvPr/>
        </p:nvSpPr>
        <p:spPr>
          <a:xfrm>
            <a:off x="1263421" y="1342909"/>
            <a:ext cx="999747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Άσκηση </a:t>
            </a:r>
            <a:r>
              <a:rPr lang="tr-TR" sz="3200" b="1" dirty="0">
                <a:solidFill>
                  <a:srgbClr val="FF0000"/>
                </a:solidFill>
              </a:rPr>
              <a:t>ομότιμων: </a:t>
            </a:r>
            <a:r>
              <a:rPr lang="tr-TR" sz="3200" b="1" dirty="0" err="1">
                <a:solidFill>
                  <a:srgbClr val="FF0000"/>
                </a:solidFill>
              </a:rPr>
              <a:t>Τύποι αναβλητικότητας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3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70C0"/>
                </a:solidFill>
              </a:rPr>
              <a:t>Δραστηριότητα: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Αυτοαξιολόγηση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Προσδιορίστε τον προσωπικό τύπο αναβλητικότητας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Διαβούλευση </a:t>
            </a:r>
            <a:r>
              <a:rPr lang="tr-TR" sz="2800" dirty="0">
                <a:solidFill>
                  <a:srgbClr val="0070C0"/>
                </a:solidFill>
              </a:rPr>
              <a:t>με ομότιμους: </a:t>
            </a:r>
            <a:r>
              <a:rPr lang="tr-TR" sz="2800" dirty="0" err="1">
                <a:solidFill>
                  <a:srgbClr val="0070C0"/>
                </a:solidFill>
              </a:rPr>
              <a:t>Μοιραστείτε και συζητήστε τα ευρήματα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Συνεργατική ανάπτυξη στρατηγικής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Δημιουργήστε εξατομικευμένα σχέδια </a:t>
            </a:r>
            <a:r>
              <a:rPr lang="tr-TR" sz="2800" dirty="0">
                <a:solidFill>
                  <a:srgbClr val="0070C0"/>
                </a:solidFill>
              </a:rPr>
              <a:t>κατά της </a:t>
            </a:r>
            <a:r>
              <a:rPr lang="tr-TR" sz="2800" dirty="0" err="1">
                <a:solidFill>
                  <a:srgbClr val="0070C0"/>
                </a:solidFill>
              </a:rPr>
              <a:t>αναβλητικότητας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35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16D2F72E-59F7-F395-6989-BF30519D2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ABA8E3A-8336-2FD5-5D18-C17D1B6E54C3}"/>
              </a:ext>
            </a:extLst>
          </p:cNvPr>
          <p:cNvSpPr txBox="1"/>
          <p:nvPr/>
        </p:nvSpPr>
        <p:spPr>
          <a:xfrm>
            <a:off x="768926" y="1659284"/>
            <a:ext cx="1037923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Οικοδόμηση αυτοεκτίμησης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3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70C0"/>
                </a:solidFill>
              </a:rPr>
              <a:t>Ορισμός: </a:t>
            </a:r>
            <a:r>
              <a:rPr lang="tr-TR" sz="2800" dirty="0" err="1">
                <a:solidFill>
                  <a:srgbClr val="0070C0"/>
                </a:solidFill>
              </a:rPr>
              <a:t>Αυτοπεποίθηση: Αυτοπεποίθηση στις ικανότητες και </a:t>
            </a:r>
            <a:r>
              <a:rPr lang="tr-TR" sz="2800" dirty="0">
                <a:solidFill>
                  <a:srgbClr val="0070C0"/>
                </a:solidFill>
              </a:rPr>
              <a:t>την </a:t>
            </a:r>
            <a:r>
              <a:rPr lang="tr-TR" sz="2800" dirty="0" err="1">
                <a:solidFill>
                  <a:srgbClr val="0070C0"/>
                </a:solidFill>
              </a:rPr>
              <a:t>αυτοεκτίμηση του ατόμου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Στρατηγικές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Ενθαρρύνετε </a:t>
            </a:r>
            <a:r>
              <a:rPr lang="tr-TR" sz="2800" dirty="0">
                <a:solidFill>
                  <a:srgbClr val="0070C0"/>
                </a:solidFill>
              </a:rPr>
              <a:t>την </a:t>
            </a:r>
            <a:r>
              <a:rPr lang="tr-TR" sz="2800" dirty="0" err="1">
                <a:solidFill>
                  <a:srgbClr val="0070C0"/>
                </a:solidFill>
              </a:rPr>
              <a:t>αυτοκριτική και την αυτοεκτίμηση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Γιορτάστε τα μικρά επιτεύγματα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Παρέχετε εποικοδομητική ανατροφοδότηση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28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FF44F2F2-2C40-9286-5624-F7ECBBFE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03232F8-DC6A-319E-7E98-CD5FCFCA9B21}"/>
              </a:ext>
            </a:extLst>
          </p:cNvPr>
          <p:cNvSpPr txBox="1"/>
          <p:nvPr/>
        </p:nvSpPr>
        <p:spPr>
          <a:xfrm>
            <a:off x="1413163" y="1436141"/>
            <a:ext cx="771005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Άσκηση αυτοεκτίμησης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3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70C0"/>
                </a:solidFill>
              </a:rPr>
              <a:t>Δραστηριότητα:</a:t>
            </a:r>
          </a:p>
          <a:p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Γράψτε τρία δυνατά σημεία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457200" lvl="1"/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Μοιραστείτε ένα θετικό χαρακτηριστικό με την ομάδα</a:t>
            </a:r>
            <a:endParaRPr lang="tr-TR" sz="2800" dirty="0">
              <a:solidFill>
                <a:srgbClr val="0070C0"/>
              </a:solidFill>
            </a:endParaRPr>
          </a:p>
          <a:p>
            <a:pPr marL="457200" lvl="1"/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Αναλογιστείτε </a:t>
            </a:r>
            <a:r>
              <a:rPr lang="tr-TR" sz="2800" dirty="0" err="1">
                <a:solidFill>
                  <a:srgbClr val="0070C0"/>
                </a:solidFill>
              </a:rPr>
              <a:t>τα επιτεύγματα και την πρόοδο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56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9A6B3463-B696-813E-1BB4-10E08ED36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8F55BA4-4101-14A6-8846-8D98EB8BE18C}"/>
              </a:ext>
            </a:extLst>
          </p:cNvPr>
          <p:cNvSpPr txBox="1"/>
          <p:nvPr/>
        </p:nvSpPr>
        <p:spPr>
          <a:xfrm>
            <a:off x="1489363" y="1046818"/>
            <a:ext cx="86521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Ξεπερνώντας τις προκλήσεις</a:t>
            </a:r>
            <a:endParaRPr lang="tr-TR" sz="3200" b="1" dirty="0">
              <a:solidFill>
                <a:srgbClr val="FF0000"/>
              </a:solidFill>
            </a:endParaRPr>
          </a:p>
          <a:p>
            <a:pPr algn="ctr"/>
            <a:endParaRPr lang="tr-TR" sz="3200" b="1" dirty="0">
              <a:solidFill>
                <a:srgbClr val="FF0000"/>
              </a:solidFill>
            </a:endParaRPr>
          </a:p>
          <a:p>
            <a:r>
              <a:rPr lang="tr-TR" sz="2800" b="1" dirty="0" err="1">
                <a:solidFill>
                  <a:srgbClr val="0070C0"/>
                </a:solidFill>
              </a:rPr>
              <a:t>Κοινά εμπόδια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Αντίσταση στην αλλαγή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Χρονικοί </a:t>
            </a:r>
            <a:r>
              <a:rPr lang="tr-TR" sz="2800" dirty="0" err="1">
                <a:solidFill>
                  <a:srgbClr val="0070C0"/>
                </a:solidFill>
              </a:rPr>
              <a:t>περιορισμοί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Περιορισμένοι </a:t>
            </a:r>
            <a:r>
              <a:rPr lang="tr-TR" sz="2800" dirty="0" err="1">
                <a:solidFill>
                  <a:srgbClr val="0070C0"/>
                </a:solidFill>
              </a:rPr>
              <a:t>πόροι</a:t>
            </a:r>
            <a:endParaRPr lang="tr-TR" sz="2800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Λύσεις: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Επικεντρωθείτε </a:t>
            </a:r>
            <a:r>
              <a:rPr lang="tr-TR" sz="2800" dirty="0">
                <a:solidFill>
                  <a:srgbClr val="0070C0"/>
                </a:solidFill>
              </a:rPr>
              <a:t>σε </a:t>
            </a:r>
            <a:r>
              <a:rPr lang="tr-TR" sz="2800" dirty="0" err="1">
                <a:solidFill>
                  <a:srgbClr val="0070C0"/>
                </a:solidFill>
              </a:rPr>
              <a:t>μικρές</a:t>
            </a:r>
            <a:r>
              <a:rPr lang="tr-TR" sz="2800" dirty="0">
                <a:solidFill>
                  <a:srgbClr val="0070C0"/>
                </a:solidFill>
              </a:rPr>
              <a:t>, </a:t>
            </a:r>
            <a:r>
              <a:rPr lang="tr-TR" sz="2800" dirty="0" err="1">
                <a:solidFill>
                  <a:srgbClr val="0070C0"/>
                </a:solidFill>
              </a:rPr>
              <a:t>σταδιακές αλλαγές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Αξιοποιήστε την υποστήριξη από ομότιμους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Αξιοποίηση των διαθέσιμων εργαλείων και τεχνολογιών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36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6A12F699-773E-2BC6-09A3-B1E4F529B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AB33D78-647E-6EA0-481C-1B144027F1E4}"/>
              </a:ext>
            </a:extLst>
          </p:cNvPr>
          <p:cNvSpPr txBox="1"/>
          <p:nvPr/>
        </p:nvSpPr>
        <p:spPr>
          <a:xfrm>
            <a:off x="1430482" y="1227551"/>
            <a:ext cx="955484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Πρακτική εφαρμογή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28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Ξεκινήστε </a:t>
            </a:r>
            <a:r>
              <a:rPr lang="tr-TR" sz="2800" dirty="0" err="1">
                <a:solidFill>
                  <a:srgbClr val="0070C0"/>
                </a:solidFill>
              </a:rPr>
              <a:t>από μικρά: Ενσωματώστε μία στρατηγική </a:t>
            </a:r>
            <a:r>
              <a:rPr lang="tr-TR" sz="2800" dirty="0">
                <a:solidFill>
                  <a:srgbClr val="0070C0"/>
                </a:solidFill>
              </a:rPr>
              <a:t>κάθε φορά.</a:t>
            </a:r>
          </a:p>
          <a:p>
            <a:endParaRPr lang="tr-TR" sz="2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Παρακολούθηση της προόδου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Τακτική επανεξέταση και προσαρμογή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endParaRPr lang="tr-TR" sz="2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Ενεργοποιήστε τους μαθητές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Εμπλέξτε τους </a:t>
            </a:r>
            <a:r>
              <a:rPr lang="tr-TR" sz="2800" dirty="0">
                <a:solidFill>
                  <a:srgbClr val="0070C0"/>
                </a:solidFill>
              </a:rPr>
              <a:t>στη </a:t>
            </a:r>
            <a:r>
              <a:rPr lang="tr-TR" sz="2800" dirty="0" err="1">
                <a:solidFill>
                  <a:srgbClr val="0070C0"/>
                </a:solidFill>
              </a:rPr>
              <a:t>διαδικασία για να ενισχύσετε την ιδιοκτησία και τα κίνητρα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69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ACDD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-1" y="4089383"/>
            <a:ext cx="1219200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865"/>
              </a:buClr>
              <a:buSzPts val="6000"/>
              <a:buFont typeface="Calibri"/>
              <a:buNone/>
            </a:pPr>
            <a:r>
              <a:rPr lang="el-GR" sz="6000" b="1" i="0" u="none" strike="noStrike" cap="none" dirty="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ΕΝΟΤΗΤΑ</a:t>
            </a:r>
            <a:r>
              <a:rPr lang="en-GB" sz="6000" b="1" i="0" u="none" strike="noStrike" cap="none" dirty="0">
                <a:solidFill>
                  <a:srgbClr val="252865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6000" b="1" i="0" u="none" strike="noStrike" cap="none" dirty="0">
              <a:solidFill>
                <a:srgbClr val="252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040" y="2520743"/>
            <a:ext cx="1841920" cy="181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E45DBF71-EAC5-8F39-8D53-54975CAB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put your own peer consultation group together">
            <a:extLst>
              <a:ext uri="{FF2B5EF4-FFF2-40B4-BE49-F238E27FC236}">
                <a16:creationId xmlns:a16="http://schemas.microsoft.com/office/drawing/2014/main" id="{09BD867A-5728-FCB0-81EF-4892F0D5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0" y="342900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DDAE1F6-B813-A75F-6F0D-522D73818645}"/>
              </a:ext>
            </a:extLst>
          </p:cNvPr>
          <p:cNvSpPr txBox="1"/>
          <p:nvPr/>
        </p:nvSpPr>
        <p:spPr>
          <a:xfrm>
            <a:off x="746298" y="1443841"/>
            <a:ext cx="85293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Ομαδική </a:t>
            </a:r>
            <a:r>
              <a:rPr lang="tr-TR" sz="3200" b="1" dirty="0">
                <a:solidFill>
                  <a:srgbClr val="FF0000"/>
                </a:solidFill>
              </a:rPr>
              <a:t>δραστηριότητα: Σχέδιο δράσης</a:t>
            </a:r>
          </a:p>
          <a:p>
            <a:endParaRPr lang="tr-TR" sz="28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Στόχος</a:t>
            </a:r>
            <a:r>
              <a:rPr lang="tr-TR" sz="2800" b="1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Ανάπτυξη </a:t>
            </a:r>
            <a:r>
              <a:rPr lang="tr-TR" sz="2800" dirty="0">
                <a:solidFill>
                  <a:srgbClr val="0070C0"/>
                </a:solidFill>
              </a:rPr>
              <a:t>ενός </a:t>
            </a:r>
            <a:r>
              <a:rPr lang="tr-TR" sz="2800" dirty="0" err="1">
                <a:solidFill>
                  <a:srgbClr val="0070C0"/>
                </a:solidFill>
              </a:rPr>
              <a:t>εξατομικευμένου </a:t>
            </a:r>
            <a:r>
              <a:rPr lang="tr-TR" sz="2800" dirty="0">
                <a:solidFill>
                  <a:srgbClr val="0070C0"/>
                </a:solidFill>
              </a:rPr>
              <a:t>σχεδίου </a:t>
            </a:r>
            <a:r>
              <a:rPr lang="tr-TR" sz="2800" dirty="0" err="1">
                <a:solidFill>
                  <a:srgbClr val="0070C0"/>
                </a:solidFill>
              </a:rPr>
              <a:t>δράσης για την εφαρμογή στρατηγικών στην τάξη σας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endParaRPr lang="tr-TR" sz="2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Βήματα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Προσδιορισμός βασικών τομέων για βελτίωση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Επιλέξτε σχετικές στρατηγικές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Θέστε </a:t>
            </a:r>
            <a:r>
              <a:rPr lang="tr-TR" sz="2800" dirty="0" err="1">
                <a:solidFill>
                  <a:srgbClr val="0070C0"/>
                </a:solidFill>
              </a:rPr>
              <a:t>μετρήσιμους στόχους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28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5D49493C-16D4-EDDD-28A8-358B43CF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2F8FBD-E2C5-545D-3FAB-40E5F2CF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38" y="1889761"/>
            <a:ext cx="3318142" cy="21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9EBFE16F-F865-A31B-1D35-4582A667FB13}"/>
              </a:ext>
            </a:extLst>
          </p:cNvPr>
          <p:cNvSpPr txBox="1"/>
          <p:nvPr/>
        </p:nvSpPr>
        <p:spPr>
          <a:xfrm>
            <a:off x="426719" y="1219200"/>
            <a:ext cx="10782563" cy="492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Παράδειγμα στρατηγικής </a:t>
            </a:r>
            <a:r>
              <a:rPr lang="tr-TR" sz="3200" b="1" dirty="0">
                <a:solidFill>
                  <a:srgbClr val="FF0000"/>
                </a:solidFill>
              </a:rPr>
              <a:t>κατά της </a:t>
            </a:r>
            <a:r>
              <a:rPr lang="tr-TR" sz="3200" b="1" dirty="0" err="1">
                <a:solidFill>
                  <a:srgbClr val="FF0000"/>
                </a:solidFill>
              </a:rPr>
              <a:t>αναβλητικότητας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28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Βασικά σημεία</a:t>
            </a:r>
            <a:r>
              <a:rPr lang="tr-TR" sz="2800" dirty="0">
                <a:solidFill>
                  <a:srgbClr val="0070C0"/>
                </a:solidFill>
              </a:rPr>
              <a:t>:</a:t>
            </a:r>
          </a:p>
          <a:p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Στρατηγική</a:t>
            </a:r>
            <a:r>
              <a:rPr lang="tr-TR" sz="2800" dirty="0">
                <a:solidFill>
                  <a:srgbClr val="0070C0"/>
                </a:solidFill>
              </a:rPr>
              <a:t>: "</a:t>
            </a:r>
            <a:r>
              <a:rPr lang="tr-TR" sz="2800" dirty="0" err="1">
                <a:solidFill>
                  <a:srgbClr val="0070C0"/>
                </a:solidFill>
              </a:rPr>
              <a:t>Πομοντόρο</a:t>
            </a:r>
            <a:r>
              <a:rPr lang="tr-TR" sz="2800" dirty="0">
                <a:solidFill>
                  <a:srgbClr val="0070C0"/>
                </a:solidFill>
              </a:rPr>
              <a:t>"</a:t>
            </a:r>
          </a:p>
          <a:p>
            <a:pPr marL="457200" lvl="1"/>
            <a:endParaRPr lang="tr-TR" sz="2800" dirty="0">
              <a:solidFill>
                <a:srgbClr val="0070C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Εργαστείτε για </a:t>
            </a:r>
            <a:r>
              <a:rPr lang="tr-TR" sz="2800" dirty="0">
                <a:solidFill>
                  <a:srgbClr val="0070C0"/>
                </a:solidFill>
              </a:rPr>
              <a:t>25 </a:t>
            </a:r>
            <a:r>
              <a:rPr lang="tr-TR" sz="2800" dirty="0" err="1">
                <a:solidFill>
                  <a:srgbClr val="0070C0"/>
                </a:solidFill>
              </a:rPr>
              <a:t>λεπτά και στη συνέχεια </a:t>
            </a:r>
            <a:r>
              <a:rPr lang="tr-TR" sz="2800" dirty="0">
                <a:solidFill>
                  <a:srgbClr val="0070C0"/>
                </a:solidFill>
              </a:rPr>
              <a:t>κάντε διάλειμμα 5 λεπτών.</a:t>
            </a:r>
          </a:p>
          <a:p>
            <a:pPr marL="914400" lvl="2"/>
            <a:endParaRPr lang="tr-TR" sz="2800" dirty="0">
              <a:solidFill>
                <a:srgbClr val="0070C0"/>
              </a:solidFill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Επαναλάβετε και κάντε </a:t>
            </a:r>
            <a:r>
              <a:rPr lang="tr-TR" sz="2800" dirty="0">
                <a:solidFill>
                  <a:srgbClr val="0070C0"/>
                </a:solidFill>
              </a:rPr>
              <a:t>ένα </a:t>
            </a:r>
            <a:r>
              <a:rPr lang="tr-TR" sz="2800" dirty="0" err="1">
                <a:solidFill>
                  <a:srgbClr val="0070C0"/>
                </a:solidFill>
              </a:rPr>
              <a:t>μεγαλύτερο </a:t>
            </a:r>
            <a:r>
              <a:rPr lang="tr-TR" sz="2800" dirty="0">
                <a:solidFill>
                  <a:srgbClr val="0070C0"/>
                </a:solidFill>
              </a:rPr>
              <a:t>διάλειμμα </a:t>
            </a:r>
            <a:r>
              <a:rPr lang="tr-TR" sz="2800" dirty="0" err="1">
                <a:solidFill>
                  <a:srgbClr val="0070C0"/>
                </a:solidFill>
              </a:rPr>
              <a:t>μετά από τέσσερις κύκλους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75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74133896-9DD2-93AA-B1DE-59AEC53B4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38D37A4-A7AD-3B05-706F-57014EC76468}"/>
              </a:ext>
            </a:extLst>
          </p:cNvPr>
          <p:cNvSpPr txBox="1"/>
          <p:nvPr/>
        </p:nvSpPr>
        <p:spPr>
          <a:xfrm>
            <a:off x="650240" y="1219200"/>
            <a:ext cx="87172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Αναστοχασμός και συζήτηση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28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Βασικά σημεία</a:t>
            </a:r>
            <a:r>
              <a:rPr lang="tr-TR" sz="2800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Σκεφτείτε </a:t>
            </a:r>
            <a:r>
              <a:rPr lang="tr-TR" sz="2800" dirty="0" err="1">
                <a:solidFill>
                  <a:srgbClr val="0070C0"/>
                </a:solidFill>
              </a:rPr>
              <a:t>τις ασκήσεις των συναδέλφων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457200" lvl="1"/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Συζητήστε τις γνώσεις που αποκτήσατε σχετικά με την αναβλητικότητα και τις στρατηγικές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457200" lvl="1"/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Πώς μπορούν </a:t>
            </a:r>
            <a:r>
              <a:rPr lang="tr-TR" sz="2800" dirty="0" err="1">
                <a:solidFill>
                  <a:srgbClr val="0070C0"/>
                </a:solidFill>
              </a:rPr>
              <a:t>αυτές οι γνώσεις να εφαρμοστούν στις τάξεις σας</a:t>
            </a:r>
            <a:r>
              <a:rPr lang="tr-TR" sz="2800" dirty="0">
                <a:solidFill>
                  <a:srgbClr val="0070C0"/>
                </a:solidFill>
              </a:rPr>
              <a:t>;</a:t>
            </a:r>
          </a:p>
          <a:p>
            <a:pPr marL="914400" lvl="2"/>
            <a:endParaRPr lang="tr-TR" sz="2400" dirty="0"/>
          </a:p>
        </p:txBody>
      </p:sp>
      <p:pic>
        <p:nvPicPr>
          <p:cNvPr id="3074" name="Picture 2" descr="Reflection Group on youth participation - Youth Partnership">
            <a:extLst>
              <a:ext uri="{FF2B5EF4-FFF2-40B4-BE49-F238E27FC236}">
                <a16:creationId xmlns:a16="http://schemas.microsoft.com/office/drawing/2014/main" id="{F306345A-F7FD-F7C5-6691-AC69F662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47" y="126642"/>
            <a:ext cx="3873168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1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/>
        </p:nvSpPr>
        <p:spPr>
          <a:xfrm>
            <a:off x="1825334" y="6322957"/>
            <a:ext cx="9830638" cy="36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4494"/>
                </a:solidFill>
                <a:latin typeface="Calibri"/>
                <a:ea typeface="Calibri"/>
                <a:cs typeface="Calibri"/>
                <a:sym typeface="Calibri"/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04" y="6322957"/>
            <a:ext cx="1355329" cy="3676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361375" y="1782826"/>
            <a:ext cx="4724400" cy="12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Σας ευχαριστώ για την προσοχή σας☺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304" y="738627"/>
            <a:ext cx="2122430" cy="60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892198" y="1445672"/>
            <a:ext cx="10407604" cy="129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 err="1">
                <a:solidFill>
                  <a:srgbClr val="0070C0"/>
                </a:solidFill>
              </a:rPr>
              <a:t>Κατανόηση και αντιμετώπιση των προκλήσεων των κοινωνικών δεξιοτήτων των μαθητών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 err="1">
                <a:solidFill>
                  <a:srgbClr val="0070C0"/>
                </a:solidFill>
              </a:rPr>
              <a:t>Μάθετε στρατηγικές για τη βελτίωση της παρουσίας</a:t>
            </a:r>
            <a:r>
              <a:rPr lang="tr-TR" sz="2800" dirty="0">
                <a:solidFill>
                  <a:srgbClr val="0070C0"/>
                </a:solidFill>
              </a:rPr>
              <a:t>, της </a:t>
            </a:r>
            <a:r>
              <a:rPr lang="tr-TR" sz="2800" dirty="0" err="1">
                <a:solidFill>
                  <a:srgbClr val="0070C0"/>
                </a:solidFill>
              </a:rPr>
              <a:t>ακρίβειας και της συμπεριφοράς των μειονεκτούντων μαθητών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 err="1">
                <a:solidFill>
                  <a:srgbClr val="0070C0"/>
                </a:solidFill>
              </a:rPr>
              <a:t>Εξερευνήστε τους τύπους αναβλητικότητας και αναπτύξτε στρατηγικές διαχείρισης </a:t>
            </a:r>
            <a:r>
              <a:rPr lang="tr-TR" sz="2800" dirty="0">
                <a:solidFill>
                  <a:srgbClr val="0070C0"/>
                </a:solidFill>
              </a:rPr>
              <a:t>του χρόνου.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 err="1">
                <a:solidFill>
                  <a:srgbClr val="0070C0"/>
                </a:solidFill>
              </a:rPr>
              <a:t>Ενθαρρύνετε την υπευθυνότητα</a:t>
            </a:r>
            <a:r>
              <a:rPr lang="tr-TR" sz="2800" dirty="0">
                <a:solidFill>
                  <a:srgbClr val="0070C0"/>
                </a:solidFill>
              </a:rPr>
              <a:t>, την </a:t>
            </a:r>
            <a:r>
              <a:rPr lang="tr-TR" sz="2800" dirty="0" err="1">
                <a:solidFill>
                  <a:srgbClr val="0070C0"/>
                </a:solidFill>
              </a:rPr>
              <a:t>αυτορρύθμιση και την αυτοεκτίμηση </a:t>
            </a:r>
            <a:r>
              <a:rPr lang="tr-TR" sz="2800" dirty="0">
                <a:solidFill>
                  <a:srgbClr val="0070C0"/>
                </a:solidFill>
              </a:rPr>
              <a:t>των </a:t>
            </a:r>
            <a:r>
              <a:rPr lang="tr-TR" sz="2800" dirty="0" err="1">
                <a:solidFill>
                  <a:srgbClr val="0070C0"/>
                </a:solidFill>
              </a:rPr>
              <a:t>μαθητών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endParaRPr lang="tr-TR" sz="2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E91B20C-7EB0-214D-1A3F-00ECE2080A5E}"/>
              </a:ext>
            </a:extLst>
          </p:cNvPr>
          <p:cNvSpPr txBox="1"/>
          <p:nvPr/>
        </p:nvSpPr>
        <p:spPr>
          <a:xfrm>
            <a:off x="3190240" y="8608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Στόχοι </a:t>
            </a:r>
            <a:r>
              <a:rPr lang="tr-TR" sz="3200" b="1" dirty="0">
                <a:solidFill>
                  <a:srgbClr val="FF0000"/>
                </a:solidFill>
              </a:rPr>
              <a:t>του μαθήματος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C27173E-7C5E-C848-8D71-56DCD70D5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7A0AF5DC-B488-E07A-9EC5-BA6DF2F616B7}"/>
              </a:ext>
            </a:extLst>
          </p:cNvPr>
          <p:cNvSpPr txBox="1"/>
          <p:nvPr/>
        </p:nvSpPr>
        <p:spPr>
          <a:xfrm>
            <a:off x="1667520" y="1896363"/>
            <a:ext cx="9991119" cy="95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70C0"/>
                </a:solidFill>
              </a:rPr>
              <a:t>Ορισμός: </a:t>
            </a:r>
            <a:r>
              <a:rPr lang="tr-TR" sz="2800" dirty="0" err="1">
                <a:solidFill>
                  <a:srgbClr val="0070C0"/>
                </a:solidFill>
              </a:rPr>
              <a:t>Οι κοινωνικές δεξιότητες είναι απαραίτητες για την ακαδημαϊκή και προσωπική επιτυχία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Βασικοί τομείς που πρέπει να εστιάσετε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Επικοινωνία και συνεργασία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Συναισθηματική ρύθμιση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Επίλυση συγκρούσεων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0DD8817-333F-4547-CCF2-0A8C58DA7657}"/>
              </a:ext>
            </a:extLst>
          </p:cNvPr>
          <p:cNvSpPr txBox="1"/>
          <p:nvPr/>
        </p:nvSpPr>
        <p:spPr>
          <a:xfrm>
            <a:off x="2639290" y="1056640"/>
            <a:ext cx="7459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Σημασία </a:t>
            </a:r>
            <a:r>
              <a:rPr lang="tr-TR" sz="3200" b="1" dirty="0">
                <a:solidFill>
                  <a:srgbClr val="FF0000"/>
                </a:solidFill>
              </a:rPr>
              <a:t>των </a:t>
            </a:r>
            <a:r>
              <a:rPr lang="tr-TR" sz="3200" b="1" dirty="0" err="1">
                <a:solidFill>
                  <a:srgbClr val="FF0000"/>
                </a:solidFill>
              </a:rPr>
              <a:t>κοινωνικών δεξιοτήτων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87099D8-192F-D5CD-F436-552949C4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5B859339-1B70-0BB3-3B77-FCE4DE646D70}"/>
              </a:ext>
            </a:extLst>
          </p:cNvPr>
          <p:cNvSpPr txBox="1"/>
          <p:nvPr/>
        </p:nvSpPr>
        <p:spPr>
          <a:xfrm>
            <a:off x="772025" y="1132825"/>
            <a:ext cx="10407604" cy="129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Αντιμετώπιση της παρουσίας και της ακρίβειας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04" name="Google Shape;104;p3">
            <a:extLst>
              <a:ext uri="{FF2B5EF4-FFF2-40B4-BE49-F238E27FC236}">
                <a16:creationId xmlns:a16="http://schemas.microsoft.com/office/drawing/2014/main" id="{3864F7DB-3210-4C21-2D70-0E0E90FEE7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3677" y="4987977"/>
            <a:ext cx="1688599" cy="1688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DC71E73-D613-B09F-1048-50AC091FCEE6}"/>
              </a:ext>
            </a:extLst>
          </p:cNvPr>
          <p:cNvSpPr txBox="1"/>
          <p:nvPr/>
        </p:nvSpPr>
        <p:spPr>
          <a:xfrm>
            <a:off x="1703541" y="1766170"/>
            <a:ext cx="9123786" cy="409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Προκλήσεις που αντιμετωπίζουν οι μειονεκτούντες μαθητές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Έλλειψη </a:t>
            </a:r>
            <a:r>
              <a:rPr lang="tr-TR" sz="2800" dirty="0" err="1">
                <a:solidFill>
                  <a:srgbClr val="0070C0"/>
                </a:solidFill>
              </a:rPr>
              <a:t>πόρων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Οικογενειακές υποχρεώσεις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Χαμηλά κίνητρα</a:t>
            </a:r>
            <a:endParaRPr lang="tr-TR" sz="2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70C0"/>
                </a:solidFill>
              </a:rPr>
              <a:t>Λύσεις:</a:t>
            </a:r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Καθορίστε σαφείς προσδοκίες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Προσφέρετε προγράμματα υποστήριξης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Χρησιμοποιήστε θετική ενίσχυση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21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C18DDF1-3683-1336-079F-2CD358E29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>
            <a:extLst>
              <a:ext uri="{FF2B5EF4-FFF2-40B4-BE49-F238E27FC236}">
                <a16:creationId xmlns:a16="http://schemas.microsoft.com/office/drawing/2014/main" id="{064254C5-1203-42C3-8B4D-6324DD29DC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9342" y="961353"/>
            <a:ext cx="3310658" cy="37145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2A7AE6A-71CA-13C4-E880-D8EC39A8CEB4}"/>
              </a:ext>
            </a:extLst>
          </p:cNvPr>
          <p:cNvSpPr txBox="1"/>
          <p:nvPr/>
        </p:nvSpPr>
        <p:spPr>
          <a:xfrm>
            <a:off x="890336" y="1386192"/>
            <a:ext cx="836639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Στρατηγικές </a:t>
            </a:r>
            <a:r>
              <a:rPr lang="tr-TR" sz="3200" b="1" dirty="0">
                <a:solidFill>
                  <a:srgbClr val="FF0000"/>
                </a:solidFill>
              </a:rPr>
              <a:t>διαχείρισης </a:t>
            </a:r>
            <a:r>
              <a:rPr lang="tr-TR" sz="3200" b="1" dirty="0" err="1">
                <a:solidFill>
                  <a:srgbClr val="FF0000"/>
                </a:solidFill>
              </a:rPr>
              <a:t>συμπεριφοράς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sz="3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Βασικές στρατηγικές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  <a:p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Ανάπτυξη συνεπών κανόνων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Προωθήστε </a:t>
            </a:r>
            <a:r>
              <a:rPr lang="tr-TR" sz="2800" dirty="0">
                <a:solidFill>
                  <a:srgbClr val="0070C0"/>
                </a:solidFill>
              </a:rPr>
              <a:t>ένα </a:t>
            </a:r>
            <a:r>
              <a:rPr lang="tr-TR" sz="2800" dirty="0" err="1">
                <a:solidFill>
                  <a:srgbClr val="0070C0"/>
                </a:solidFill>
              </a:rPr>
              <a:t>θετικό περιβάλλον στην τάξη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Χρησιμοποιήστε επανορθωτικές πρακτικές για την αντιμετώπιση προβλημάτων συμπεριφοράς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76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468075" y="1618148"/>
            <a:ext cx="678478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tr-TR" sz="2800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Ορισμός </a:t>
            </a:r>
            <a:r>
              <a:rPr lang="tr-TR" sz="2800" dirty="0" err="1">
                <a:solidFill>
                  <a:srgbClr val="0070C0"/>
                </a:solidFill>
              </a:rPr>
              <a:t>της αναβλητικότητας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Καθυστέρηση εργασιών παρά τη γνώση </a:t>
            </a:r>
            <a:r>
              <a:rPr lang="tr-TR" sz="2800" dirty="0">
                <a:solidFill>
                  <a:srgbClr val="0070C0"/>
                </a:solidFill>
              </a:rPr>
              <a:t>ότι </a:t>
            </a:r>
            <a:r>
              <a:rPr lang="tr-TR" sz="2800" dirty="0" err="1">
                <a:solidFill>
                  <a:srgbClr val="0070C0"/>
                </a:solidFill>
              </a:rPr>
              <a:t>μπορεί να έχει αρνητικές συνέπειες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457200" lvl="1"/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Συνήθεις αιτίες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Φόβος </a:t>
            </a:r>
            <a:r>
              <a:rPr lang="tr-TR" sz="2800" dirty="0">
                <a:solidFill>
                  <a:srgbClr val="0070C0"/>
                </a:solidFill>
              </a:rPr>
              <a:t>της </a:t>
            </a:r>
            <a:r>
              <a:rPr lang="tr-TR" sz="2800" dirty="0" err="1">
                <a:solidFill>
                  <a:srgbClr val="0070C0"/>
                </a:solidFill>
              </a:rPr>
              <a:t>αποτυχίας</a:t>
            </a:r>
            <a:r>
              <a:rPr lang="tr-TR" sz="2800" dirty="0">
                <a:solidFill>
                  <a:srgbClr val="0070C0"/>
                </a:solidFill>
              </a:rPr>
              <a:t>, </a:t>
            </a:r>
            <a:r>
              <a:rPr lang="tr-TR" sz="2800" dirty="0" err="1">
                <a:solidFill>
                  <a:srgbClr val="0070C0"/>
                </a:solidFill>
              </a:rPr>
              <a:t>τελειομανία και </a:t>
            </a:r>
            <a:r>
              <a:rPr lang="tr-TR" sz="2800" dirty="0">
                <a:solidFill>
                  <a:srgbClr val="0070C0"/>
                </a:solidFill>
              </a:rPr>
              <a:t>έλλειψη </a:t>
            </a:r>
            <a:r>
              <a:rPr lang="tr-TR" sz="2800" dirty="0" err="1">
                <a:solidFill>
                  <a:srgbClr val="0070C0"/>
                </a:solidFill>
              </a:rPr>
              <a:t>κινήτρων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AutoShape 2" descr="Procrastination vs. fulfilled life">
            <a:extLst>
              <a:ext uri="{FF2B5EF4-FFF2-40B4-BE49-F238E27FC236}">
                <a16:creationId xmlns:a16="http://schemas.microsoft.com/office/drawing/2014/main" id="{CCD0BEE2-AB1A-F777-1BAB-1926FB09E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767080"/>
            <a:ext cx="2814320" cy="28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8" name="Picture 4" descr="Decoding Procrastination: Finding Your “Why” and Breaking Free… | by  PsychoSocialinfo | Medium">
            <a:extLst>
              <a:ext uri="{FF2B5EF4-FFF2-40B4-BE49-F238E27FC236}">
                <a16:creationId xmlns:a16="http://schemas.microsoft.com/office/drawing/2014/main" id="{BC5D74BD-3869-3C47-5F6C-8B3335DB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55" y="1822971"/>
            <a:ext cx="4284034" cy="42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66D0A53-2112-2257-1C80-FBE63844198C}"/>
              </a:ext>
            </a:extLst>
          </p:cNvPr>
          <p:cNvSpPr txBox="1"/>
          <p:nvPr/>
        </p:nvSpPr>
        <p:spPr>
          <a:xfrm>
            <a:off x="1018309" y="1002638"/>
            <a:ext cx="7739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Κατανόηση της αναβλητικότητας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573115" y="1007771"/>
            <a:ext cx="7343334" cy="484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tr-TR" sz="28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Βασικά σημεία</a:t>
            </a:r>
            <a:r>
              <a:rPr lang="tr-TR" sz="2800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Αναβλητικότητα αποφυγής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Καθυστέρηση εργασιών λόγω φόβου ή άγχους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Αναβλητικότητα διέγερσης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Αναμονή της τελευταίας στιγμής για ενθουσιασμό ή </a:t>
            </a:r>
            <a:r>
              <a:rPr lang="tr-TR" sz="2800" dirty="0">
                <a:solidFill>
                  <a:srgbClr val="0070C0"/>
                </a:solidFill>
              </a:rPr>
              <a:t>αδρεναλίνη.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b="1" dirty="0" err="1">
                <a:solidFill>
                  <a:srgbClr val="0070C0"/>
                </a:solidFill>
              </a:rPr>
              <a:t>Αναβλητικότητα λήψης αποφάσεων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Δυσκολία στη λήψη αποφάσεων που οδηγεί σε καθυστερήσεις εργασιών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122" name="Picture 2" descr="Why We Procrastinate, Part 1: Defining Procrastination - Twintel">
            <a:extLst>
              <a:ext uri="{FF2B5EF4-FFF2-40B4-BE49-F238E27FC236}">
                <a16:creationId xmlns:a16="http://schemas.microsoft.com/office/drawing/2014/main" id="{5F5EAACD-FC4F-94D3-2BE3-AFA2AB1B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98" y="690319"/>
            <a:ext cx="3515613" cy="35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1C089A01-2DB8-26F2-269A-EACCE0465BC6}"/>
              </a:ext>
            </a:extLst>
          </p:cNvPr>
          <p:cNvSpPr txBox="1"/>
          <p:nvPr/>
        </p:nvSpPr>
        <p:spPr>
          <a:xfrm>
            <a:off x="2010136" y="1007771"/>
            <a:ext cx="609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Τύποι </a:t>
            </a:r>
            <a:r>
              <a:rPr lang="tr-TR" sz="3200" b="1" dirty="0" err="1">
                <a:solidFill>
                  <a:srgbClr val="FF0000"/>
                </a:solidFill>
              </a:rPr>
              <a:t>αναβλητικότητας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1519" y="921068"/>
            <a:ext cx="3553692" cy="400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566789" y="2496028"/>
            <a:ext cx="7504730" cy="211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Στόχος</a:t>
            </a:r>
            <a:r>
              <a:rPr lang="tr-TR" sz="2800" dirty="0">
                <a:solidFill>
                  <a:srgbClr val="0070C0"/>
                </a:solidFill>
              </a:rPr>
              <a:t>: </a:t>
            </a:r>
            <a:r>
              <a:rPr lang="tr-TR" sz="2800" dirty="0" err="1">
                <a:solidFill>
                  <a:srgbClr val="0070C0"/>
                </a:solidFill>
              </a:rPr>
              <a:t>Αυτοκατηγοριοποίηση σε τύπους αναβλητικότητας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457200" lvl="1"/>
            <a:endParaRPr lang="tr-TR" sz="28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070C0"/>
                </a:solidFill>
              </a:rPr>
              <a:t>Μέθοδος</a:t>
            </a:r>
            <a:r>
              <a:rPr lang="tr-TR" sz="2800" dirty="0">
                <a:solidFill>
                  <a:srgbClr val="0070C0"/>
                </a:solidFill>
              </a:rPr>
              <a:t>: Μέθοδος: </a:t>
            </a:r>
            <a:r>
              <a:rPr lang="tr-TR" sz="2800" dirty="0" err="1">
                <a:solidFill>
                  <a:srgbClr val="0070C0"/>
                </a:solidFill>
              </a:rPr>
              <a:t>Ομαδική συζήτηση και προβληματισμός</a:t>
            </a:r>
            <a:r>
              <a:rPr lang="tr-TR" sz="2800" dirty="0">
                <a:solidFill>
                  <a:srgbClr val="0070C0"/>
                </a:solidFill>
              </a:rPr>
              <a:t>.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329C700-3B83-B823-FAEC-13A071BF1117}"/>
              </a:ext>
            </a:extLst>
          </p:cNvPr>
          <p:cNvSpPr txBox="1"/>
          <p:nvPr/>
        </p:nvSpPr>
        <p:spPr>
          <a:xfrm>
            <a:off x="2564339" y="1234106"/>
            <a:ext cx="609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Επισκόπηση άσκησης </a:t>
            </a:r>
            <a:r>
              <a:rPr lang="tr-TR" sz="3200" b="1" dirty="0">
                <a:solidFill>
                  <a:srgbClr val="FF0000"/>
                </a:solidFill>
              </a:rPr>
              <a:t>ομότιμων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2867</Words>
  <Application>Microsoft Office PowerPoint</Application>
  <PresentationFormat>Ευρεία οθόνη</PresentationFormat>
  <Paragraphs>233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Wingdings</vt:lpstr>
      <vt:lpstr>Calibri</vt:lpstr>
      <vt:lpstr>Times New Roman</vt:lpstr>
      <vt:lpstr>Arial</vt:lpstr>
      <vt:lpstr>Open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Patricia Tejada Fernandéz</dc:creator>
  <cp:keywords>, docId:E20EC5AE9CAE1700168ED45BFEC56102</cp:keywords>
  <cp:lastModifiedBy>ΕΛΕΝΗ ΜΑΥΡΟΠΟΥΛΟΥ</cp:lastModifiedBy>
  <cp:revision>27</cp:revision>
  <dcterms:created xsi:type="dcterms:W3CDTF">2024-08-21T08:35:52Z</dcterms:created>
  <dcterms:modified xsi:type="dcterms:W3CDTF">2025-09-07T20:25:30Z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0x0101008C1C790A0A6B5D439550C5EA15C74BCC</vt:lpwstr>
  </property>
</Properties>
</file>