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69" r:id="rId5"/>
    <p:sldId id="270" r:id="rId6"/>
    <p:sldId id="271" r:id="rId7"/>
    <p:sldId id="272" r:id="rId8"/>
    <p:sldId id="273" r:id="rId9"/>
    <p:sldId id="278" r:id="rId10"/>
    <p:sldId id="279" r:id="rId11"/>
    <p:sldId id="274" r:id="rId12"/>
    <p:sldId id="275" r:id="rId13"/>
    <p:sldId id="276" r:id="rId14"/>
    <p:sldId id="277" r:id="rId15"/>
    <p:sldId id="264"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JucKS79pPOmzSK3D0q2j8PFPx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0739"/>
  </p:normalViewPr>
  <p:slideViewPr>
    <p:cSldViewPr snapToGrid="0">
      <p:cViewPr varScale="1">
        <p:scale>
          <a:sx n="61" d="100"/>
          <a:sy n="61" d="100"/>
        </p:scale>
        <p:origin x="149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sz="4000" dirty="0"/>
              <a:t>«Καλώς ήρθατε στην </a:t>
            </a:r>
            <a:r>
              <a:rPr lang="el-GR" sz="4000" b="1" dirty="0"/>
              <a:t>ενότητα</a:t>
            </a:r>
            <a:r>
              <a:rPr lang="el-GR" sz="4000" dirty="0"/>
              <a:t> </a:t>
            </a:r>
            <a:r>
              <a:rPr lang="el-GR" sz="4000" b="1" dirty="0"/>
              <a:t>ασύγχρονης</a:t>
            </a:r>
            <a:r>
              <a:rPr lang="el-GR" sz="4000" dirty="0"/>
              <a:t> </a:t>
            </a:r>
            <a:r>
              <a:rPr lang="el-GR" sz="4000" b="1" dirty="0"/>
              <a:t>μάθησης</a:t>
            </a:r>
            <a:r>
              <a:rPr lang="el-GR" sz="4000" dirty="0"/>
              <a:t> με τίτλο </a:t>
            </a:r>
            <a:r>
              <a:rPr lang="el-GR" sz="4000" b="1" dirty="0"/>
              <a:t>«Εξερευνώντας πώς οι κοινωνικοί</a:t>
            </a:r>
            <a:r>
              <a:rPr lang="el-GR" sz="4000" dirty="0"/>
              <a:t> </a:t>
            </a:r>
            <a:r>
              <a:rPr lang="el-GR" sz="4000" b="1" dirty="0"/>
              <a:t>και</a:t>
            </a:r>
            <a:r>
              <a:rPr lang="el-GR" sz="4000" dirty="0"/>
              <a:t> </a:t>
            </a:r>
            <a:r>
              <a:rPr lang="el-GR" sz="4000" b="1" dirty="0"/>
              <a:t>οικονομικοί</a:t>
            </a:r>
            <a:r>
              <a:rPr lang="el-GR" sz="4000" dirty="0"/>
              <a:t> </a:t>
            </a:r>
            <a:r>
              <a:rPr lang="el-GR" sz="4000" b="1" dirty="0"/>
              <a:t>παράγοντες</a:t>
            </a:r>
            <a:r>
              <a:rPr lang="el-GR" sz="4000" dirty="0"/>
              <a:t> </a:t>
            </a:r>
            <a:r>
              <a:rPr lang="el-GR" sz="4000" b="1" dirty="0"/>
              <a:t>δημιουργούν</a:t>
            </a:r>
            <a:r>
              <a:rPr lang="el-GR" sz="4000" dirty="0"/>
              <a:t> </a:t>
            </a:r>
            <a:r>
              <a:rPr lang="el-GR" sz="4000" b="1" dirty="0"/>
              <a:t>εμπόδια</a:t>
            </a:r>
            <a:r>
              <a:rPr lang="el-GR" sz="4000" dirty="0"/>
              <a:t> </a:t>
            </a:r>
            <a:r>
              <a:rPr lang="el-GR" sz="4000" b="1" dirty="0"/>
              <a:t>στη συμπερίληψη στην</a:t>
            </a:r>
            <a:r>
              <a:rPr lang="el-GR" sz="4000" dirty="0"/>
              <a:t> </a:t>
            </a:r>
            <a:r>
              <a:rPr lang="el-GR" sz="4000" b="1" dirty="0"/>
              <a:t>τάξη</a:t>
            </a:r>
            <a:r>
              <a:rPr lang="el-GR" sz="4000" dirty="0"/>
              <a:t> </a:t>
            </a:r>
            <a:r>
              <a:rPr lang="el-GR" sz="4000" b="1" dirty="0"/>
              <a:t>και την κοινότητα</a:t>
            </a:r>
            <a:r>
              <a:rPr lang="el-GR" sz="4000" dirty="0"/>
              <a:t> </a:t>
            </a:r>
            <a:r>
              <a:rPr lang="el-GR" sz="4000" b="1" dirty="0"/>
              <a:t>».</a:t>
            </a:r>
            <a:r>
              <a:rPr lang="el-GR" sz="4000" dirty="0"/>
              <a:t> Σε αυτή τη συνεδρία, θα εμβαθύνουμε στους τρόπους με τους οποίους </a:t>
            </a:r>
            <a:r>
              <a:rPr lang="el-GR" sz="4000" b="1" dirty="0"/>
              <a:t>οι κοινωνικοί</a:t>
            </a:r>
            <a:r>
              <a:rPr lang="el-GR" sz="4000" dirty="0"/>
              <a:t> </a:t>
            </a:r>
            <a:r>
              <a:rPr lang="el-GR" sz="4000" b="1" dirty="0"/>
              <a:t>και</a:t>
            </a:r>
            <a:r>
              <a:rPr lang="el-GR" sz="4000" dirty="0"/>
              <a:t> </a:t>
            </a:r>
            <a:r>
              <a:rPr lang="el-GR" sz="4000" b="1" dirty="0"/>
              <a:t>οικονομικοί</a:t>
            </a:r>
            <a:r>
              <a:rPr lang="el-GR" sz="4000" dirty="0"/>
              <a:t> </a:t>
            </a:r>
            <a:r>
              <a:rPr lang="el-GR" sz="4000" b="1" dirty="0"/>
              <a:t>παράγοντες</a:t>
            </a:r>
            <a:r>
              <a:rPr lang="el-GR" sz="4000" dirty="0"/>
              <a:t> μπορούν να δημιουργήσουν σημαντικά εμπόδια στη συμπερίληψη, τόσο μέσα στην τάξη όσο και στην ευρύτερη κοινότητα.</a:t>
            </a:r>
            <a:br>
              <a:rPr lang="el-GR" sz="4000" dirty="0"/>
            </a:br>
            <a:endParaRPr lang="el-GR" sz="4000" dirty="0"/>
          </a:p>
          <a:p>
            <a:pPr>
              <a:buNone/>
            </a:pPr>
            <a:r>
              <a:rPr lang="el-GR" sz="4000" dirty="0"/>
              <a:t>Ως εκπαιδευτικοί, είναι ζωτικής σημασίας να αναγνωρίσουμε τον </a:t>
            </a:r>
            <a:r>
              <a:rPr lang="el-GR" sz="4000" b="1" dirty="0"/>
              <a:t>αντίκτυπο αυτών των</a:t>
            </a:r>
            <a:r>
              <a:rPr lang="el-GR" sz="4000" dirty="0"/>
              <a:t> </a:t>
            </a:r>
            <a:r>
              <a:rPr lang="el-GR" sz="4000" b="1" dirty="0"/>
              <a:t>εμποδίων</a:t>
            </a:r>
            <a:r>
              <a:rPr lang="el-GR" sz="4000" dirty="0"/>
              <a:t> στην ικανότητα των μαθητών μας να συμμετέχουν πλήρως και να επιτύχουν στο μαθησιακό τους περιβάλλον. Πολλοί από τους μαθητές μας αντιμετωπίζουν προκλήσεις που σχετίζονται με </a:t>
            </a:r>
            <a:r>
              <a:rPr lang="el-GR" sz="4000" b="1" dirty="0"/>
              <a:t>κοινωνικοοικονομικά</a:t>
            </a:r>
            <a:r>
              <a:rPr lang="el-GR" sz="4000" dirty="0"/>
              <a:t> </a:t>
            </a:r>
            <a:r>
              <a:rPr lang="el-GR" sz="4000" b="1" dirty="0"/>
              <a:t>μειονεκτήματα</a:t>
            </a:r>
            <a:r>
              <a:rPr lang="el-GR" sz="4000" dirty="0"/>
              <a:t>, όπως η </a:t>
            </a:r>
            <a:r>
              <a:rPr lang="el-GR" sz="4000" b="1" dirty="0"/>
              <a:t>φτώχεια, η οικογενειακή</a:t>
            </a:r>
            <a:r>
              <a:rPr lang="el-GR" sz="4000" dirty="0"/>
              <a:t> </a:t>
            </a:r>
            <a:r>
              <a:rPr lang="el-GR" sz="4000" b="1" dirty="0"/>
              <a:t>αστάθεια, η πρόσβαση</a:t>
            </a:r>
            <a:r>
              <a:rPr lang="el-GR" sz="4000" dirty="0"/>
              <a:t> </a:t>
            </a:r>
            <a:r>
              <a:rPr lang="el-GR" sz="4000" b="1" dirty="0"/>
              <a:t>σε</a:t>
            </a:r>
            <a:r>
              <a:rPr lang="el-GR" sz="4000" dirty="0"/>
              <a:t> </a:t>
            </a:r>
            <a:r>
              <a:rPr lang="el-GR" sz="4000" b="1" dirty="0"/>
              <a:t>πόρους και η</a:t>
            </a:r>
            <a:r>
              <a:rPr lang="el-GR" sz="4000" dirty="0"/>
              <a:t> </a:t>
            </a:r>
            <a:r>
              <a:rPr lang="el-GR" sz="4000" b="1" dirty="0"/>
              <a:t>υποστήριξη</a:t>
            </a:r>
            <a:r>
              <a:rPr lang="el-GR" sz="4000" dirty="0"/>
              <a:t> </a:t>
            </a:r>
            <a:r>
              <a:rPr lang="el-GR" sz="4000" b="1" dirty="0"/>
              <a:t>της κοινότητας</a:t>
            </a:r>
            <a:r>
              <a:rPr lang="el-GR" sz="4000" dirty="0"/>
              <a:t>. Αυτές οι προκλήσεις μπορεί να έχουν βαθιά επίδραση στις </a:t>
            </a:r>
            <a:r>
              <a:rPr lang="el-GR" sz="4000" b="1" dirty="0"/>
              <a:t>ακαδημαϊκές</a:t>
            </a:r>
            <a:r>
              <a:rPr lang="el-GR" sz="4000" dirty="0"/>
              <a:t> τους </a:t>
            </a:r>
            <a:r>
              <a:rPr lang="el-GR" sz="4000" b="1" dirty="0"/>
              <a:t>επιδόσεις, στην αίσθηση του </a:t>
            </a:r>
            <a:r>
              <a:rPr lang="el-GR" sz="4000" b="1" dirty="0" err="1"/>
              <a:t>ανήκειν</a:t>
            </a:r>
            <a:r>
              <a:rPr lang="el-GR" sz="4000" dirty="0"/>
              <a:t>, και στη συνολική τους ευημερία.</a:t>
            </a:r>
            <a:br>
              <a:rPr lang="el-GR" sz="4000" dirty="0"/>
            </a:br>
            <a:endParaRPr lang="el-GR" sz="4000" dirty="0"/>
          </a:p>
          <a:p>
            <a:pPr>
              <a:buNone/>
            </a:pPr>
            <a:r>
              <a:rPr lang="el-GR" sz="4000" dirty="0"/>
              <a:t>Σε αυτή τη συνεδρία, θα έχετε την ευκαιρία να διερευνήσετε πώς αυτά τα εμπόδια εκδηλώνονται σε πραγματικές συνθήκες στην τάξη και τι μπορούμε να κάνουμε εμείς, ως εκπαιδευτικοί, για να </a:t>
            </a:r>
            <a:r>
              <a:rPr lang="el-GR" sz="4000" b="1" dirty="0"/>
              <a:t>τα</a:t>
            </a:r>
            <a:r>
              <a:rPr lang="el-GR" sz="4000" dirty="0"/>
              <a:t> </a:t>
            </a:r>
            <a:r>
              <a:rPr lang="el-GR" sz="4000" b="1" dirty="0"/>
              <a:t>αντιμετωπίσουμε</a:t>
            </a:r>
            <a:r>
              <a:rPr lang="el-GR" sz="4000" dirty="0"/>
              <a:t>. Με την κατανόηση αυτών των παραγόντων, μπορούμε να αναπτύξουμε στρατηγικές για την </a:t>
            </a:r>
            <a:r>
              <a:rPr lang="el-GR" sz="4000" b="1" dirty="0"/>
              <a:t>υποστήριξη</a:t>
            </a:r>
            <a:r>
              <a:rPr lang="el-GR" sz="4000" dirty="0"/>
              <a:t> </a:t>
            </a:r>
            <a:r>
              <a:rPr lang="el-GR" sz="4000" b="1" dirty="0"/>
              <a:t>και τη συμπερίληψη όλων των</a:t>
            </a:r>
            <a:r>
              <a:rPr lang="el-GR" sz="4000" dirty="0"/>
              <a:t> </a:t>
            </a:r>
            <a:r>
              <a:rPr lang="el-GR" sz="4000" b="1" dirty="0"/>
              <a:t>μαθητών</a:t>
            </a:r>
            <a:r>
              <a:rPr lang="el-GR" sz="4000" dirty="0"/>
              <a:t>, ανεξάρτητα από το κοινωνικό ή οικονομικό τους υπόβαθρο.</a:t>
            </a:r>
            <a:br>
              <a:rPr lang="el-GR" sz="4000" dirty="0"/>
            </a:br>
            <a:endParaRPr lang="el-GR" sz="4000" dirty="0"/>
          </a:p>
          <a:p>
            <a:pPr>
              <a:buNone/>
            </a:pPr>
            <a:r>
              <a:rPr lang="el-GR" sz="4000" dirty="0"/>
              <a:t>Μέσω ενός συνδυασμού αναγνωστικού υλικού, μελετών περιπτώσεων και ασκήσεων προβληματισμού, αυτή η συνεδρία θα προσφέρει πληροφορίες για τους τρόπους με τους οποίους μπορούμε να προσαρμόσουμε τις διδακτικές μας πρακτικές ώστε να διασφαλίσουμε ότι κάθε μαθητής έχει την ευκαιρία να ευδοκιμήσει.</a:t>
            </a:r>
            <a:br>
              <a:rPr lang="el-GR" sz="4000" dirty="0"/>
            </a:br>
            <a:endParaRPr lang="el-GR" sz="4000" dirty="0"/>
          </a:p>
          <a:p>
            <a:pPr>
              <a:buNone/>
            </a:pPr>
            <a:r>
              <a:rPr lang="el-GR" sz="4000" dirty="0"/>
              <a:t>Σας ενθαρρύνω να προσεγγίσετε αυτή τη συνεδρία με ανοιχτό μυαλό, καθώς θα προβληματιστούμε για το πώς μπορούμε να κάνουμε μια </a:t>
            </a:r>
            <a:r>
              <a:rPr lang="el-GR" sz="4000" b="1" dirty="0"/>
              <a:t>θετική</a:t>
            </a:r>
            <a:r>
              <a:rPr lang="el-GR" sz="4000" dirty="0"/>
              <a:t> </a:t>
            </a:r>
            <a:r>
              <a:rPr lang="el-GR" sz="4000" b="1" dirty="0"/>
              <a:t>διαφορά</a:t>
            </a:r>
            <a:r>
              <a:rPr lang="el-GR" sz="4000" dirty="0"/>
              <a:t> στη ζωή των μαθητών και των κοινοτήτων μας. Ας ξεκινήσουμε και ας εξερευνήσουμε τον </a:t>
            </a:r>
            <a:r>
              <a:rPr lang="el-GR" sz="4000" b="1" dirty="0"/>
              <a:t>αντίκτυπο των κοινωνικών</a:t>
            </a:r>
            <a:r>
              <a:rPr lang="el-GR" sz="4000" dirty="0"/>
              <a:t> </a:t>
            </a:r>
            <a:r>
              <a:rPr lang="el-GR" sz="4000" b="1" dirty="0"/>
              <a:t>και</a:t>
            </a:r>
            <a:r>
              <a:rPr lang="el-GR" sz="4000" dirty="0"/>
              <a:t> </a:t>
            </a:r>
            <a:r>
              <a:rPr lang="el-GR" sz="4000" b="1" dirty="0"/>
              <a:t>οικονομικών</a:t>
            </a:r>
            <a:r>
              <a:rPr lang="el-GR" sz="4000" dirty="0"/>
              <a:t> </a:t>
            </a:r>
            <a:r>
              <a:rPr lang="el-GR" sz="4000" b="1" dirty="0"/>
              <a:t>εμποδίων</a:t>
            </a:r>
            <a:r>
              <a:rPr lang="el-GR" sz="4000" dirty="0"/>
              <a:t> στην εκπαίδευση!»</a:t>
            </a:r>
            <a:br>
              <a:rPr lang="el-GR" sz="4000" dirty="0"/>
            </a:br>
            <a:endParaRPr lang="tr-TR" sz="2800" dirty="0"/>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F6737BC8-8B07-1D2E-13BE-B81E5F673115}"/>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5DC4369B-903D-3276-47DE-48708883EC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A6FC3F13-C744-FF3D-1A34-2707F9198E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«Αυτή η διαφάνεια επικεντρώνεται στις στρατηγικές που μπορούν να χρησιμοποιηθούν για την υπέρβαση των κοινωνικών και οικονομικών εμποδίων στην τάξη. Οι εκπαιδευτικοί μπορούν να λάβουν πρακτικά μέτρα για να εξασφαλίσουν ίσες ευκαιρίες για όλους τους μαθητές. Αυτές οι στρατηγικές μπορούν να ενισχύσουν τη συμμετοχή και την επιτυχία των μαθητών στην τάξη.</a:t>
            </a:r>
            <a:br>
              <a:rPr lang="el-GR" dirty="0"/>
            </a:br>
            <a:endParaRPr lang="el-GR" dirty="0"/>
          </a:p>
          <a:p>
            <a:pPr>
              <a:buNone/>
            </a:pPr>
            <a:r>
              <a:rPr lang="el-GR" dirty="0"/>
              <a:t>1.</a:t>
            </a:r>
            <a:r>
              <a:rPr lang="el-GR" b="1" dirty="0"/>
              <a:t>Διαφοροποιημένη</a:t>
            </a:r>
            <a:r>
              <a:rPr lang="el-GR" dirty="0"/>
              <a:t> </a:t>
            </a:r>
            <a:r>
              <a:rPr lang="el-GR" b="1" dirty="0"/>
              <a:t>διδασκαλία:</a:t>
            </a:r>
            <a:br>
              <a:rPr lang="el-GR" dirty="0"/>
            </a:br>
            <a:endParaRPr lang="el-GR" dirty="0"/>
          </a:p>
          <a:p>
            <a:pPr>
              <a:buNone/>
            </a:pPr>
            <a:r>
              <a:rPr lang="el-GR" dirty="0"/>
              <a:t>Κάθε μαθητής έχει διαφορετικά μαθησιακά στυλ και ανάγκες. Οι μαθητές με χαμηλό εισόδημα, για παράδειγμα, μπορεί να χρειάζονται επιπλέον υποστήριξη. Η διαφοροποιημένη διδασκαλία περιλαμβάνει την προσαρμογή του υλικού του μαθήματος ώστε να ανταποκρίνεται στις ατομικές ανάγκες των μαθητών. Αυτό επιτρέπει στους μαθητές να λαμβάνουν την απαραίτητη υποστήριξη στους τομείς στους οποίους δυσκολεύονται, ενώ παράλληλα τους επιτρέπει να διαπρέπουν στους τομείς των δυνατών τους σημείων.</a:t>
            </a:r>
            <a:br>
              <a:rPr lang="el-GR" dirty="0"/>
            </a:br>
            <a:endParaRPr lang="el-GR" dirty="0"/>
          </a:p>
          <a:p>
            <a:pPr>
              <a:buNone/>
            </a:pPr>
            <a:r>
              <a:rPr lang="el-GR" i="1" dirty="0"/>
              <a:t>Παράδειγμα:</a:t>
            </a:r>
            <a:r>
              <a:rPr lang="el-GR" dirty="0"/>
              <a:t> Εάν ένας μαθητής δυσκολεύεται στην ανάγνωση, θα μπορούσατε να του παρέχετε οπτικά βοηθήματα ή ακουστικά βιβλία για να τον βοηθήσετε να επιτύχει.</a:t>
            </a:r>
            <a:br>
              <a:rPr lang="el-GR" dirty="0"/>
            </a:br>
            <a:endParaRPr lang="el-GR" dirty="0"/>
          </a:p>
          <a:p>
            <a:pPr>
              <a:buNone/>
            </a:pPr>
            <a:r>
              <a:rPr lang="el-GR" dirty="0"/>
              <a:t>2.</a:t>
            </a:r>
            <a:r>
              <a:rPr lang="el-GR" b="1" dirty="0"/>
              <a:t>Κοινωνική</a:t>
            </a:r>
            <a:r>
              <a:rPr lang="el-GR" dirty="0"/>
              <a:t> </a:t>
            </a:r>
            <a:r>
              <a:rPr lang="el-GR" b="1" dirty="0"/>
              <a:t>και</a:t>
            </a:r>
            <a:r>
              <a:rPr lang="el-GR" dirty="0"/>
              <a:t> </a:t>
            </a:r>
            <a:r>
              <a:rPr lang="el-GR" b="1" dirty="0"/>
              <a:t>συναισθηματική</a:t>
            </a:r>
            <a:r>
              <a:rPr lang="el-GR" dirty="0"/>
              <a:t> </a:t>
            </a:r>
            <a:r>
              <a:rPr lang="el-GR" b="1" dirty="0"/>
              <a:t>υποστήριξη:</a:t>
            </a:r>
            <a:br>
              <a:rPr lang="el-GR" dirty="0"/>
            </a:br>
            <a:endParaRPr lang="el-GR" dirty="0"/>
          </a:p>
          <a:p>
            <a:pPr>
              <a:buNone/>
            </a:pPr>
            <a:r>
              <a:rPr lang="el-GR" dirty="0"/>
              <a:t>Η εκπαίδευση δεν αφορά μόνο την ακαδημαϊκή επιτυχία - αφορά επίσης τη συναισθηματική ευημερία των μαθητών. Τα συστήματα κοινωνικής και συναισθηματικής υποστήριξης θα πρέπει να καλύπτουν τις ψυχολογικές ανάγκες των μαθητών. Οι υπηρεσίες καθοδήγησης, η συμβουλευτική από </a:t>
            </a:r>
            <a:r>
              <a:rPr lang="el-GR" dirty="0" err="1"/>
              <a:t>ομοτίμους</a:t>
            </a:r>
            <a:r>
              <a:rPr lang="el-GR" dirty="0"/>
              <a:t> ή η ομαδική θεραπεία μπορούν να βοηθήσουν τους μαθητές να αποκτήσουν συναισθηματική ανθεκτικότητα.</a:t>
            </a:r>
            <a:br>
              <a:rPr lang="el-GR" dirty="0"/>
            </a:br>
            <a:endParaRPr lang="el-GR" dirty="0"/>
          </a:p>
          <a:p>
            <a:pPr>
              <a:buNone/>
            </a:pPr>
            <a:r>
              <a:rPr lang="el-GR" i="1" dirty="0"/>
              <a:t>Παράδειγμα:</a:t>
            </a:r>
            <a:r>
              <a:rPr lang="el-GR" dirty="0"/>
              <a:t> Ένας μαθητής που αντιμετωπίζει οικονομικό άγχος στο σπίτι του μπορεί να επωφεληθεί από υπηρεσίες συμβουλευτικής ή μια ομάδα υποστήριξης για να τον βοηθήσουν να διαχειριστεί τα συναισθήματα και το άγχος του.</a:t>
            </a:r>
            <a:br>
              <a:rPr lang="el-GR" dirty="0"/>
            </a:br>
            <a:endParaRPr lang="el-GR" dirty="0"/>
          </a:p>
          <a:p>
            <a:pPr>
              <a:buNone/>
            </a:pPr>
            <a:r>
              <a:rPr lang="el-GR" dirty="0"/>
              <a:t>3.</a:t>
            </a:r>
            <a:r>
              <a:rPr lang="el-GR" b="1" dirty="0"/>
              <a:t>Προσβασιμότητα:</a:t>
            </a:r>
            <a:br>
              <a:rPr lang="el-GR" dirty="0"/>
            </a:br>
            <a:endParaRPr lang="el-GR" dirty="0"/>
          </a:p>
          <a:p>
            <a:pPr>
              <a:buNone/>
            </a:pPr>
            <a:r>
              <a:rPr lang="el-GR" dirty="0"/>
              <a:t>Η διασφάλιση της πρόσβασης σε εκπαιδευτικό υλικό είναι απαραίτητη για την ισότιμη επιτυχία όλων των μαθητών. Το να καταστήσουμε τα εκπαιδευτικά μέσα πιο προσιτά σημαίνει να παρέχουμε στους μαθητές ίσες ευκαιρίες. Οι μαθητές θα πρέπει να μπορούν να έχουν πρόσβαση στο υλικό και την τεχνολογία που χρειάζονται για την εκπαίδευσή τους χωρίς εμπόδια.</a:t>
            </a:r>
            <a:br>
              <a:rPr lang="el-GR" dirty="0"/>
            </a:br>
            <a:endParaRPr lang="el-GR" dirty="0"/>
          </a:p>
          <a:p>
            <a:r>
              <a:rPr lang="el-GR" i="1" dirty="0"/>
              <a:t>Παράδειγμα:</a:t>
            </a:r>
            <a:r>
              <a:rPr lang="el-GR" dirty="0"/>
              <a:t> Ένα σχολείο μπορεί να παρέχει δωρεάν υπολογιστές ή πρόσβαση στο διαδίκτυο για μαθητές με χαμηλό εισόδημα, διασφαλίζοντας ότι όλοι οι μαθητές έχουν ίση πρόσβαση στους εκπαιδευτικούς πόρους.</a:t>
            </a:r>
          </a:p>
          <a:p>
            <a:endParaRPr lang="tr-TR" dirty="0"/>
          </a:p>
        </p:txBody>
      </p:sp>
      <p:sp>
        <p:nvSpPr>
          <p:cNvPr id="101" name="Google Shape;101;p3:notes">
            <a:extLst>
              <a:ext uri="{FF2B5EF4-FFF2-40B4-BE49-F238E27FC236}">
                <a16:creationId xmlns:a16="http://schemas.microsoft.com/office/drawing/2014/main" id="{B014443B-F851-3B14-86E9-71672E9EAA3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146851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BFDFCE4F-3FD0-2592-E78E-CFAA8048EA8E}"/>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2ADBA17E-1310-FA4C-2101-FC89C66AD0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E103A83C-6CCF-F549-D376-9B8B6DA0F87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b="1" dirty="0"/>
              <a:t>Επισκόπηση μαθητών:</a:t>
            </a:r>
            <a:r>
              <a:rPr lang="el-GR" dirty="0"/>
              <a:t> Η Μαρία είναι μια 14χρονη μαθήτρια που μετανάστευσε πρόσφατα με την οικογένειά της από ένα αγροτικό χωριό. Ζει σε μια οικονομικά μειονεκτική περιοχή και φοιτά σε δημόσιο σχολείο σε αστική περιοχή. Οι γονείς της εργάζονται σε πολλές χαμηλόμισθες δουλειές και η οικογένεια παλεύει να τα βγάλει πέρα. Η Μαρία είναι το μεγαλύτερο παιδί της οικογένειας και έχει ευθύνες στο σπίτι, μεταξύ των οποίων η φροντίδα των μικρότερων αδελφών της.</a:t>
            </a:r>
            <a:br>
              <a:rPr lang="el-GR" dirty="0"/>
            </a:br>
            <a:endParaRPr lang="el-GR" dirty="0"/>
          </a:p>
          <a:p>
            <a:pPr>
              <a:buNone/>
            </a:pPr>
            <a:r>
              <a:rPr lang="el-GR" b="1" dirty="0"/>
              <a:t>Κοινωνικά και οικονομικά εμπόδια:</a:t>
            </a:r>
            <a:br>
              <a:rPr lang="el-GR" dirty="0"/>
            </a:br>
            <a:endParaRPr lang="el-GR" dirty="0"/>
          </a:p>
          <a:p>
            <a:pPr>
              <a:buNone/>
            </a:pPr>
            <a:r>
              <a:rPr lang="el-GR" dirty="0"/>
              <a:t>1.</a:t>
            </a:r>
            <a:r>
              <a:rPr lang="el-GR" b="1" dirty="0"/>
              <a:t>Κοινωνικά εμπόδια:</a:t>
            </a:r>
            <a:br>
              <a:rPr lang="el-GR" dirty="0"/>
            </a:br>
            <a:endParaRPr lang="el-GR" dirty="0"/>
          </a:p>
          <a:p>
            <a:pPr>
              <a:buNone/>
            </a:pPr>
            <a:r>
              <a:rPr lang="el-GR" dirty="0"/>
              <a:t>1.</a:t>
            </a:r>
            <a:r>
              <a:rPr lang="el-GR" b="1" dirty="0"/>
              <a:t>Γλωσσικά εμπόδια</a:t>
            </a:r>
            <a:r>
              <a:rPr lang="el-GR" dirty="0"/>
              <a:t>: Η Μαρία μιλάει περιορισμένα αγγλικά, γεγονός που τη δυσκολεύει να συμμετέχει πλήρως στις συζητήσεις και τις δραστηριότητες της τάξης. Δυσκολεύεται να επικοινωνήσει με τους συμμαθητές της και τους καθηγητές της, με αποτέλεσμα να αισθάνεται απομόνωση και απογοήτευση.</a:t>
            </a:r>
            <a:br>
              <a:rPr lang="el-GR" dirty="0"/>
            </a:br>
            <a:endParaRPr lang="el-GR" dirty="0"/>
          </a:p>
          <a:p>
            <a:pPr>
              <a:buNone/>
            </a:pPr>
            <a:r>
              <a:rPr lang="el-GR" dirty="0"/>
              <a:t>2.</a:t>
            </a:r>
            <a:r>
              <a:rPr lang="el-GR" b="1" dirty="0"/>
              <a:t>Πολιτισμική προσαρμογή</a:t>
            </a:r>
            <a:r>
              <a:rPr lang="el-GR" dirty="0"/>
              <a:t>: Προερχόμενη από διαφορετική χώρα, η Μαρία αντιμετωπίζει προκλήσεις στην προσαρμογή της στα νέα πολιτισμικά πρότυπα της τάξης. Συχνά αισθάνεται αποκομμένη από τους συμμαθητές της και διστάζει να συμμετάσχει σε ομαδικές δραστηριότητες, γεγονός που την απομονώνει περαιτέρω κοινωνικά.</a:t>
            </a:r>
            <a:br>
              <a:rPr lang="el-GR" dirty="0"/>
            </a:br>
            <a:endParaRPr lang="el-GR" dirty="0"/>
          </a:p>
          <a:p>
            <a:pPr>
              <a:buNone/>
            </a:pPr>
            <a:r>
              <a:rPr lang="el-GR" dirty="0"/>
              <a:t>2.</a:t>
            </a:r>
            <a:r>
              <a:rPr lang="el-GR" b="1" dirty="0"/>
              <a:t>Οικονομικά εμπόδια:</a:t>
            </a:r>
            <a:br>
              <a:rPr lang="el-GR" dirty="0"/>
            </a:br>
            <a:endParaRPr lang="el-GR" dirty="0"/>
          </a:p>
          <a:p>
            <a:pPr>
              <a:buNone/>
            </a:pPr>
            <a:r>
              <a:rPr lang="el-GR" dirty="0"/>
              <a:t>1.</a:t>
            </a:r>
            <a:r>
              <a:rPr lang="el-GR" b="1" dirty="0"/>
              <a:t>Φτώχεια και περιορισμένοι πόροι</a:t>
            </a:r>
            <a:r>
              <a:rPr lang="el-GR" dirty="0"/>
              <a:t>: Η οικογένεια της Μαρίας δεν έχει την οικονομική δυνατότητα να αγοράσει βασικά σχολικά είδη, όπως φορητό υπολογιστή ή βιβλία. Συχνά δανείζεται υλικά από συμμαθητές της ή μένει χωρίς αυτά, γεγονός που εμποδίζει την ικανότητά της να συμβαδίζει με τις εργασίες και τα μαθήματα.</a:t>
            </a:r>
            <a:br>
              <a:rPr lang="el-GR" dirty="0"/>
            </a:br>
            <a:endParaRPr lang="el-GR" dirty="0"/>
          </a:p>
          <a:p>
            <a:pPr>
              <a:buNone/>
            </a:pPr>
            <a:r>
              <a:rPr lang="el-GR" dirty="0"/>
              <a:t>2: Η οικογένεια μετακομίζει συχνά λόγω ασταθών συνθηκών στέγασης, οι οποίες διαταράσσουν την ικανότητα της Μαρίας να δημιουργήσει μια σταθερή ρουτίνα. Συχνά χάνει το σχολείο και δυσκολεύεται να συγκεντρωθεί λόγω του άγχους και της αβεβαιότητας στο σπίτι.</a:t>
            </a:r>
            <a:br>
              <a:rPr lang="el-GR" dirty="0"/>
            </a:br>
            <a:endParaRPr lang="el-GR" dirty="0"/>
          </a:p>
          <a:p>
            <a:pPr>
              <a:buNone/>
            </a:pPr>
            <a:r>
              <a:rPr lang="el-GR" dirty="0"/>
              <a:t>3.</a:t>
            </a:r>
            <a:r>
              <a:rPr lang="el-GR" b="1" dirty="0"/>
              <a:t>Περιορισμένη πρόσβαση σε εξωσχολικές ευκαιρίες</a:t>
            </a:r>
            <a:r>
              <a:rPr lang="el-GR" dirty="0"/>
              <a:t>: Η Μαρία δεν μπορεί να αντέξει οικονομικά εξωσχολικές δραστηριότητες, οι οποίες θα μπορούσαν να τη βοηθήσουν να δημιουργήσει κοινωνικές σχέσεις και να βελτιώσει τις ακαδημαϊκές της επιδόσεις. Η έλλειψη τέτοιων ευκαιριών περιορίζει επίσης τη συνολική σχολική της εμπειρία.</a:t>
            </a:r>
            <a:br>
              <a:rPr lang="el-GR" dirty="0"/>
            </a:br>
            <a:endParaRPr lang="el-GR" dirty="0"/>
          </a:p>
          <a:p>
            <a:pPr>
              <a:buNone/>
            </a:pPr>
            <a:r>
              <a:rPr lang="el-GR" b="1" dirty="0"/>
              <a:t>Επιπτώσεις στην εμπειρία της τάξης:</a:t>
            </a:r>
            <a:br>
              <a:rPr lang="el-GR" dirty="0"/>
            </a:br>
            <a:endParaRPr lang="el-GR" dirty="0"/>
          </a:p>
          <a:p>
            <a:pPr>
              <a:buNone/>
            </a:pPr>
            <a:r>
              <a:rPr lang="el-GR" dirty="0"/>
              <a:t>-</a:t>
            </a:r>
            <a:r>
              <a:rPr lang="el-GR" b="1" dirty="0"/>
              <a:t>Ακαδημαϊκές επιδόσεις</a:t>
            </a:r>
            <a:r>
              <a:rPr lang="el-GR" dirty="0"/>
              <a:t>: Το γλωσσικό εμπόδιο της Μαρίας και η έλλειψη πόρων την εμποδίζουν να ολοκληρώσει εγκαίρως τις εργασίες της, με αποτέλεσμα χαμηλότερους βαθμούς. Δεν μπορεί να έχει πρόσβαση σε επιπλέον βοήθεια μετά το σχολείο λόγω των οικονομικών περιορισμών της οικογένειάς της, και οι καθηγητές της δεν γνωρίζουν τους αγώνες της εκτός της τάξης.</a:t>
            </a:r>
            <a:br>
              <a:rPr lang="el-GR" dirty="0"/>
            </a:br>
            <a:endParaRPr lang="el-GR" dirty="0"/>
          </a:p>
          <a:p>
            <a:pPr>
              <a:buNone/>
            </a:pPr>
            <a:r>
              <a:rPr lang="el-GR" b="1" dirty="0"/>
              <a:t>-Κοινωνική απομόνωση</a:t>
            </a:r>
            <a:r>
              <a:rPr lang="el-GR" dirty="0"/>
              <a:t>: Λόγω των γλωσσικών δυσκολιών και των πολιτισμικών διαφορών της, η Μαρία αισθάνεται αποκομμένη από τους συνομηλίκους της. Συχνά αισθάνεται ότι παραγνωρίζεται από τους συμμαθητές της, γεγονός που επηρεάζει την αυτοεκτίμησή της και το κίνητρό της να συμμετέχει σε σχολικές δραστηριότητες. Η έλλειψη συμμετοχής της σε ομαδικές εργασίες και συζητήσεις στην τάξη οδηγεί σε περαιτέρω απομόνωση.</a:t>
            </a:r>
            <a:br>
              <a:rPr lang="el-GR" dirty="0"/>
            </a:br>
            <a:endParaRPr lang="el-GR" dirty="0"/>
          </a:p>
          <a:p>
            <a:pPr>
              <a:buNone/>
            </a:pPr>
            <a:r>
              <a:rPr lang="el-GR" dirty="0"/>
              <a:t>-</a:t>
            </a:r>
            <a:r>
              <a:rPr lang="el-GR" b="1" dirty="0" err="1"/>
              <a:t>Συμπεριφορικές</a:t>
            </a:r>
            <a:r>
              <a:rPr lang="el-GR" b="1" dirty="0"/>
              <a:t> προκλήσεις</a:t>
            </a:r>
            <a:r>
              <a:rPr lang="el-GR" dirty="0"/>
              <a:t>: Η συναισθηματική ευημερία της Μαρίας επηρεάζεται από την οικογενειακή της ζωή και τις προκλήσεις που αντιμετωπίζει στο σχολείο. Περιστασιακά αποσύρεται από τις δραστηριότητες και δυσκολεύεται να παραμείνει συγκεντρωμένη κατά τη διάρκεια των μαθημάτων. Η συναισθηματική της κατάσταση οδηγεί μερικές φορές σε απογοήτευση, η οποία εκδηλώνεται με συμπεριφορές που οι εκπαιδευτικοί μπορεί να ερμηνεύσουν ως αποστασιοποίηση ή αδιαφορία.</a:t>
            </a:r>
            <a:br>
              <a:rPr lang="el-GR" dirty="0"/>
            </a:br>
            <a:endParaRPr lang="el-GR" dirty="0"/>
          </a:p>
          <a:p>
            <a:r>
              <a:rPr lang="el-GR" b="1" dirty="0"/>
              <a:t>Συμπέρασμα:</a:t>
            </a:r>
            <a:r>
              <a:rPr lang="el-GR" dirty="0"/>
              <a:t> Η περίπτωση της Μαρίας αναδεικνύει τα σύνθετα εμπόδια που αντιμετωπίζουν οι μαθητές με χαμηλό εισόδημα και μεταναστευτικό υπόβαθρο όταν αντιμετωπίζουν τόσο κοινωνικές όσο και οικονομικές προκλήσεις. Η εμπειρία της υπογραμμίζει την ανάγκη να γνωρίζουν οι εκπαιδευτικοί αυτούς τους </a:t>
            </a:r>
            <a:r>
              <a:rPr lang="el-GR" dirty="0" err="1"/>
              <a:t>αλληλοεπικαλυπτόμενους</a:t>
            </a:r>
            <a:r>
              <a:rPr lang="el-GR" dirty="0"/>
              <a:t> παράγοντες και τη σημασία της παροχής ολιστικής υποστήριξης που καλύπτει τόσο τις κοινωνικές όσο και τις οικονομικές ανάγκες. Παρεμβάσεις όπως η γλωσσική υποστήριξη, η πρόσβαση σε σχολικά είδη και οι δραστηριότητες οικοδόμησης της κοινότητας μπορούν να βοηθήσουν στην άμβλυνση ορισμένων από τα εμπόδια που αντιμετωπίζει η Μαρία, βελτιώνοντας τελικά τις πιθανότητες επιτυχίας της στην τάξη.</a:t>
            </a:r>
          </a:p>
          <a:p>
            <a:pPr>
              <a:buNone/>
            </a:pPr>
            <a:endParaRPr lang="tr-TR" dirty="0"/>
          </a:p>
        </p:txBody>
      </p:sp>
      <p:sp>
        <p:nvSpPr>
          <p:cNvPr id="101" name="Google Shape;101;p3:notes">
            <a:extLst>
              <a:ext uri="{FF2B5EF4-FFF2-40B4-BE49-F238E27FC236}">
                <a16:creationId xmlns:a16="http://schemas.microsoft.com/office/drawing/2014/main" id="{AD235778-1C50-4B10-C588-5C02222C0C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991756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FD99E7E1-65A4-76F2-8271-979C1211DF80}"/>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95545752-0125-F665-9389-2715E3922B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831D3FE7-DB34-932C-4664-FB7138D13DE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b="1" dirty="0"/>
              <a:t>Στρατηγικές</a:t>
            </a:r>
            <a:r>
              <a:rPr lang="el-GR" dirty="0"/>
              <a:t> </a:t>
            </a:r>
            <a:r>
              <a:rPr lang="el-GR" b="1" dirty="0"/>
              <a:t>για</a:t>
            </a:r>
            <a:r>
              <a:rPr lang="el-GR" dirty="0"/>
              <a:t> </a:t>
            </a:r>
            <a:r>
              <a:rPr lang="el-GR" b="1" dirty="0"/>
              <a:t>την αντιμετώπιση των</a:t>
            </a:r>
            <a:r>
              <a:rPr lang="el-GR" dirty="0"/>
              <a:t> </a:t>
            </a:r>
            <a:r>
              <a:rPr lang="el-GR" b="1" dirty="0"/>
              <a:t>εμποδίων</a:t>
            </a:r>
            <a:br>
              <a:rPr lang="el-GR" dirty="0"/>
            </a:br>
            <a:endParaRPr lang="el-GR" dirty="0"/>
          </a:p>
          <a:p>
            <a:pPr>
              <a:buNone/>
            </a:pPr>
            <a:r>
              <a:rPr lang="el-GR" dirty="0"/>
              <a:t>Για την αντιμετώπιση των διαφόρων κοινωνικών και οικονομικών εμποδίων που επηρεάζουν την ικανότητα των μαθητών να συμμετέχουν πλήρως στην εκπαίδευση, οι εκπαιδευτικοί μπορούν να εφαρμόσουν μια σειρά στρατηγικών. Οι στρατηγικές αυτές όχι μόνο υποστηρίζουν μεμονωμένους μαθητές αλλά και προάγουν ένα συμπεριληπτικό υποστηρικτικό περιβάλλον στην τάξη και στο σχολείο.</a:t>
            </a:r>
            <a:br>
              <a:rPr lang="el-GR" dirty="0"/>
            </a:br>
            <a:endParaRPr lang="el-GR" dirty="0"/>
          </a:p>
          <a:p>
            <a:pPr>
              <a:buNone/>
            </a:pPr>
            <a:r>
              <a:rPr lang="el-GR" b="1" dirty="0"/>
              <a:t>1.</a:t>
            </a:r>
            <a:r>
              <a:rPr lang="el-GR" dirty="0"/>
              <a:t> </a:t>
            </a:r>
            <a:r>
              <a:rPr lang="el-GR" b="1" dirty="0" err="1"/>
              <a:t>Οικοδόμησησχέσεων</a:t>
            </a:r>
            <a:r>
              <a:rPr lang="el-GR" dirty="0"/>
              <a:t> </a:t>
            </a:r>
            <a:r>
              <a:rPr lang="el-GR" b="1" dirty="0"/>
              <a:t>με τους</a:t>
            </a:r>
            <a:r>
              <a:rPr lang="el-GR" dirty="0"/>
              <a:t> </a:t>
            </a:r>
            <a:r>
              <a:rPr lang="el-GR" b="1" dirty="0"/>
              <a:t>μαθητές</a:t>
            </a:r>
            <a:r>
              <a:rPr lang="el-GR" dirty="0"/>
              <a:t> </a:t>
            </a:r>
            <a:r>
              <a:rPr lang="el-GR" b="1" dirty="0"/>
              <a:t>και τις</a:t>
            </a:r>
            <a:r>
              <a:rPr lang="el-GR" dirty="0"/>
              <a:t> </a:t>
            </a:r>
            <a:r>
              <a:rPr lang="el-GR" b="1" dirty="0"/>
              <a:t>οικογένειες</a:t>
            </a:r>
            <a:br>
              <a:rPr lang="el-GR" dirty="0"/>
            </a:br>
            <a:endParaRPr lang="el-GR" dirty="0"/>
          </a:p>
          <a:p>
            <a:pPr>
              <a:buNone/>
            </a:pPr>
            <a:r>
              <a:rPr lang="el-GR" b="1" dirty="0"/>
              <a:t>-Δημιουργία</a:t>
            </a:r>
            <a:r>
              <a:rPr lang="el-GR" dirty="0"/>
              <a:t> </a:t>
            </a:r>
            <a:r>
              <a:rPr lang="el-GR" b="1" dirty="0"/>
              <a:t>εμπιστοσύνης</a:t>
            </a:r>
            <a:r>
              <a:rPr lang="el-GR" dirty="0"/>
              <a:t> </a:t>
            </a:r>
            <a:r>
              <a:rPr lang="el-GR" b="1" dirty="0"/>
              <a:t>και ανοικτής επικοινωνίας:</a:t>
            </a:r>
            <a:r>
              <a:rPr lang="el-GR" dirty="0"/>
              <a:t> Δημιουργήστε μια θετική σχέση με τους μαθητές και τις οικογένειές τους διατηρώντας ανοιχτές γραμμές επικοινωνίας. Οι τακτικές επαφές, είτε μέσω συσκέψεων γονέων-καθηγητών, είτε μέσω ηλεκτρονικού ταχυδρομείου, είτε μέσω επισκέψεων στο σπίτι, μπορούν να βοηθήσουν τους εκπαιδευτικούς να κατανοήσουν τις μοναδικές προκλήσεις που αντιμετωπίζουν οι μαθητές εκτός σχολείου και να παρέχουν εξατομικευμένη υποστήριξη.</a:t>
            </a:r>
            <a:br>
              <a:rPr lang="el-GR" dirty="0"/>
            </a:br>
            <a:endParaRPr lang="el-GR" dirty="0"/>
          </a:p>
          <a:p>
            <a:pPr>
              <a:buNone/>
            </a:pPr>
            <a:r>
              <a:rPr lang="el-GR" dirty="0"/>
              <a:t>-</a:t>
            </a:r>
            <a:r>
              <a:rPr lang="el-GR" b="1" dirty="0"/>
              <a:t>Ενθαρρύνετε</a:t>
            </a:r>
            <a:r>
              <a:rPr lang="el-GR" dirty="0"/>
              <a:t> </a:t>
            </a:r>
            <a:r>
              <a:rPr lang="el-GR" b="1" dirty="0"/>
              <a:t>τη συμμετοχή της</a:t>
            </a:r>
            <a:r>
              <a:rPr lang="el-GR" dirty="0"/>
              <a:t> </a:t>
            </a:r>
            <a:r>
              <a:rPr lang="el-GR" b="1" dirty="0"/>
              <a:t>οικογένειας</a:t>
            </a:r>
            <a:r>
              <a:rPr lang="el-GR" dirty="0"/>
              <a:t> </a:t>
            </a:r>
            <a:r>
              <a:rPr lang="el-GR" b="1" dirty="0"/>
              <a:t>:</a:t>
            </a:r>
            <a:r>
              <a:rPr lang="el-GR" dirty="0"/>
              <a:t> Ενθαρρύνετε τις οικογένειες να συμμετέχουν ενεργά στην εκπαίδευση των παιδιών τους, είτε με εθελοντισμό, είτε με την παρακολούθηση σχολικών εκδηλώσεων, είτε με τη βοήθεια στην κατ' </a:t>
            </a:r>
            <a:r>
              <a:rPr lang="el-GR" dirty="0" err="1"/>
              <a:t>οίκον</a:t>
            </a:r>
            <a:r>
              <a:rPr lang="el-GR" dirty="0"/>
              <a:t> εργασία. Μια ισχυρή σύνδεση μεταξύ σπιτιού και σχολείου μπορεί να ενδυναμώσει τις οικογένειες και να δημιουργήσει μια αίσθηση του </a:t>
            </a:r>
            <a:r>
              <a:rPr lang="el-GR" dirty="0" err="1"/>
              <a:t>ανήκειν</a:t>
            </a:r>
            <a:r>
              <a:rPr lang="el-GR" dirty="0"/>
              <a:t> στους μαθητές.</a:t>
            </a:r>
            <a:br>
              <a:rPr lang="el-GR" dirty="0"/>
            </a:br>
            <a:endParaRPr lang="el-GR" dirty="0"/>
          </a:p>
          <a:p>
            <a:pPr>
              <a:buNone/>
            </a:pPr>
            <a:r>
              <a:rPr lang="el-GR" dirty="0"/>
              <a:t>-</a:t>
            </a:r>
            <a:r>
              <a:rPr lang="el-GR" b="1" dirty="0"/>
              <a:t>Συμπάθεια</a:t>
            </a:r>
            <a:r>
              <a:rPr lang="el-GR" dirty="0"/>
              <a:t> </a:t>
            </a:r>
            <a:r>
              <a:rPr lang="el-GR" b="1" dirty="0"/>
              <a:t>και</a:t>
            </a:r>
            <a:r>
              <a:rPr lang="el-GR" dirty="0"/>
              <a:t> </a:t>
            </a:r>
            <a:r>
              <a:rPr lang="el-GR" b="1" dirty="0"/>
              <a:t>κατανόηση:</a:t>
            </a:r>
            <a:r>
              <a:rPr lang="el-GR" dirty="0"/>
              <a:t> Δείξτε </a:t>
            </a:r>
            <a:r>
              <a:rPr lang="el-GR" dirty="0" err="1"/>
              <a:t>ενσυναίσθηση</a:t>
            </a:r>
            <a:r>
              <a:rPr lang="el-GR" dirty="0"/>
              <a:t> και κατανόηση για τις συνθήκες των μαθητών. Η αναγνώριση των προσωπικών τους αγώνων και η παροχή συναισθηματικής υποστήριξης μπορούν να δημιουργήσουν μια αίσθηση ασφάλειας και εμπιστοσύνης, ενθαρρύνοντάς τους να συμμετάσχουν πληρέστερα στις σχολικές δραστηριότητες.</a:t>
            </a:r>
            <a:br>
              <a:rPr lang="el-GR" dirty="0"/>
            </a:br>
            <a:endParaRPr lang="el-GR" dirty="0"/>
          </a:p>
          <a:p>
            <a:pPr>
              <a:buNone/>
            </a:pPr>
            <a:r>
              <a:rPr lang="el-GR" b="1" dirty="0"/>
              <a:t>2.</a:t>
            </a:r>
            <a:r>
              <a:rPr lang="el-GR" dirty="0"/>
              <a:t> </a:t>
            </a:r>
            <a:r>
              <a:rPr lang="el-GR" b="1" dirty="0"/>
              <a:t>Χρήση διαφοροποιημένης</a:t>
            </a:r>
            <a:r>
              <a:rPr lang="el-GR" dirty="0"/>
              <a:t> </a:t>
            </a:r>
            <a:r>
              <a:rPr lang="el-GR" b="1" dirty="0"/>
              <a:t>διδασκαλίας</a:t>
            </a:r>
            <a:r>
              <a:rPr lang="el-GR" dirty="0"/>
              <a:t> </a:t>
            </a:r>
            <a:r>
              <a:rPr lang="el-GR" b="1" dirty="0"/>
              <a:t>για την κάλυψη</a:t>
            </a:r>
            <a:r>
              <a:rPr lang="el-GR" dirty="0"/>
              <a:t> </a:t>
            </a:r>
            <a:r>
              <a:rPr lang="el-GR" b="1" dirty="0"/>
              <a:t>διαφορετικών</a:t>
            </a:r>
            <a:r>
              <a:rPr lang="el-GR" dirty="0"/>
              <a:t> </a:t>
            </a:r>
            <a:r>
              <a:rPr lang="el-GR" b="1" dirty="0"/>
              <a:t>αναγκών</a:t>
            </a:r>
            <a:br>
              <a:rPr lang="el-GR" dirty="0"/>
            </a:br>
            <a:endParaRPr lang="el-GR" dirty="0"/>
          </a:p>
          <a:p>
            <a:pPr>
              <a:buNone/>
            </a:pPr>
            <a:r>
              <a:rPr lang="el-GR" b="1" dirty="0"/>
              <a:t>-Προσαρμόστε</a:t>
            </a:r>
            <a:r>
              <a:rPr lang="el-GR" dirty="0"/>
              <a:t> </a:t>
            </a:r>
            <a:r>
              <a:rPr lang="el-GR" b="1" dirty="0"/>
              <a:t>τα μαθήματα</a:t>
            </a:r>
            <a:r>
              <a:rPr lang="el-GR" dirty="0"/>
              <a:t> </a:t>
            </a:r>
            <a:r>
              <a:rPr lang="el-GR" b="1" dirty="0"/>
              <a:t>στα</a:t>
            </a:r>
            <a:r>
              <a:rPr lang="el-GR" dirty="0"/>
              <a:t> </a:t>
            </a:r>
            <a:r>
              <a:rPr lang="el-GR" b="1" dirty="0"/>
              <a:t>ατομικά μαθησιακά στυλ:</a:t>
            </a:r>
            <a:r>
              <a:rPr lang="el-GR" dirty="0"/>
              <a:t> Η διαφοροποιημένη διδασκαλία περιλαμβάνει την προσαρμογή των μεθόδων διδασκαλίας ώστε να ανταποκρίνονται στις διαφορετικές μαθησιακές ανάγκες των μαθητών. Αυτό μπορεί να περιλαμβάνει την παροχή οπτικών, ακουστικών και πρακτικών δραστηριοτήτων για την υποστήριξη μαθητών με διαφορετικές μαθησιακές προτιμήσεις.</a:t>
            </a:r>
            <a:br>
              <a:rPr lang="el-GR" dirty="0"/>
            </a:br>
            <a:endParaRPr lang="el-GR" dirty="0"/>
          </a:p>
          <a:p>
            <a:pPr>
              <a:buNone/>
            </a:pPr>
            <a:r>
              <a:rPr lang="el-GR" b="1" dirty="0"/>
              <a:t>-Προσφέρετε</a:t>
            </a:r>
            <a:r>
              <a:rPr lang="el-GR" dirty="0"/>
              <a:t> </a:t>
            </a:r>
            <a:r>
              <a:rPr lang="el-GR" b="1" dirty="0"/>
              <a:t>ευέλικτες</a:t>
            </a:r>
            <a:r>
              <a:rPr lang="el-GR" dirty="0"/>
              <a:t> </a:t>
            </a:r>
            <a:r>
              <a:rPr lang="el-GR" b="1" dirty="0"/>
              <a:t>μεθόδους</a:t>
            </a:r>
            <a:r>
              <a:rPr lang="el-GR" dirty="0"/>
              <a:t> </a:t>
            </a:r>
            <a:r>
              <a:rPr lang="el-GR" b="1" dirty="0"/>
              <a:t>αξιολόγησης</a:t>
            </a:r>
            <a:r>
              <a:rPr lang="el-GR" dirty="0"/>
              <a:t>: Η παροχή διαφόρων επιλογών αξιολόγησης, όπως γραπτές εκθέσεις, προφορικές παρουσιάσεις και οπτικές εργασίες, επιτρέπει στους μαθητές να επιδείξουν την κατανόησή τους με τρόπους που αξιοποιούν τα δυνατά τους σημεία. Αυτή η ευελιξία συμβάλλει στη μείωση των εμποδίων που μπορεί να αντιμετωπίζουν ορισμένοι μαθητές λόγω γλωσσικών δυσκολιών, αναπηριών ή περιορισμένων πόρων.</a:t>
            </a:r>
            <a:br>
              <a:rPr lang="el-GR" dirty="0"/>
            </a:br>
            <a:endParaRPr lang="el-GR" dirty="0"/>
          </a:p>
          <a:p>
            <a:pPr>
              <a:buNone/>
            </a:pPr>
            <a:r>
              <a:rPr lang="el-GR" b="1" dirty="0"/>
              <a:t>-Χρησιμοποιήστε</a:t>
            </a:r>
            <a:r>
              <a:rPr lang="el-GR" dirty="0"/>
              <a:t> </a:t>
            </a:r>
            <a:r>
              <a:rPr lang="el-GR" b="1" dirty="0"/>
              <a:t>τη σκαλωσιά:</a:t>
            </a:r>
            <a:r>
              <a:rPr lang="el-GR" dirty="0"/>
              <a:t> Προσφέρετε πρόσθετη υποστήριξη, όπως η ανάλυση πολύπλοκων εργασιών σε μικρότερα βήματα ή η χρήση γραφικών οργανωτών, για να βοηθήσετε τους μαθητές να διαχειριστούν δύσκολες εργασίες. Η σκαλωσιά διασφαλίζει ότι οι μαθητές μπορούν σταδιακά να αποκτήσουν αυτοπεποίθηση και ανεξαρτησία, ειδικά όταν αντιμετωπίζουν ακαδημαϊκές προκλήσεις.</a:t>
            </a:r>
            <a:br>
              <a:rPr lang="el-GR" dirty="0"/>
            </a:br>
            <a:endParaRPr lang="el-GR" dirty="0"/>
          </a:p>
          <a:p>
            <a:pPr>
              <a:buNone/>
            </a:pPr>
            <a:r>
              <a:rPr lang="el-GR" b="1" dirty="0"/>
              <a:t>-Προσφέρετε</a:t>
            </a:r>
            <a:r>
              <a:rPr lang="el-GR" dirty="0"/>
              <a:t> </a:t>
            </a:r>
            <a:r>
              <a:rPr lang="el-GR" b="1" dirty="0"/>
              <a:t>επιπλέον χρόνο και</a:t>
            </a:r>
            <a:r>
              <a:rPr lang="el-GR" dirty="0"/>
              <a:t> </a:t>
            </a:r>
            <a:r>
              <a:rPr lang="el-GR" b="1" dirty="0"/>
              <a:t>πόρους:</a:t>
            </a:r>
            <a:r>
              <a:rPr lang="el-GR" dirty="0"/>
              <a:t> Η προσφορά επιπλέον χρόνου για τις εργασίες, η πρόσβαση στην τεχνολογία και η παροχή πρόσθετων πόρων, όπως οδηγοί μελέτης ή διδασκαλία, μπορούν να βοηθήσουν στη γεφύρωση των κενών που προκαλούνται από οικονομικά εμπόδια ή μαθησιακές δυσκολίες.</a:t>
            </a:r>
            <a:br>
              <a:rPr lang="el-GR" dirty="0"/>
            </a:br>
            <a:endParaRPr lang="el-GR" dirty="0"/>
          </a:p>
          <a:p>
            <a:pPr>
              <a:buNone/>
            </a:pPr>
            <a:r>
              <a:rPr lang="el-GR" b="1" dirty="0"/>
              <a:t>3.</a:t>
            </a:r>
            <a:r>
              <a:rPr lang="el-GR" dirty="0"/>
              <a:t> </a:t>
            </a:r>
            <a:r>
              <a:rPr lang="el-GR" b="1" dirty="0"/>
              <a:t>Υποστήριξη</a:t>
            </a:r>
            <a:r>
              <a:rPr lang="el-GR" dirty="0"/>
              <a:t> </a:t>
            </a:r>
            <a:r>
              <a:rPr lang="el-GR" b="1" dirty="0"/>
              <a:t>πολιτικών</a:t>
            </a:r>
            <a:r>
              <a:rPr lang="el-GR" dirty="0"/>
              <a:t> </a:t>
            </a:r>
            <a:r>
              <a:rPr lang="el-GR" b="1" dirty="0"/>
              <a:t>σε όλο το σχολείο</a:t>
            </a:r>
            <a:r>
              <a:rPr lang="el-GR" dirty="0"/>
              <a:t> </a:t>
            </a:r>
            <a:r>
              <a:rPr lang="el-GR" b="1" dirty="0"/>
              <a:t>που</a:t>
            </a:r>
            <a:r>
              <a:rPr lang="el-GR" dirty="0"/>
              <a:t> </a:t>
            </a:r>
            <a:r>
              <a:rPr lang="el-GR" b="1" dirty="0"/>
              <a:t>υποστηρίζουν</a:t>
            </a:r>
            <a:r>
              <a:rPr lang="el-GR" dirty="0"/>
              <a:t> </a:t>
            </a:r>
            <a:r>
              <a:rPr lang="el-GR" b="1" dirty="0"/>
              <a:t>τους </a:t>
            </a:r>
            <a:r>
              <a:rPr lang="el-GR" b="1" dirty="0" err="1"/>
              <a:t>μειονεκτούντες</a:t>
            </a:r>
            <a:r>
              <a:rPr lang="el-GR" dirty="0"/>
              <a:t> </a:t>
            </a:r>
            <a:r>
              <a:rPr lang="el-GR" b="1" dirty="0"/>
              <a:t>μαθητές</a:t>
            </a:r>
            <a:br>
              <a:rPr lang="el-GR" dirty="0"/>
            </a:br>
            <a:endParaRPr lang="el-GR" dirty="0"/>
          </a:p>
          <a:p>
            <a:pPr>
              <a:buNone/>
            </a:pPr>
            <a:r>
              <a:rPr lang="el-GR" b="1" dirty="0"/>
              <a:t>-Δημιουργήστε μια σχολική κουλτούρα χωρίς αποκλεισμούς:</a:t>
            </a:r>
            <a:r>
              <a:rPr lang="el-GR" dirty="0"/>
              <a:t> Υποστηρίξτε την ανάπτυξη πολιτικών που δημιουργούν ένα φιλόξενο και συμπεριληπτικό περιβάλλον για όλους τους μαθητές. Αυτό μπορεί να περιλαμβάνει πολιτικές κατά των διακρίσεων, την παροχή πρακτικών διδασκαλίας που ανταποκρίνονται σε πολιτισμικό επίπεδο και την εξασφάλιση ίσης πρόσβασης σε εξωσχολικές δραστηριότητες.</a:t>
            </a:r>
            <a:br>
              <a:rPr lang="el-GR" dirty="0"/>
            </a:br>
            <a:endParaRPr lang="el-GR" b="1" dirty="0"/>
          </a:p>
          <a:p>
            <a:pPr>
              <a:buNone/>
            </a:pPr>
            <a:r>
              <a:rPr lang="el-GR" b="1" dirty="0"/>
              <a:t>-Εξασφάλιση πρόσβασης σε</a:t>
            </a:r>
            <a:r>
              <a:rPr lang="el-GR" dirty="0"/>
              <a:t> </a:t>
            </a:r>
            <a:r>
              <a:rPr lang="el-GR" b="1" dirty="0"/>
              <a:t>βασικούς</a:t>
            </a:r>
            <a:r>
              <a:rPr lang="el-GR" dirty="0"/>
              <a:t> </a:t>
            </a:r>
            <a:r>
              <a:rPr lang="el-GR" b="1" dirty="0"/>
              <a:t>πόρους:</a:t>
            </a:r>
            <a:r>
              <a:rPr lang="el-GR" dirty="0"/>
              <a:t> Υποστηρίξτε πολιτικές που διασφαλίζουν ότι οι μαθητές από </a:t>
            </a:r>
            <a:r>
              <a:rPr lang="el-GR" dirty="0" err="1"/>
              <a:t>μειονεκτούντα</a:t>
            </a:r>
            <a:r>
              <a:rPr lang="el-GR" dirty="0"/>
              <a:t> περιβάλλοντα έχουν πρόσβαση στους απαραίτητους εκπαιδευτικούς πόρους, συμπεριλαμβανομένων των σχολικών ειδών, των σχολικών βιβλίων, της τεχνολογίας και της μεταφοράς. Αυτό μπορεί να επιτευχθεί μέσω συνεργασιών με κοινοτικές οργανώσεις, συλλογής χρημάτων από τα σχολεία ή κυβερνητικών προγραμμάτων υποστήριξης.</a:t>
            </a:r>
            <a:br>
              <a:rPr lang="el-GR" dirty="0"/>
            </a:br>
            <a:endParaRPr lang="el-GR" dirty="0"/>
          </a:p>
          <a:p>
            <a:pPr>
              <a:buNone/>
            </a:pPr>
            <a:r>
              <a:rPr lang="el-GR" b="1" dirty="0"/>
              <a:t>-Αντιμετώπιση</a:t>
            </a:r>
            <a:r>
              <a:rPr lang="el-GR" dirty="0"/>
              <a:t> </a:t>
            </a:r>
            <a:r>
              <a:rPr lang="el-GR" b="1" dirty="0"/>
              <a:t>των αναγκών</a:t>
            </a:r>
            <a:r>
              <a:rPr lang="el-GR" dirty="0"/>
              <a:t> </a:t>
            </a:r>
            <a:r>
              <a:rPr lang="el-GR" b="1" dirty="0"/>
              <a:t>ψυχικής</a:t>
            </a:r>
            <a:r>
              <a:rPr lang="el-GR" dirty="0"/>
              <a:t> </a:t>
            </a:r>
            <a:r>
              <a:rPr lang="el-GR" b="1" dirty="0"/>
              <a:t>υγείας</a:t>
            </a:r>
            <a:r>
              <a:rPr lang="el-GR" dirty="0"/>
              <a:t> </a:t>
            </a:r>
            <a:r>
              <a:rPr lang="el-GR" b="1" dirty="0"/>
              <a:t>:</a:t>
            </a:r>
            <a:r>
              <a:rPr lang="el-GR" dirty="0"/>
              <a:t> Υποστηρίξτε την ενσωμάτωση της υποστήριξης της ψυχικής υγείας στο σχολικό σύστημα. Οι υπηρεσίες ψυχικής υγείας, οι σύμβουλοι και τα προγράμματα ευεξίας μπορούν να είναι ζωτικής σημασίας για τους μαθητές που αντιμετωπίζουν κοινωνικά και συναισθηματικά εμπόδια, βοηθώντας τους να αντιμετωπίσουν το άγχος και το τραύμα.</a:t>
            </a:r>
            <a:br>
              <a:rPr lang="el-GR" dirty="0"/>
            </a:br>
            <a:endParaRPr lang="el-GR" dirty="0"/>
          </a:p>
          <a:p>
            <a:r>
              <a:rPr lang="el-GR" b="1" dirty="0"/>
              <a:t>-Εγκαθιδρύστε προγράμματα οικονομικής βοήθειας:</a:t>
            </a:r>
            <a:r>
              <a:rPr lang="el-GR" dirty="0"/>
              <a:t> Υποστηρίξτε πρωτοβουλίες σε επίπεδο σχολείου που παρέχουν οικονομική στήριξη σε μαθητές που έχουν ανάγκη, όπως προγράμματα δωρεάν ή επιδοτούμενων γεύματα, βοήθεια για την ένδυση ή επιχορηγήσεις για εξωσχολικές δραστηριότητες. Με τον τρόπο αυτό διασφαλίζεται ότι τα οικονομικά εμπόδια δεν εμποδίζουν τη δυνατότητα ενός μαθητή να έχει πρόσβαση σε εκπαιδευτικές ευκαιρίες.</a:t>
            </a:r>
          </a:p>
        </p:txBody>
      </p:sp>
      <p:sp>
        <p:nvSpPr>
          <p:cNvPr id="101" name="Google Shape;101;p3:notes">
            <a:extLst>
              <a:ext uri="{FF2B5EF4-FFF2-40B4-BE49-F238E27FC236}">
                <a16:creationId xmlns:a16="http://schemas.microsoft.com/office/drawing/2014/main" id="{A21D7BEF-C18B-C662-4A18-071E1E63B5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117566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E9EEF083-36CE-48B9-38E7-6BD5F024135E}"/>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B51CCB16-4C2F-6BFF-8D91-0540858427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E69F703A-32F1-0F23-28C2-BA27593556B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b="1" dirty="0"/>
              <a:t>Πόροι</a:t>
            </a:r>
            <a:r>
              <a:rPr lang="el-GR" dirty="0"/>
              <a:t> </a:t>
            </a:r>
            <a:r>
              <a:rPr lang="el-GR" b="1" dirty="0"/>
              <a:t>για</a:t>
            </a:r>
            <a:r>
              <a:rPr lang="el-GR" dirty="0"/>
              <a:t> </a:t>
            </a:r>
            <a:r>
              <a:rPr lang="el-GR" b="1" dirty="0"/>
              <a:t>εκπαιδευτικούς</a:t>
            </a:r>
            <a:br>
              <a:rPr lang="el-GR" dirty="0"/>
            </a:br>
            <a:endParaRPr lang="el-GR" dirty="0"/>
          </a:p>
          <a:p>
            <a:pPr>
              <a:buNone/>
            </a:pPr>
            <a:r>
              <a:rPr lang="el-GR" dirty="0"/>
              <a:t>Για την υποστήριξη των εκπαιδευτικών στην αντιμετώπιση των κοινωνικών και οικονομικών εμποδίων στη συμπερίληψη, μπορούν να χρησιμοποιηθούν διάφοροι πόροι. Αυτοί οι πόροι βοηθούν τους εκπαιδευτικούς να αναπτύξουν τις δεξιότητές τους, να παρέχουν πρόσθετη υποστήριξη στους μαθητές και να προωθήσουν ένα πιο περιεκτικό περιβάλλον στην τάξη. Παρακάτω παρατίθενται ορισμένα χρήσιμα εργαλεία και δίκτυα για τους εκπαιδευτικούς:</a:t>
            </a:r>
            <a:br>
              <a:rPr lang="el-GR" dirty="0"/>
            </a:br>
            <a:endParaRPr lang="el-GR" dirty="0"/>
          </a:p>
          <a:p>
            <a:pPr>
              <a:buNone/>
            </a:pPr>
            <a:r>
              <a:rPr lang="el-GR" b="1" dirty="0"/>
              <a:t>1.</a:t>
            </a:r>
            <a:r>
              <a:rPr lang="el-GR" dirty="0"/>
              <a:t> </a:t>
            </a:r>
            <a:r>
              <a:rPr lang="el-GR" b="1" dirty="0"/>
              <a:t>Κοινοτικές</a:t>
            </a:r>
            <a:r>
              <a:rPr lang="el-GR" dirty="0"/>
              <a:t> </a:t>
            </a:r>
            <a:r>
              <a:rPr lang="el-GR" b="1" dirty="0"/>
              <a:t>οργανώσεις</a:t>
            </a:r>
            <a:r>
              <a:rPr lang="el-GR" dirty="0"/>
              <a:t> </a:t>
            </a:r>
            <a:r>
              <a:rPr lang="el-GR" b="1" dirty="0"/>
              <a:t>που προσφέρουν</a:t>
            </a:r>
            <a:r>
              <a:rPr lang="el-GR" dirty="0"/>
              <a:t> </a:t>
            </a:r>
            <a:r>
              <a:rPr lang="el-GR" b="1" dirty="0"/>
              <a:t>προγράμματα υποστήριξης</a:t>
            </a:r>
            <a:br>
              <a:rPr lang="el-GR" dirty="0"/>
            </a:br>
            <a:endParaRPr lang="el-GR" dirty="0"/>
          </a:p>
          <a:p>
            <a:pPr>
              <a:buNone/>
            </a:pPr>
            <a:r>
              <a:rPr lang="el-GR" b="1" dirty="0"/>
              <a:t>-Τοπικές</a:t>
            </a:r>
            <a:r>
              <a:rPr lang="el-GR" dirty="0"/>
              <a:t> </a:t>
            </a:r>
            <a:r>
              <a:rPr lang="el-GR" b="1" dirty="0"/>
              <a:t>κοινωνικές υπηρεσίες και</a:t>
            </a:r>
            <a:r>
              <a:rPr lang="el-GR" dirty="0"/>
              <a:t> </a:t>
            </a:r>
            <a:r>
              <a:rPr lang="el-GR" b="1" dirty="0"/>
              <a:t>μη κερδοσκοπικοί οργανισμοί</a:t>
            </a:r>
            <a:r>
              <a:rPr lang="el-GR" dirty="0"/>
              <a:t>: Πολλές κοινότητες διαθέτουν τοπικές οργανώσεις που προσφέρουν διδασκαλία, καθοδήγηση και υποστήριξη πόρων για </a:t>
            </a:r>
            <a:r>
              <a:rPr lang="el-GR" dirty="0" err="1"/>
              <a:t>μειονεκτούντες</a:t>
            </a:r>
            <a:r>
              <a:rPr lang="el-GR" dirty="0"/>
              <a:t> μαθητές. Αυτές οι οργανώσεις μπορεί να παρέχουν σχολικά είδη, εξωσχολικά προγράμματα και υπηρεσίες ψυχικής υγείας.</a:t>
            </a:r>
            <a:br>
              <a:rPr lang="el-GR" dirty="0"/>
            </a:br>
            <a:endParaRPr lang="el-GR" dirty="0"/>
          </a:p>
          <a:p>
            <a:pPr>
              <a:buNone/>
            </a:pPr>
            <a:r>
              <a:rPr lang="el-GR" i="1" dirty="0"/>
              <a:t>-Παράδειγμα</a:t>
            </a:r>
            <a:r>
              <a:rPr lang="el-GR" dirty="0"/>
              <a:t>: Τοπικά τμήματα οργανώσεων όπως </a:t>
            </a:r>
            <a:r>
              <a:rPr lang="el-GR" i="1" dirty="0" err="1"/>
              <a:t>Big</a:t>
            </a:r>
            <a:r>
              <a:rPr lang="el-GR" dirty="0"/>
              <a:t> </a:t>
            </a:r>
            <a:r>
              <a:rPr lang="el-GR" i="1" dirty="0" err="1"/>
              <a:t>Brothers</a:t>
            </a:r>
            <a:r>
              <a:rPr lang="el-GR" dirty="0"/>
              <a:t> </a:t>
            </a:r>
            <a:r>
              <a:rPr lang="el-GR" i="1" dirty="0" err="1"/>
              <a:t>Big</a:t>
            </a:r>
            <a:r>
              <a:rPr lang="el-GR" dirty="0"/>
              <a:t> </a:t>
            </a:r>
            <a:r>
              <a:rPr lang="el-GR" i="1" dirty="0" err="1"/>
              <a:t>Sisters</a:t>
            </a:r>
            <a:r>
              <a:rPr lang="el-GR" dirty="0"/>
              <a:t> ή </a:t>
            </a:r>
            <a:r>
              <a:rPr lang="el-GR" i="1" dirty="0" err="1"/>
              <a:t>Boys</a:t>
            </a:r>
            <a:r>
              <a:rPr lang="el-GR" dirty="0"/>
              <a:t> </a:t>
            </a:r>
            <a:r>
              <a:rPr lang="el-GR" i="1" dirty="0"/>
              <a:t>and</a:t>
            </a:r>
            <a:r>
              <a:rPr lang="el-GR" dirty="0"/>
              <a:t> </a:t>
            </a:r>
            <a:r>
              <a:rPr lang="el-GR" i="1" dirty="0" err="1"/>
              <a:t>Girls</a:t>
            </a:r>
            <a:r>
              <a:rPr lang="el-GR" dirty="0"/>
              <a:t> </a:t>
            </a:r>
            <a:r>
              <a:rPr lang="el-GR" i="1" dirty="0" err="1"/>
              <a:t>Clubs</a:t>
            </a:r>
            <a:r>
              <a:rPr lang="el-GR" dirty="0"/>
              <a:t> συχνά λειτουργούν προγράμματα που παρέχουν πρόσθετη υποστήριξη σε μαθητές που αντιμετωπίζουν οικονομικά ή κοινωνικά εμπόδια.</a:t>
            </a:r>
            <a:br>
              <a:rPr lang="el-GR" dirty="0"/>
            </a:br>
            <a:endParaRPr lang="el-GR" dirty="0"/>
          </a:p>
          <a:p>
            <a:pPr>
              <a:buNone/>
            </a:pPr>
            <a:r>
              <a:rPr lang="el-GR" b="1" dirty="0"/>
              <a:t>-Τράπεζες</a:t>
            </a:r>
            <a:r>
              <a:rPr lang="el-GR" dirty="0"/>
              <a:t> τροφίμων </a:t>
            </a:r>
            <a:r>
              <a:rPr lang="el-GR" b="1" dirty="0"/>
              <a:t>και</a:t>
            </a:r>
            <a:r>
              <a:rPr lang="el-GR" dirty="0"/>
              <a:t> </a:t>
            </a:r>
            <a:r>
              <a:rPr lang="el-GR" b="1" dirty="0"/>
              <a:t>συλλογές</a:t>
            </a:r>
            <a:r>
              <a:rPr lang="el-GR" dirty="0"/>
              <a:t> </a:t>
            </a:r>
            <a:r>
              <a:rPr lang="el-GR" b="1" dirty="0"/>
              <a:t>ρούχων</a:t>
            </a:r>
            <a:r>
              <a:rPr lang="el-GR" dirty="0"/>
              <a:t>: Για τους μαθητές που αντιμετωπίζουν οικονομικές δυσκολίες, οργανώσεις όπως η </a:t>
            </a:r>
            <a:r>
              <a:rPr lang="el-GR" i="1" dirty="0" err="1"/>
              <a:t>Feeding</a:t>
            </a:r>
            <a:r>
              <a:rPr lang="el-GR" dirty="0"/>
              <a:t> </a:t>
            </a:r>
            <a:r>
              <a:rPr lang="el-GR" i="1" dirty="0" err="1"/>
              <a:t>America</a:t>
            </a:r>
            <a:r>
              <a:rPr lang="el-GR" dirty="0"/>
              <a:t> και οι τοπικές τράπεζες τροφίμων συχνά παρέχουν βασικούς πόρους σε οικογένειες που έχουν ανάγκη. Οι σχολικές περιφέρειες μπορούν να συνεργαστούν με αυτές τις οργανώσεις για να διασφαλίσουν ότι οι μαθητές έχουν πρόσβαση σε βασικές ανάγκες.</a:t>
            </a:r>
            <a:br>
              <a:rPr lang="el-GR" dirty="0"/>
            </a:br>
            <a:endParaRPr lang="el-GR" dirty="0"/>
          </a:p>
          <a:p>
            <a:pPr>
              <a:buNone/>
            </a:pPr>
            <a:r>
              <a:rPr lang="el-GR" b="1" dirty="0"/>
              <a:t>-Υπηρεσίες πολιτισμικής</a:t>
            </a:r>
            <a:r>
              <a:rPr lang="el-GR" dirty="0"/>
              <a:t> </a:t>
            </a:r>
            <a:r>
              <a:rPr lang="el-GR" b="1" dirty="0"/>
              <a:t>και</a:t>
            </a:r>
            <a:r>
              <a:rPr lang="el-GR" dirty="0"/>
              <a:t> </a:t>
            </a:r>
            <a:r>
              <a:rPr lang="el-GR" b="1" dirty="0"/>
              <a:t>γλωσσικής</a:t>
            </a:r>
            <a:r>
              <a:rPr lang="el-GR" dirty="0"/>
              <a:t> </a:t>
            </a:r>
            <a:r>
              <a:rPr lang="el-GR" b="1" dirty="0"/>
              <a:t>υποστήριξης</a:t>
            </a:r>
            <a:r>
              <a:rPr lang="el-GR" dirty="0"/>
              <a:t>: Μη κερδοσκοπικές οργανώσεις που επικεντρώνονται στην πολιτιστική και γλωσσική πολυμορφία, όπως </a:t>
            </a:r>
            <a:r>
              <a:rPr lang="el-GR" i="1" dirty="0"/>
              <a:t>το</a:t>
            </a:r>
            <a:r>
              <a:rPr lang="el-GR" dirty="0"/>
              <a:t> </a:t>
            </a:r>
            <a:r>
              <a:rPr lang="el-GR" i="1" dirty="0"/>
              <a:t>Κέντρο</a:t>
            </a:r>
            <a:r>
              <a:rPr lang="el-GR" dirty="0"/>
              <a:t> </a:t>
            </a:r>
            <a:r>
              <a:rPr lang="el-GR" i="1" dirty="0"/>
              <a:t>Εκπαίδευσης</a:t>
            </a:r>
            <a:r>
              <a:rPr lang="el-GR" dirty="0"/>
              <a:t> </a:t>
            </a:r>
            <a:r>
              <a:rPr lang="el-GR" i="1" dirty="0"/>
              <a:t>και Νομικών Υπηρεσιών</a:t>
            </a:r>
            <a:r>
              <a:rPr lang="el-GR" dirty="0"/>
              <a:t> </a:t>
            </a:r>
            <a:r>
              <a:rPr lang="el-GR" i="1" dirty="0"/>
              <a:t>για Πρόσφυγες</a:t>
            </a:r>
            <a:r>
              <a:rPr lang="el-GR" dirty="0"/>
              <a:t> </a:t>
            </a:r>
            <a:r>
              <a:rPr lang="el-GR" i="1" dirty="0"/>
              <a:t>και</a:t>
            </a:r>
            <a:r>
              <a:rPr lang="el-GR" dirty="0"/>
              <a:t> </a:t>
            </a:r>
            <a:r>
              <a:rPr lang="el-GR" i="1" dirty="0"/>
              <a:t>Μετανάστες</a:t>
            </a:r>
            <a:r>
              <a:rPr lang="el-GR" dirty="0"/>
              <a:t> </a:t>
            </a:r>
            <a:r>
              <a:rPr lang="el-GR" i="1" dirty="0"/>
              <a:t>(RAICES)</a:t>
            </a:r>
            <a:r>
              <a:rPr lang="el-GR" dirty="0"/>
              <a:t> ή η </a:t>
            </a:r>
            <a:r>
              <a:rPr lang="el-GR" i="1" dirty="0" err="1"/>
              <a:t>Language</a:t>
            </a:r>
            <a:r>
              <a:rPr lang="el-GR" i="1" dirty="0"/>
              <a:t> Line </a:t>
            </a:r>
            <a:r>
              <a:rPr lang="el-GR" i="1" dirty="0" err="1"/>
              <a:t>Solutions</a:t>
            </a:r>
            <a:r>
              <a:rPr lang="el-GR" dirty="0"/>
              <a:t>, μπορούν να παρέχουν γλωσσική υποστήριξη, νομικές συμβουλές και πολιτιστική καθοδήγηση για τους μετανάστες ή πρόσφυγες μαθητές και τις οικογένειές τους.</a:t>
            </a:r>
            <a:br>
              <a:rPr lang="el-GR" dirty="0"/>
            </a:br>
            <a:endParaRPr lang="el-GR" dirty="0"/>
          </a:p>
          <a:p>
            <a:pPr>
              <a:buNone/>
            </a:pPr>
            <a:r>
              <a:rPr lang="el-GR" b="1" dirty="0"/>
              <a:t>2.</a:t>
            </a:r>
            <a:r>
              <a:rPr lang="el-GR" dirty="0"/>
              <a:t> </a:t>
            </a:r>
            <a:r>
              <a:rPr lang="el-GR" b="1" dirty="0"/>
              <a:t>Διαδικτυακά εργαλεία για</a:t>
            </a:r>
            <a:r>
              <a:rPr lang="el-GR" dirty="0"/>
              <a:t> </a:t>
            </a:r>
            <a:r>
              <a:rPr lang="el-GR" b="1" dirty="0"/>
              <a:t>διαφοροποιημένη</a:t>
            </a:r>
            <a:r>
              <a:rPr lang="el-GR" dirty="0"/>
              <a:t> </a:t>
            </a:r>
            <a:r>
              <a:rPr lang="el-GR" b="1" dirty="0"/>
              <a:t>διδασκαλία</a:t>
            </a:r>
            <a:br>
              <a:rPr lang="el-GR" dirty="0"/>
            </a:br>
            <a:endParaRPr lang="el-GR" dirty="0"/>
          </a:p>
          <a:p>
            <a:pPr>
              <a:buNone/>
            </a:pPr>
            <a:r>
              <a:rPr lang="el-GR" dirty="0"/>
              <a:t>-</a:t>
            </a:r>
            <a:r>
              <a:rPr lang="el-GR" dirty="0" err="1"/>
              <a:t>Google</a:t>
            </a:r>
            <a:r>
              <a:rPr lang="el-GR" dirty="0"/>
              <a:t> </a:t>
            </a:r>
            <a:r>
              <a:rPr lang="el-GR" b="1" dirty="0" err="1"/>
              <a:t>Classroom</a:t>
            </a:r>
            <a:r>
              <a:rPr lang="el-GR" dirty="0"/>
              <a:t>: Το </a:t>
            </a:r>
            <a:r>
              <a:rPr lang="el-GR" dirty="0" err="1"/>
              <a:t>Google</a:t>
            </a:r>
            <a:r>
              <a:rPr lang="el-GR" dirty="0"/>
              <a:t> </a:t>
            </a:r>
            <a:r>
              <a:rPr lang="el-GR" dirty="0" err="1"/>
              <a:t>Classroom</a:t>
            </a:r>
            <a:r>
              <a:rPr lang="el-GR" dirty="0"/>
              <a:t> προσφέρει μια σειρά εργαλείων που μπορούν να προσαρμοστούν ώστε να ανταποκρίνονται στις ανάγκες των διαφορετικών μαθητών. Οι εκπαιδευτικοί μπορούν να ανεβάζουν διδακτικό υλικό, να παρέχουν διαφοροποιημένες εργασίες και να προσφέρουν ανατροφοδότηση σε πραγματικό χρόνο, όλα σε μία πλατφόρμα.</a:t>
            </a:r>
            <a:br>
              <a:rPr lang="el-GR" dirty="0"/>
            </a:br>
            <a:endParaRPr lang="el-GR" dirty="0"/>
          </a:p>
          <a:p>
            <a:pPr>
              <a:buNone/>
            </a:pPr>
            <a:r>
              <a:rPr lang="el-GR" dirty="0"/>
              <a:t>-</a:t>
            </a:r>
            <a:r>
              <a:rPr lang="el-GR" dirty="0" err="1"/>
              <a:t>Khan</a:t>
            </a:r>
            <a:r>
              <a:rPr lang="el-GR" dirty="0"/>
              <a:t> </a:t>
            </a:r>
            <a:r>
              <a:rPr lang="el-GR" b="1" dirty="0" err="1"/>
              <a:t>Academy</a:t>
            </a:r>
            <a:r>
              <a:rPr lang="el-GR" dirty="0"/>
              <a:t>: Αυτή η δωρεάν, διαδικτυακή πλατφόρμα παρέχει ένα ευρύ φάσμα διδακτικών βίντεο και ασκήσεων πρακτικής εξάσκησης για μαθητές σε διαφορετικά μαθησιακά επίπεδα. Οι εκπαιδευτικοί μπορούν να χρησιμοποιήσουν την </a:t>
            </a:r>
            <a:r>
              <a:rPr lang="el-GR" dirty="0" err="1"/>
              <a:t>Khan</a:t>
            </a:r>
            <a:r>
              <a:rPr lang="el-GR" dirty="0"/>
              <a:t> </a:t>
            </a:r>
            <a:r>
              <a:rPr lang="el-GR" dirty="0" err="1"/>
              <a:t>Academy</a:t>
            </a:r>
            <a:r>
              <a:rPr lang="el-GR" dirty="0"/>
              <a:t> για να προσαρμόσουν τα μαθήματα και να παρέχουν επιπλέον υποστήριξη σε θέματα όπως τα μαθηματικά, οι φυσικές επιστήμες και ο αλφαβητισμός.</a:t>
            </a:r>
            <a:br>
              <a:rPr lang="el-GR" dirty="0"/>
            </a:br>
            <a:endParaRPr lang="el-GR" dirty="0"/>
          </a:p>
          <a:p>
            <a:pPr>
              <a:buNone/>
            </a:pPr>
            <a:r>
              <a:rPr lang="el-GR" b="1" dirty="0"/>
              <a:t>-</a:t>
            </a:r>
            <a:r>
              <a:rPr lang="el-GR" b="1" dirty="0" err="1"/>
              <a:t>Edpuzzle</a:t>
            </a:r>
            <a:r>
              <a:rPr lang="el-GR" dirty="0"/>
              <a:t>: Το </a:t>
            </a:r>
            <a:r>
              <a:rPr lang="el-GR" dirty="0" err="1"/>
              <a:t>Edpuzzle</a:t>
            </a:r>
            <a:r>
              <a:rPr lang="el-GR" dirty="0"/>
              <a:t> επιτρέπει στους εκπαιδευτικούς να τροποποιούν το περιεχόμενο των βίντεο προσθέτοντας κουίζ, </a:t>
            </a:r>
            <a:r>
              <a:rPr lang="el-GR" dirty="0" err="1"/>
              <a:t>voiceovers</a:t>
            </a:r>
            <a:r>
              <a:rPr lang="el-GR" dirty="0"/>
              <a:t> και </a:t>
            </a:r>
            <a:r>
              <a:rPr lang="el-GR" dirty="0" err="1"/>
              <a:t>διαδραστικά</a:t>
            </a:r>
            <a:r>
              <a:rPr lang="el-GR" dirty="0"/>
              <a:t> στοιχεία. Αυτό είναι ιδιαίτερα χρήσιμο για διαφοροποιημένη μάθηση, καθώς επιτρέπει στους μαθητές να ασχοληθούν με το υλικό με το δικό τους ρυθμό.</a:t>
            </a:r>
            <a:br>
              <a:rPr lang="el-GR" dirty="0"/>
            </a:br>
            <a:endParaRPr lang="el-GR" dirty="0"/>
          </a:p>
          <a:p>
            <a:pPr>
              <a:buNone/>
            </a:pPr>
            <a:r>
              <a:rPr lang="el-GR" b="1" dirty="0"/>
              <a:t>-</a:t>
            </a:r>
            <a:r>
              <a:rPr lang="el-GR" b="1" dirty="0" err="1"/>
              <a:t>Flipgrid</a:t>
            </a:r>
            <a:r>
              <a:rPr lang="el-GR" dirty="0"/>
              <a:t>: Το </a:t>
            </a:r>
            <a:r>
              <a:rPr lang="el-GR" dirty="0" err="1"/>
              <a:t>Flipgrid</a:t>
            </a:r>
            <a:r>
              <a:rPr lang="el-GR" dirty="0"/>
              <a:t> επιτρέπει στους μαθητές να μοιράζονται τις σκέψεις τους μέσω βίντεο-απαντήσεων, το οποίο μπορεί να αποτελέσει ένα εξαιρετικό εργαλείο για τους μαθητές που μαθαίνουν γλώσσες, τους μαθητές με αναπηρίες ή όσους δυσκολεύονται με τη γραπτή έκφραση. Οι εκπαιδευτικοί μπορούν να χρησιμοποιήσουν αυτό το εργαλείο για να διευκολύνουν τις συζητήσεις και να διασφαλίσουν ότι όλοι οι μαθητές έχουν φωνή.</a:t>
            </a:r>
            <a:br>
              <a:rPr lang="el-GR" dirty="0"/>
            </a:br>
            <a:endParaRPr lang="el-GR" dirty="0"/>
          </a:p>
          <a:p>
            <a:pPr>
              <a:buNone/>
            </a:pPr>
            <a:r>
              <a:rPr lang="el-GR" b="1" dirty="0"/>
              <a:t>-</a:t>
            </a:r>
            <a:r>
              <a:rPr lang="el-GR" b="1" dirty="0" err="1"/>
              <a:t>ClassDojo</a:t>
            </a:r>
            <a:r>
              <a:rPr lang="el-GR" dirty="0"/>
              <a:t>: Αυτή η εφαρμογή προωθεί την επικοινωνία μεταξύ εκπαιδευτικών, μαθητών και γονέων. Επιτρέπει στους εκπαιδευτικούς να παρακολουθούν τη συμπεριφορά των μαθητών, να επιβραβεύουν την πρόοδο και να στέλνουν ενημερώσεις στις οικογένειες, δημιουργώντας ένα συμπεριληπτικό περιβάλλον, εμπλέκοντας τόσο τους μαθητές όσο και τους γονείς στη μαθησιακή διαδικασία.</a:t>
            </a:r>
            <a:br>
              <a:rPr lang="el-GR" dirty="0"/>
            </a:br>
            <a:endParaRPr lang="el-GR" dirty="0"/>
          </a:p>
          <a:p>
            <a:pPr>
              <a:buNone/>
            </a:pPr>
            <a:r>
              <a:rPr lang="el-GR" b="1" dirty="0"/>
              <a:t>-</a:t>
            </a:r>
            <a:r>
              <a:rPr lang="el-GR" b="1" dirty="0" err="1"/>
              <a:t>Seesaw</a:t>
            </a:r>
            <a:r>
              <a:rPr lang="el-GR" dirty="0"/>
              <a:t>: Το </a:t>
            </a:r>
            <a:r>
              <a:rPr lang="el-GR" dirty="0" err="1"/>
              <a:t>Seesaw</a:t>
            </a:r>
            <a:r>
              <a:rPr lang="el-GR" dirty="0"/>
              <a:t> είναι ένα ψηφιακό χαρτοφυλάκιο που καθοδηγείται από τους μαθητές και επιτρέπει στους μαθητές να μοιράζονται τη μάθησή τους μέσω φωτογραφιών, βίντεο και σχεδίων. Οι εκπαιδευτικοί μπορούν να χρησιμοποιούν το </a:t>
            </a:r>
            <a:r>
              <a:rPr lang="el-GR" dirty="0" err="1"/>
              <a:t>Seesaw</a:t>
            </a:r>
            <a:r>
              <a:rPr lang="el-GR" dirty="0"/>
              <a:t> για να παρέχουν εξατομικευμένες εργασίες και να δίνουν στους μαθητές την ευκαιρία να επιδείξουν τη μάθησή τους με διάφορους τρόπους.</a:t>
            </a:r>
            <a:br>
              <a:rPr lang="el-GR" dirty="0"/>
            </a:br>
            <a:endParaRPr lang="el-GR" dirty="0"/>
          </a:p>
          <a:p>
            <a:pPr>
              <a:buNone/>
            </a:pPr>
            <a:r>
              <a:rPr lang="el-GR" b="1" dirty="0"/>
              <a:t>3.</a:t>
            </a:r>
            <a:r>
              <a:rPr lang="el-GR" dirty="0"/>
              <a:t> </a:t>
            </a:r>
            <a:r>
              <a:rPr lang="el-GR" b="1" dirty="0"/>
              <a:t>Επαγγελματικά δίκτυα για</a:t>
            </a:r>
            <a:r>
              <a:rPr lang="el-GR" dirty="0"/>
              <a:t> </a:t>
            </a:r>
            <a:r>
              <a:rPr lang="el-GR" b="1" dirty="0"/>
              <a:t>την ανταλλαγή βέλτιστων πρακτικών</a:t>
            </a:r>
            <a:br>
              <a:rPr lang="el-GR" dirty="0"/>
            </a:br>
            <a:endParaRPr lang="el-GR" dirty="0"/>
          </a:p>
          <a:p>
            <a:pPr>
              <a:buNone/>
            </a:pPr>
            <a:r>
              <a:rPr lang="el-GR" b="1" dirty="0"/>
              <a:t>-Διδάσκω</a:t>
            </a:r>
            <a:r>
              <a:rPr lang="el-GR" dirty="0"/>
              <a:t> </a:t>
            </a:r>
            <a:r>
              <a:rPr lang="el-GR" b="1" dirty="0"/>
              <a:t>για</a:t>
            </a:r>
            <a:r>
              <a:rPr lang="el-GR" dirty="0"/>
              <a:t> </a:t>
            </a:r>
            <a:r>
              <a:rPr lang="el-GR" b="1" dirty="0"/>
              <a:t>όλους</a:t>
            </a:r>
            <a:r>
              <a:rPr lang="el-GR" dirty="0"/>
              <a:t>: Ένα παγκόσμιο δίκτυο εκπαιδευτικών που επικεντρώνεται στη βελτίωση των εκπαιδευτικών αποτελεσμάτων για περιθωριοποιημένους μαθητές. Οι εκπαιδευτικοί μπορούν να συμμετάσχουν σε φόρουμ, να παρακολουθήσουν συνέδρια και να μοιραστούν πόρους με άλλους εκπαιδευτικούς που εργάζονται επίσης για να ξεπεράσουν τα κοινωνικά και οικονομικά εμπόδια στη συμπερίληψη.</a:t>
            </a:r>
            <a:br>
              <a:rPr lang="el-GR" dirty="0"/>
            </a:br>
            <a:endParaRPr lang="el-GR" dirty="0"/>
          </a:p>
          <a:p>
            <a:pPr>
              <a:buNone/>
            </a:pPr>
            <a:r>
              <a:rPr lang="el-GR" b="1" dirty="0"/>
              <a:t>-Η</a:t>
            </a:r>
            <a:r>
              <a:rPr lang="el-GR" dirty="0"/>
              <a:t> </a:t>
            </a:r>
            <a:r>
              <a:rPr lang="el-GR" b="1" dirty="0"/>
              <a:t>Εθνική</a:t>
            </a:r>
            <a:r>
              <a:rPr lang="el-GR" dirty="0"/>
              <a:t> </a:t>
            </a:r>
            <a:r>
              <a:rPr lang="el-GR" b="1" dirty="0"/>
              <a:t>Ένωση Εκπαιδευτικών (NEA)</a:t>
            </a:r>
            <a:r>
              <a:rPr lang="el-GR" dirty="0"/>
              <a:t>: Η NEA προσφέρει διάφορες ευκαιρίες επαγγελματικής ανάπτυξης, όπως εργαστήρια, συνέδρια και διαδικτυακούς πόρους που εστιάζουν σε συμπεριληπτικές πρακτικές διδασκαλίας και στην αντιμετώπιση των αναγκών των οικονομικά </a:t>
            </a:r>
            <a:r>
              <a:rPr lang="el-GR" dirty="0" err="1"/>
              <a:t>μειονεκτούντων</a:t>
            </a:r>
            <a:r>
              <a:rPr lang="el-GR" dirty="0"/>
              <a:t> μαθητών.</a:t>
            </a:r>
            <a:br>
              <a:rPr lang="el-GR" dirty="0"/>
            </a:br>
            <a:endParaRPr lang="el-GR" dirty="0"/>
          </a:p>
          <a:p>
            <a:pPr>
              <a:buNone/>
            </a:pPr>
            <a:r>
              <a:rPr lang="el-GR" dirty="0"/>
              <a:t>-Η </a:t>
            </a:r>
            <a:r>
              <a:rPr lang="el-GR" b="1" dirty="0"/>
              <a:t>Διεθνής Εταιρεία</a:t>
            </a:r>
            <a:r>
              <a:rPr lang="el-GR" dirty="0"/>
              <a:t> </a:t>
            </a:r>
            <a:r>
              <a:rPr lang="el-GR" b="1" dirty="0"/>
              <a:t>για την</a:t>
            </a:r>
            <a:r>
              <a:rPr lang="el-GR" dirty="0"/>
              <a:t> </a:t>
            </a:r>
            <a:r>
              <a:rPr lang="el-GR" b="1" dirty="0"/>
              <a:t>Τεχνολογία στην Εκπαίδευση (ISTE)</a:t>
            </a:r>
            <a:r>
              <a:rPr lang="el-GR" dirty="0"/>
              <a:t>: Η ISTE παρέχει στους εκπαιδευτικούς μια πλατφόρμα για την ανταλλαγή καινοτόμων πρακτικών, εργαλείων και τεχνικών για τη χρήση της τεχνολογίας για την ενίσχυση της συμπεριληπτικής διδασκαλίας. Είναι ένα εξαιρετικό δίκτυο για εκπαιδευτικούς που θέλουν να ενσωματώσουν την τεχνολογία στην τάξη τους για να υποστηρίξουν καλύτερα τους μαθητές που αντιμετωπίζουν εμπόδια.</a:t>
            </a:r>
            <a:br>
              <a:rPr lang="el-GR" dirty="0"/>
            </a:br>
            <a:endParaRPr lang="el-GR" dirty="0"/>
          </a:p>
          <a:p>
            <a:pPr>
              <a:buNone/>
            </a:pPr>
            <a:r>
              <a:rPr lang="el-GR" b="1" dirty="0"/>
              <a:t>-Κοινότητα </a:t>
            </a:r>
            <a:r>
              <a:rPr lang="el-GR" b="1" dirty="0" err="1"/>
              <a:t>Edutopia</a:t>
            </a:r>
            <a:r>
              <a:rPr lang="el-GR" dirty="0"/>
              <a:t>: Η </a:t>
            </a:r>
            <a:r>
              <a:rPr lang="el-GR" dirty="0" err="1"/>
              <a:t>Edutopia</a:t>
            </a:r>
            <a:r>
              <a:rPr lang="el-GR" dirty="0"/>
              <a:t> είναι μια πολύτιμη διαδικτυακή πηγή που συνδέει τους εκπαιδευτικούς με άρθρα, βίντεο και ένα φόρουμ κοινότητας αφιερωμένο στις βέλτιστες πρακτικές στην εκπαίδευση. Η πλατφόρμα προσφέρει ιδέες για το πώς να ενσωματώσουν τη συμπερίληψη στο πρόγραμμα σπουδών, να διαχειριστούν διαφορετικές τάξεις και να δημιουργήσουν υποστηρικτικά σχολικά περιβάλλοντα.</a:t>
            </a:r>
            <a:br>
              <a:rPr lang="el-GR" dirty="0"/>
            </a:br>
            <a:endParaRPr lang="el-GR" dirty="0"/>
          </a:p>
          <a:p>
            <a:r>
              <a:rPr lang="el-GR" dirty="0"/>
              <a:t>-</a:t>
            </a:r>
            <a:r>
              <a:rPr lang="el-GR" dirty="0" err="1"/>
              <a:t>Teachers</a:t>
            </a:r>
            <a:r>
              <a:rPr lang="el-GR" dirty="0"/>
              <a:t> </a:t>
            </a:r>
            <a:r>
              <a:rPr lang="el-GR" b="1" dirty="0" err="1"/>
              <a:t>Pay</a:t>
            </a:r>
            <a:r>
              <a:rPr lang="el-GR" b="1" dirty="0"/>
              <a:t> </a:t>
            </a:r>
            <a:r>
              <a:rPr lang="el-GR" b="1" dirty="0" err="1"/>
              <a:t>Teachers</a:t>
            </a:r>
            <a:r>
              <a:rPr lang="el-GR" b="1" dirty="0"/>
              <a:t> (TPT)</a:t>
            </a:r>
            <a:r>
              <a:rPr lang="el-GR" dirty="0"/>
              <a:t>: Αυτή η διαδικτυακή αγορά επιτρέπει στους εκπαιδευτικούς να μοιράζονται τους πόρους, τα σχέδια μαθημάτων και το υλικό τους για την τάξη. Παρέχει επίσης μια κοινότητα όπου οι εκπαιδευτικοί μπορούν να συνεργάζονται, να ζητούν συμβουλές και να αλληλοϋποστηρίζονται για την αντιμετώπιση των κοινωνικών και οικονομικών προκλήσεων στην εκπαίδευση.</a:t>
            </a:r>
          </a:p>
          <a:p>
            <a:pPr>
              <a:buNone/>
            </a:pPr>
            <a:endParaRPr lang="tr-TR" dirty="0"/>
          </a:p>
        </p:txBody>
      </p:sp>
      <p:sp>
        <p:nvSpPr>
          <p:cNvPr id="101" name="Google Shape;101;p3:notes">
            <a:extLst>
              <a:ext uri="{FF2B5EF4-FFF2-40B4-BE49-F238E27FC236}">
                <a16:creationId xmlns:a16="http://schemas.microsoft.com/office/drawing/2014/main" id="{DDF69458-9628-A0A5-375F-5C4CC68BDBA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387511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E688C800-23AD-DDC8-4637-BC0AD6F58667}"/>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CE1F52EA-C037-C6DC-8B94-9D4851C670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724F93BC-DA12-9CEE-A559-A137866FA92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Ως εκπαιδευτικοί, είναι σημαντικό να αναλογιστούμε τον αντίκτυπο των κοινωνικών και οικονομικών εμποδίων στις τάξεις μας και τις στρατηγικές που έχουμε χρησιμοποιήσει για την αντιμετώπισή τους. Ακολουθούν ορισμένες κατευθυντήριες ερωτήσεις </a:t>
            </a:r>
            <a:r>
              <a:rPr lang="el-GR" dirty="0" err="1"/>
              <a:t>αναστοχασμού</a:t>
            </a:r>
            <a:r>
              <a:rPr lang="el-GR" dirty="0"/>
              <a:t> για να εξετάσετε:</a:t>
            </a:r>
            <a:br>
              <a:rPr lang="el-GR" dirty="0"/>
            </a:br>
            <a:endParaRPr lang="el-GR" dirty="0"/>
          </a:p>
          <a:p>
            <a:pPr>
              <a:buNone/>
            </a:pPr>
            <a:r>
              <a:rPr lang="el-GR" dirty="0"/>
              <a:t>1.</a:t>
            </a:r>
            <a:r>
              <a:rPr lang="el-GR" b="1" dirty="0"/>
              <a:t>Πώς</a:t>
            </a:r>
            <a:r>
              <a:rPr lang="el-GR" dirty="0"/>
              <a:t> </a:t>
            </a:r>
            <a:r>
              <a:rPr lang="el-GR" b="1" dirty="0"/>
              <a:t>εμφανίζονται αυτά τα</a:t>
            </a:r>
            <a:r>
              <a:rPr lang="el-GR" dirty="0"/>
              <a:t> </a:t>
            </a:r>
            <a:r>
              <a:rPr lang="el-GR" b="1" dirty="0"/>
              <a:t>εμπόδια</a:t>
            </a:r>
            <a:r>
              <a:rPr lang="el-GR" dirty="0"/>
              <a:t> </a:t>
            </a:r>
            <a:r>
              <a:rPr lang="el-GR" b="1" dirty="0"/>
              <a:t>στη δική σας</a:t>
            </a:r>
            <a:r>
              <a:rPr lang="el-GR" dirty="0"/>
              <a:t> </a:t>
            </a:r>
            <a:r>
              <a:rPr lang="el-GR" b="1" dirty="0"/>
              <a:t>τάξη;</a:t>
            </a:r>
            <a:br>
              <a:rPr lang="el-GR" dirty="0"/>
            </a:br>
            <a:endParaRPr lang="el-GR" dirty="0"/>
          </a:p>
          <a:p>
            <a:pPr>
              <a:buNone/>
            </a:pPr>
            <a:r>
              <a:rPr lang="el-GR" dirty="0"/>
              <a:t>1.Σκεφτείτε τους μαθητές της τάξης σας που μπορεί να αντιμετωπίζουν κοινωνικές ή οικονομικές δυσκολίες. Παρατηρείτε κάποια μοτίβα στη φοίτηση, τη συμμετοχή ή την απόδοσή τους; Πώς παράγοντες όπως η φτώχεια, τα οικογενειακά ζητήματα ή οι πολιτισμικές διαφορές επηρεάζουν την ικανότητά τους να συμμετέχουν πλήρως στην τάξη; Σκεφτείτε τους διαφορετικούς τρόπους με τους οποίους εκδηλώνονται αυτά τα εμπόδια και τον αντίκτυπό τους στη μάθηση των μαθητών.</a:t>
            </a:r>
            <a:br>
              <a:rPr lang="el-GR" dirty="0"/>
            </a:br>
            <a:endParaRPr lang="el-GR" dirty="0"/>
          </a:p>
          <a:p>
            <a:pPr>
              <a:buNone/>
            </a:pPr>
            <a:r>
              <a:rPr lang="el-GR" dirty="0"/>
              <a:t>2.</a:t>
            </a:r>
            <a:r>
              <a:rPr lang="el-GR" b="1" dirty="0"/>
              <a:t>Ποιες</a:t>
            </a:r>
            <a:r>
              <a:rPr lang="el-GR" dirty="0"/>
              <a:t> </a:t>
            </a:r>
            <a:r>
              <a:rPr lang="el-GR" b="1" dirty="0"/>
              <a:t>στρατηγικές</a:t>
            </a:r>
            <a:r>
              <a:rPr lang="el-GR" dirty="0"/>
              <a:t> </a:t>
            </a:r>
            <a:r>
              <a:rPr lang="el-GR" b="1" dirty="0"/>
              <a:t>βρήκατε</a:t>
            </a:r>
            <a:r>
              <a:rPr lang="el-GR" dirty="0"/>
              <a:t> </a:t>
            </a:r>
            <a:r>
              <a:rPr lang="el-GR" b="1" dirty="0"/>
              <a:t>αποτελεσματικές για την αντιμετώπισή</a:t>
            </a:r>
            <a:r>
              <a:rPr lang="el-GR" dirty="0"/>
              <a:t> </a:t>
            </a:r>
            <a:r>
              <a:rPr lang="el-GR" b="1" dirty="0"/>
              <a:t>τους;</a:t>
            </a:r>
            <a:br>
              <a:rPr lang="el-GR" dirty="0"/>
            </a:br>
            <a:endParaRPr lang="el-GR" dirty="0"/>
          </a:p>
          <a:p>
            <a:r>
              <a:rPr lang="el-GR" dirty="0"/>
              <a:t>1.Αναλογιστείτε τις στρατηγικές διδασκαλίας που εφαρμόσατε για να υποστηρίξετε τους μαθητές που αντιμετωπίζουν αυτά τα εμπόδια. Έχετε δοκιμάσει διαφοροποιημένη διδασκαλία, πρόσθετη υποστήριξη για συγκεκριμένες ανάγκες ή αλλαγές στη δομή της τάξης για να διασφαλίσετε ότι όλοι οι μαθητές μπορούν να επιτύχουν; Πώς εμπλέξατε τις οικογένειες ή την ευρύτερη κοινότητα στην υποστήριξη αυτών των μαθητών; Σκεφτείτε τι έχει λειτουργήσει καλά στην πρακτική σας και τι θα μπορούσε να βελτιωθεί.</a:t>
            </a:r>
          </a:p>
          <a:p>
            <a:pPr>
              <a:buNone/>
            </a:pPr>
            <a:endParaRPr lang="tr-TR" dirty="0"/>
          </a:p>
        </p:txBody>
      </p:sp>
      <p:sp>
        <p:nvSpPr>
          <p:cNvPr id="101" name="Google Shape;101;p3:notes">
            <a:extLst>
              <a:ext uri="{FF2B5EF4-FFF2-40B4-BE49-F238E27FC236}">
                <a16:creationId xmlns:a16="http://schemas.microsoft.com/office/drawing/2014/main" id="{20BE0C57-704F-E80A-4154-2DD4DC80F62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171911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b="1" dirty="0"/>
              <a:t>«Διερεύνηση του τρόπου με τον οποίο οι κοινωνικοί</a:t>
            </a:r>
            <a:r>
              <a:rPr lang="el-GR" dirty="0"/>
              <a:t> </a:t>
            </a:r>
            <a:r>
              <a:rPr lang="el-GR" b="1" dirty="0"/>
              <a:t>και</a:t>
            </a:r>
            <a:r>
              <a:rPr lang="el-GR" dirty="0"/>
              <a:t> </a:t>
            </a:r>
            <a:r>
              <a:rPr lang="el-GR" b="1" dirty="0"/>
              <a:t>οικονομικοί</a:t>
            </a:r>
            <a:r>
              <a:rPr lang="el-GR" dirty="0"/>
              <a:t> </a:t>
            </a:r>
            <a:r>
              <a:rPr lang="el-GR" b="1" dirty="0"/>
              <a:t>παράγοντες</a:t>
            </a:r>
            <a:r>
              <a:rPr lang="el-GR" dirty="0"/>
              <a:t> </a:t>
            </a:r>
            <a:r>
              <a:rPr lang="el-GR" b="1" dirty="0"/>
              <a:t>δημιουργούν</a:t>
            </a:r>
            <a:r>
              <a:rPr lang="el-GR" dirty="0"/>
              <a:t> </a:t>
            </a:r>
            <a:r>
              <a:rPr lang="el-GR" b="1" dirty="0"/>
              <a:t>εμπόδια</a:t>
            </a:r>
            <a:r>
              <a:rPr lang="el-GR" dirty="0"/>
              <a:t> </a:t>
            </a:r>
            <a:r>
              <a:rPr lang="el-GR" b="1" dirty="0"/>
              <a:t>στη συμπερίληψη στην</a:t>
            </a:r>
            <a:r>
              <a:rPr lang="el-GR" dirty="0"/>
              <a:t> </a:t>
            </a:r>
            <a:r>
              <a:rPr lang="el-GR" b="1" dirty="0"/>
              <a:t>τάξη</a:t>
            </a:r>
            <a:r>
              <a:rPr lang="el-GR" dirty="0"/>
              <a:t> </a:t>
            </a:r>
            <a:r>
              <a:rPr lang="el-GR" b="1" dirty="0"/>
              <a:t>και την κοινότητα</a:t>
            </a:r>
            <a:r>
              <a:rPr lang="el-GR" dirty="0"/>
              <a:t> </a:t>
            </a:r>
            <a:r>
              <a:rPr lang="el-GR" b="1" dirty="0"/>
              <a:t>».</a:t>
            </a:r>
            <a:r>
              <a:rPr lang="el-GR" dirty="0"/>
              <a:t> Σήμερα, θα διερευνήσουμε τον σημαντικό ρόλο που διαδραματίζουν οι </a:t>
            </a:r>
            <a:r>
              <a:rPr lang="el-GR" b="1" dirty="0"/>
              <a:t>κοινωνικοί</a:t>
            </a:r>
            <a:r>
              <a:rPr lang="el-GR" dirty="0"/>
              <a:t> </a:t>
            </a:r>
            <a:r>
              <a:rPr lang="el-GR" b="1" dirty="0"/>
              <a:t>και</a:t>
            </a:r>
            <a:r>
              <a:rPr lang="el-GR" dirty="0"/>
              <a:t> </a:t>
            </a:r>
            <a:r>
              <a:rPr lang="el-GR" b="1" dirty="0"/>
              <a:t>οικονομικοί</a:t>
            </a:r>
            <a:r>
              <a:rPr lang="el-GR" dirty="0"/>
              <a:t> </a:t>
            </a:r>
            <a:r>
              <a:rPr lang="el-GR" b="1" dirty="0"/>
              <a:t>παράγοντες</a:t>
            </a:r>
            <a:r>
              <a:rPr lang="el-GR" dirty="0"/>
              <a:t> στην παρεμπόδιση της συμπερίληψης, τόσο μέσα στην τάξη όσο και στην ευρύτερη κοινότητα.</a:t>
            </a:r>
            <a:br>
              <a:rPr lang="el-GR" dirty="0"/>
            </a:br>
            <a:endParaRPr lang="el-GR" dirty="0"/>
          </a:p>
          <a:p>
            <a:pPr>
              <a:buNone/>
            </a:pPr>
            <a:r>
              <a:rPr lang="el-GR" dirty="0"/>
              <a:t>Κοινωνικοί και οικονομικοί παράγοντες, όπως η </a:t>
            </a:r>
            <a:r>
              <a:rPr lang="el-GR" b="1" dirty="0"/>
              <a:t>φτώχεια, οι οικογενειακές</a:t>
            </a:r>
            <a:r>
              <a:rPr lang="el-GR" dirty="0"/>
              <a:t> </a:t>
            </a:r>
            <a:r>
              <a:rPr lang="el-GR" b="1" dirty="0"/>
              <a:t>συνθήκες, η περιορισμένη</a:t>
            </a:r>
            <a:r>
              <a:rPr lang="el-GR" dirty="0"/>
              <a:t> </a:t>
            </a:r>
            <a:r>
              <a:rPr lang="el-GR" b="1" dirty="0"/>
              <a:t>πρόσβαση</a:t>
            </a:r>
            <a:r>
              <a:rPr lang="el-GR" dirty="0"/>
              <a:t> </a:t>
            </a:r>
            <a:r>
              <a:rPr lang="el-GR" b="1" dirty="0"/>
              <a:t>σε</a:t>
            </a:r>
            <a:r>
              <a:rPr lang="el-GR" dirty="0"/>
              <a:t> </a:t>
            </a:r>
            <a:r>
              <a:rPr lang="el-GR" b="1" dirty="0"/>
              <a:t>πόρους</a:t>
            </a:r>
            <a:r>
              <a:rPr lang="el-GR" dirty="0"/>
              <a:t> και η </a:t>
            </a:r>
            <a:r>
              <a:rPr lang="el-GR" b="1" dirty="0"/>
              <a:t>γεωγραφική</a:t>
            </a:r>
            <a:r>
              <a:rPr lang="el-GR" dirty="0"/>
              <a:t> </a:t>
            </a:r>
            <a:r>
              <a:rPr lang="el-GR" b="1" dirty="0"/>
              <a:t>απομόνωση</a:t>
            </a:r>
            <a:r>
              <a:rPr lang="el-GR" dirty="0"/>
              <a:t>, μπορούν να αποτελέσουν εμπόδια που εμποδίζουν τους μαθητές να συμμετέχουν πλήρως στην εκπαίδευση και στις δραστηριότητες της κοινότητας. Η κατανόηση αυτών των εμποδίων είναι απαραίτητη για τη δημιουργία </a:t>
            </a:r>
            <a:r>
              <a:rPr lang="el-GR" b="1" dirty="0"/>
              <a:t>συμπεριληπτικών περιβαλλόντων</a:t>
            </a:r>
            <a:r>
              <a:rPr lang="el-GR" dirty="0"/>
              <a:t>, όπου όλοι οι μαθητές, ανεξάρτητα από το υπόβαθρό τους, έχουν την ευκαιρία να επιτύχουν.</a:t>
            </a:r>
            <a:br>
              <a:rPr lang="el-GR" dirty="0"/>
            </a:br>
            <a:endParaRPr lang="el-GR" dirty="0"/>
          </a:p>
          <a:p>
            <a:pPr>
              <a:buNone/>
            </a:pPr>
            <a:r>
              <a:rPr lang="el-GR" dirty="0"/>
              <a:t>Σε αυτή τη συνεδρία, θα προβληματιστούμε σχετικά με τις </a:t>
            </a:r>
            <a:r>
              <a:rPr lang="el-GR" b="1" dirty="0"/>
              <a:t>προκλήσεις</a:t>
            </a:r>
            <a:r>
              <a:rPr lang="el-GR" dirty="0"/>
              <a:t> </a:t>
            </a:r>
            <a:r>
              <a:rPr lang="el-GR" b="1" dirty="0"/>
              <a:t>που αντιμετωπίζουν</a:t>
            </a:r>
            <a:r>
              <a:rPr lang="el-GR" dirty="0"/>
              <a:t> οι μαθητές που προέρχονται από </a:t>
            </a:r>
            <a:r>
              <a:rPr lang="el-GR" b="1" dirty="0"/>
              <a:t>κοινωνικοοικονομικά</a:t>
            </a:r>
            <a:r>
              <a:rPr lang="el-GR" dirty="0"/>
              <a:t> </a:t>
            </a:r>
            <a:r>
              <a:rPr lang="el-GR" b="1" dirty="0" err="1"/>
              <a:t>μειονεκτούντα</a:t>
            </a:r>
            <a:r>
              <a:rPr lang="el-GR" dirty="0"/>
              <a:t> </a:t>
            </a:r>
            <a:r>
              <a:rPr lang="el-GR" b="1" dirty="0"/>
              <a:t>περιβάλλοντα</a:t>
            </a:r>
            <a:r>
              <a:rPr lang="el-GR" dirty="0"/>
              <a:t> και θα εξετάσουμε τον αντίκτυπο αυτών των παραγόντων στην εκπαιδευτική τους εμπειρία. Θα συζητήσουμε επίσης πρακτικές στρατηγικές και προσεγγίσεις για την αντιμετώπιση αυτών των εμποδίων στα σχολεία και τις κοινότητές μας, με στόχο την προώθηση ενός περιβάλλοντος </a:t>
            </a:r>
            <a:r>
              <a:rPr lang="el-GR" b="1" dirty="0" err="1"/>
              <a:t>συμμετοχικότητας</a:t>
            </a:r>
            <a:r>
              <a:rPr lang="el-GR" dirty="0"/>
              <a:t> και </a:t>
            </a:r>
            <a:r>
              <a:rPr lang="el-GR" b="1" dirty="0"/>
              <a:t>ισότητας</a:t>
            </a:r>
            <a:r>
              <a:rPr lang="el-GR" dirty="0"/>
              <a:t> για όλους τους μαθητές.</a:t>
            </a:r>
            <a:br>
              <a:rPr lang="el-GR" dirty="0"/>
            </a:br>
            <a:endParaRPr lang="el-GR" dirty="0"/>
          </a:p>
          <a:p>
            <a:pPr>
              <a:buNone/>
            </a:pPr>
            <a:r>
              <a:rPr lang="el-GR" dirty="0"/>
              <a:t>Στο τέλος αυτής της συνεδρίας, θα έχετε μια βαθύτερη κατανόηση των κοινωνικών και οικονομικών εμποδίων που μπορεί να αντιμετωπίζουν οι μαθητές σας, μαζί με εφαρμόσιμα εργαλεία για να βοηθήσετε να ξεπεραστούν αυτές οι προκλήσεις και να διασφαλίσετε ότι κάθε μαθητής θα αισθάνεται ότι συμπεριλαμβάνεται, υποστηρίζεται και εκτιμάται.</a:t>
            </a:r>
            <a:br>
              <a:rPr lang="el-GR" dirty="0"/>
            </a:br>
            <a:endParaRPr lang="el-GR" dirty="0"/>
          </a:p>
          <a:p>
            <a:pPr>
              <a:buNone/>
            </a:pPr>
            <a:r>
              <a:rPr lang="el-GR" dirty="0"/>
              <a:t>Ας ξεκινήσουμε!»</a:t>
            </a:r>
            <a:br>
              <a:rPr lang="el-GR" dirty="0"/>
            </a:br>
            <a:endParaRPr lang="el-GR" dirty="0"/>
          </a:p>
          <a:p>
            <a:r>
              <a:rPr lang="el-GR" dirty="0"/>
              <a:t>.</a:t>
            </a:r>
          </a:p>
          <a:p>
            <a:endParaRPr lang="tr-TR" dirty="0"/>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747D74F-F0F0-6233-7762-9F7C94C062E4}"/>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0F105250-9111-7C9B-BDDD-175423B8EF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27F1D483-D320-9319-0AA9-2E0615EA00F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l-GR" dirty="0"/>
              <a:t>Σε αυτή τη συνεδρία, θα επικεντρωθούμε σε τρεις πρωταρχικούς στόχους: κατανόηση της επιρροής των κοινωνικών και οικονομικών παραγόντων στη συμπερίληψη, εντοπισμός των εμποδίων που δημιουργούν αυτοί οι παράγοντες και διερεύνηση εφαρμόσιμων στρατηγικών και πόρων για την υποστήριξη της συμπερίληψης. Έχετε κατά νου αυτούς τους στόχους καθώς θα προχωράμε στην παρουσίαση.</a:t>
            </a:r>
          </a:p>
          <a:p>
            <a:endParaRPr lang="tr-TR" dirty="0"/>
          </a:p>
        </p:txBody>
      </p:sp>
      <p:sp>
        <p:nvSpPr>
          <p:cNvPr id="101" name="Google Shape;101;p3:notes">
            <a:extLst>
              <a:ext uri="{FF2B5EF4-FFF2-40B4-BE49-F238E27FC236}">
                <a16:creationId xmlns:a16="http://schemas.microsoft.com/office/drawing/2014/main" id="{DEF00542-CCB2-05F0-6B0B-E78E08B0499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418499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B0A547FD-FF82-BE7E-A987-B1D141258734}"/>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7D0F4E52-8B00-C48C-4342-769C5AC5714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82198E78-8C96-704C-072A-D149670263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«Ας ξεκινήσουμε με τον ορισμό </a:t>
            </a:r>
            <a:r>
              <a:rPr lang="el-GR" b="1" dirty="0"/>
              <a:t>της Συμπερίληψης</a:t>
            </a:r>
            <a:r>
              <a:rPr lang="el-GR" dirty="0"/>
              <a:t>. </a:t>
            </a:r>
            <a:r>
              <a:rPr lang="el-GR" b="1" dirty="0"/>
              <a:t>Συμπερίληψη</a:t>
            </a:r>
            <a:r>
              <a:rPr lang="el-GR" dirty="0"/>
              <a:t> στην εκπαίδευση σημαίνει να διασφαλίζεται ότι </a:t>
            </a:r>
            <a:r>
              <a:rPr lang="el-GR" b="1" dirty="0"/>
              <a:t>όλοι οι</a:t>
            </a:r>
            <a:r>
              <a:rPr lang="el-GR" dirty="0"/>
              <a:t> </a:t>
            </a:r>
            <a:r>
              <a:rPr lang="el-GR" b="1" dirty="0"/>
              <a:t>μαθητές</a:t>
            </a:r>
            <a:r>
              <a:rPr lang="el-GR" dirty="0"/>
              <a:t>, ανεξάρτητα από το κοινωνικό, πολιτιστικό, οικονομικό ή φυσικό τους υπόβαθρο, έχουν </a:t>
            </a:r>
            <a:r>
              <a:rPr lang="el-GR" b="1" dirty="0"/>
              <a:t>ίση</a:t>
            </a:r>
            <a:r>
              <a:rPr lang="el-GR" dirty="0"/>
              <a:t> </a:t>
            </a:r>
            <a:r>
              <a:rPr lang="el-GR" b="1" dirty="0"/>
              <a:t>πρόσβαση</a:t>
            </a:r>
            <a:r>
              <a:rPr lang="el-GR" dirty="0"/>
              <a:t> </a:t>
            </a:r>
            <a:r>
              <a:rPr lang="el-GR" b="1" dirty="0"/>
              <a:t>στις ευκαιρίες</a:t>
            </a:r>
            <a:r>
              <a:rPr lang="el-GR" dirty="0"/>
              <a:t> και </a:t>
            </a:r>
            <a:r>
              <a:rPr lang="el-GR" b="1" dirty="0"/>
              <a:t>συμμετέχουν</a:t>
            </a:r>
            <a:r>
              <a:rPr lang="el-GR" dirty="0"/>
              <a:t> </a:t>
            </a:r>
            <a:r>
              <a:rPr lang="el-GR" b="1" dirty="0"/>
              <a:t>πλήρως</a:t>
            </a:r>
            <a:r>
              <a:rPr lang="el-GR" dirty="0"/>
              <a:t> σε όλες τις πτυχές της εκπαιδευτικής εμπειρίας.</a:t>
            </a:r>
            <a:br>
              <a:rPr lang="el-GR" dirty="0"/>
            </a:br>
            <a:endParaRPr lang="el-GR" dirty="0"/>
          </a:p>
          <a:p>
            <a:pPr>
              <a:buNone/>
            </a:pPr>
            <a:r>
              <a:rPr lang="el-GR" dirty="0"/>
              <a:t>Οι </a:t>
            </a:r>
            <a:r>
              <a:rPr lang="el-GR" b="1" dirty="0"/>
              <a:t>βασικές</a:t>
            </a:r>
            <a:r>
              <a:rPr lang="el-GR" dirty="0"/>
              <a:t> </a:t>
            </a:r>
            <a:r>
              <a:rPr lang="el-GR" b="1" dirty="0"/>
              <a:t>συνιστώσες</a:t>
            </a:r>
            <a:r>
              <a:rPr lang="el-GR" dirty="0"/>
              <a:t> της συμπερίληψης είναι:</a:t>
            </a:r>
            <a:br>
              <a:rPr lang="el-GR" dirty="0"/>
            </a:br>
            <a:endParaRPr lang="el-GR" dirty="0"/>
          </a:p>
          <a:p>
            <a:pPr>
              <a:buNone/>
            </a:pPr>
            <a:r>
              <a:rPr lang="el-GR" dirty="0"/>
              <a:t>1: Παροχή δίκαιων ευκαιριών σε κάθε μαθητή για να επιτύχει, αναγνωρίζοντας και αντιμετωπίζοντας τυχόν ανισότητες ή προκλήσεις που μπορεί να αντιμετωπίζει.</a:t>
            </a:r>
            <a:br>
              <a:rPr lang="el-GR" dirty="0"/>
            </a:br>
            <a:endParaRPr lang="el-GR" dirty="0"/>
          </a:p>
          <a:p>
            <a:pPr>
              <a:buNone/>
            </a:pPr>
            <a:r>
              <a:rPr lang="el-GR" dirty="0"/>
              <a:t>2.</a:t>
            </a:r>
            <a:r>
              <a:rPr lang="el-GR" b="1" dirty="0"/>
              <a:t>Συμμετοχή</a:t>
            </a:r>
            <a:r>
              <a:rPr lang="el-GR" dirty="0"/>
              <a:t>: Εξασφάλιση ότι οι μαθητές έχουν την ευκαιρία να συμμετέχουν ενεργά στις δραστηριότητες της τάξης, στις κοινωνικές αλληλεπιδράσεις και στη συμμετοχή στην κοινότητα, δημιουργώντας την αίσθηση του </a:t>
            </a:r>
            <a:r>
              <a:rPr lang="el-GR" dirty="0" err="1"/>
              <a:t>ανήκειν</a:t>
            </a:r>
            <a:r>
              <a:rPr lang="el-GR" dirty="0"/>
              <a:t>.</a:t>
            </a:r>
            <a:br>
              <a:rPr lang="el-GR" dirty="0"/>
            </a:br>
            <a:endParaRPr lang="el-GR" dirty="0"/>
          </a:p>
          <a:p>
            <a:pPr>
              <a:buNone/>
            </a:pPr>
            <a:r>
              <a:rPr lang="el-GR" dirty="0"/>
              <a:t>3. </a:t>
            </a:r>
            <a:r>
              <a:rPr lang="el-GR" b="1" dirty="0"/>
              <a:t>Συμμετοχή στην κοινότητα</a:t>
            </a:r>
            <a:r>
              <a:rPr lang="el-GR" dirty="0"/>
              <a:t>: Δημιουργία ενός εκπαιδευτικού περιβάλλοντος όπου οι μαθητές, οι οικογένειες και η ευρύτερη κοινότητα συμμετέχουν ενεργά στην υποστήριξη της μάθησης και της ανάπτυξης των μαθητών.</a:t>
            </a:r>
            <a:br>
              <a:rPr lang="el-GR" dirty="0"/>
            </a:br>
            <a:endParaRPr lang="el-GR" dirty="0"/>
          </a:p>
          <a:p>
            <a:r>
              <a:rPr lang="el-GR" dirty="0"/>
              <a:t>Στην ουσία, η συμπερίληψη αφορά την άρση των εμποδίων που μπορεί να εμποδίζουν ορισμένους μαθητές να συμμετέχουν πλήρως, καλλιεργώντας ένα υποστηρικτικό περιβάλλον που επιτρέπει </a:t>
            </a:r>
            <a:r>
              <a:rPr lang="el-GR" b="1" dirty="0"/>
              <a:t>σε κάθε</a:t>
            </a:r>
            <a:r>
              <a:rPr lang="el-GR" dirty="0"/>
              <a:t> </a:t>
            </a:r>
            <a:r>
              <a:rPr lang="el-GR" b="1" dirty="0"/>
              <a:t>μαθητή</a:t>
            </a:r>
            <a:r>
              <a:rPr lang="el-GR" dirty="0"/>
              <a:t> να αξιοποιήσει τις δυνατότητές του. Ας έχουμε αυτόν τον ορισμό κατά νου καθώς διερευνούμε τους συγκεκριμένους </a:t>
            </a:r>
            <a:r>
              <a:rPr lang="el-GR" b="1" dirty="0"/>
              <a:t>κοινωνικούς</a:t>
            </a:r>
            <a:r>
              <a:rPr lang="el-GR" dirty="0"/>
              <a:t> </a:t>
            </a:r>
            <a:r>
              <a:rPr lang="el-GR" b="1" dirty="0"/>
              <a:t>και</a:t>
            </a:r>
            <a:r>
              <a:rPr lang="el-GR" dirty="0"/>
              <a:t> </a:t>
            </a:r>
            <a:r>
              <a:rPr lang="el-GR" b="1" dirty="0"/>
              <a:t>οικονομικούς</a:t>
            </a:r>
            <a:r>
              <a:rPr lang="el-GR" dirty="0"/>
              <a:t> </a:t>
            </a:r>
            <a:r>
              <a:rPr lang="el-GR" b="1" dirty="0"/>
              <a:t>παράγοντες</a:t>
            </a:r>
            <a:r>
              <a:rPr lang="el-GR" dirty="0"/>
              <a:t> που μπορεί να δημιουργούν εμπόδια στη συμπερίληψη».</a:t>
            </a:r>
          </a:p>
          <a:p>
            <a:pPr>
              <a:buNone/>
            </a:pPr>
            <a:endParaRPr lang="tr-TR" dirty="0"/>
          </a:p>
        </p:txBody>
      </p:sp>
      <p:sp>
        <p:nvSpPr>
          <p:cNvPr id="101" name="Google Shape;101;p3:notes">
            <a:extLst>
              <a:ext uri="{FF2B5EF4-FFF2-40B4-BE49-F238E27FC236}">
                <a16:creationId xmlns:a16="http://schemas.microsoft.com/office/drawing/2014/main" id="{67471EE6-1546-BD75-23DF-9CC26F84449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234070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451A3FB7-1368-6F60-807E-D303824CBFB7}"/>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1B1A7763-638E-C6CF-27CA-F4252F6087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A035E0CC-6ECB-BBE8-E746-AA6F2663B3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«Για να υποστηρίξουμε περαιτέρω την κατανόηση του τρόπου με τον οποίο οι κοινωνικοί παράγοντες επηρεάζουν τη συμπερίληψη, ας δούμε ορισμένα βασικά ερευνητικά ευρήματα:</a:t>
            </a:r>
            <a:br>
              <a:rPr lang="el-GR" dirty="0"/>
            </a:br>
            <a:endParaRPr lang="el-GR" dirty="0"/>
          </a:p>
          <a:p>
            <a:pPr>
              <a:buNone/>
            </a:pPr>
            <a:r>
              <a:rPr lang="el-GR" b="1" dirty="0"/>
              <a:t>Πολιτισμικές</a:t>
            </a:r>
            <a:r>
              <a:rPr lang="el-GR" dirty="0"/>
              <a:t> </a:t>
            </a:r>
            <a:r>
              <a:rPr lang="el-GR" b="1" dirty="0"/>
              <a:t>προκαταλήψεις</a:t>
            </a:r>
            <a:r>
              <a:rPr lang="el-GR" dirty="0"/>
              <a:t> </a:t>
            </a:r>
            <a:r>
              <a:rPr lang="el-GR" b="1" dirty="0"/>
              <a:t>και</a:t>
            </a:r>
            <a:r>
              <a:rPr lang="el-GR" dirty="0"/>
              <a:t> </a:t>
            </a:r>
            <a:r>
              <a:rPr lang="el-GR" b="1" dirty="0"/>
              <a:t>στερεότυπα</a:t>
            </a:r>
            <a:r>
              <a:rPr lang="el-GR" dirty="0"/>
              <a:t>: Η έρευνα του </a:t>
            </a:r>
            <a:r>
              <a:rPr lang="el-GR" b="1" dirty="0" err="1"/>
              <a:t>Gillborn</a:t>
            </a:r>
            <a:r>
              <a:rPr lang="el-GR" dirty="0"/>
              <a:t> </a:t>
            </a:r>
            <a:r>
              <a:rPr lang="el-GR" b="1" dirty="0"/>
              <a:t>(2008)</a:t>
            </a:r>
            <a:r>
              <a:rPr lang="el-GR" dirty="0"/>
              <a:t> υπογραμμίζει ότι οι πολιτισμικές προκαταλήψεις στα εκπαιδευτικά συστήματα οδηγούν συχνά στην περιθωριοποίηση των μαθητών από μειονοτικές </a:t>
            </a:r>
            <a:r>
              <a:rPr lang="el-GR" dirty="0" err="1"/>
              <a:t>εθνοτικές</a:t>
            </a:r>
            <a:r>
              <a:rPr lang="el-GR" dirty="0"/>
              <a:t> ομάδες. Αυτές οι προκαταλήψεις μπορούν να διαμορφώσουν τις προσδοκίες των εκπαιδευτικών και να επηρεάσουν τον τρόπο με τον οποίο αντιμετωπίζονται οι μαθητές, οδηγώντας συχνά σε χαμηλότερα ακαδημαϊκά αποτελέσματα και κοινωνικό αποκλεισμό. Όταν τα στερεότυπα επηρεάζουν τις προσδοκίες των εκπαιδευτικών, οι μαθητές μπορεί να εσωτερικεύσουν αυτές τις αντιλήψεις, επηρεάζοντας την αυτοεκτίμησή τους και τη συμμετοχή τους στις δραστηριότητες της τάξης.</a:t>
            </a:r>
            <a:br>
              <a:rPr lang="el-GR" dirty="0"/>
            </a:br>
            <a:endParaRPr lang="el-GR" dirty="0"/>
          </a:p>
          <a:p>
            <a:pPr>
              <a:buNone/>
            </a:pPr>
            <a:r>
              <a:rPr lang="el-GR" b="1" dirty="0"/>
              <a:t>Γλωσσικά εμπόδια</a:t>
            </a:r>
            <a:r>
              <a:rPr lang="el-GR" dirty="0"/>
              <a:t>: Σύμφωνα με τον </a:t>
            </a:r>
            <a:r>
              <a:rPr lang="el-GR" b="1" dirty="0" err="1"/>
              <a:t>Cummins</a:t>
            </a:r>
            <a:r>
              <a:rPr lang="el-GR" b="1" dirty="0"/>
              <a:t> (2000)</a:t>
            </a:r>
            <a:r>
              <a:rPr lang="el-GR" dirty="0"/>
              <a:t>, τα γλωσσικά εμπόδια επηρεάζουν σημαντικά την ακαδημαϊκή επιτυχία των δίγλωσσων και πολύγλωσσων μαθητών. Οι μαθητές που μαθαίνουν τη γλώσσα της διδασκαλίας μπορεί να δυσκολεύονται να κατανοήσουν, να συμμετάσχουν και να εκφράσουν τις ιδέες τους. Αυτό μπορεί να οδηγήσει σε ακαδημαϊκή υστέρηση και κοινωνική απομόνωση, καθώς οι μαθητές μπορεί να αισθάνονται αποκομμένοι από την τάξη και τις αλληλεπιδράσεις με τους συμμαθητές τους. Επιπλέον, η </a:t>
            </a:r>
            <a:r>
              <a:rPr lang="el-GR" b="1" dirty="0" err="1"/>
              <a:t>Snow</a:t>
            </a:r>
            <a:r>
              <a:rPr lang="el-GR" b="1" dirty="0"/>
              <a:t> (2010)</a:t>
            </a:r>
            <a:r>
              <a:rPr lang="el-GR" dirty="0"/>
              <a:t> τονίζει ότι τα γλωσσικά εμπόδια συχνά οδηγούν σε περιορισμένη πρόσβαση σε πόρους και ευκαιρίες, γεγονός που μπορεί να διαιωνίσει κύκλους μειονεξίας.</a:t>
            </a:r>
            <a:br>
              <a:rPr lang="el-GR" dirty="0"/>
            </a:br>
            <a:endParaRPr lang="el-GR" dirty="0"/>
          </a:p>
          <a:p>
            <a:pPr>
              <a:buNone/>
            </a:pPr>
            <a:r>
              <a:rPr lang="el-GR" b="1" dirty="0"/>
              <a:t>Κοινωνική</a:t>
            </a:r>
            <a:r>
              <a:rPr lang="el-GR" dirty="0"/>
              <a:t> </a:t>
            </a:r>
            <a:r>
              <a:rPr lang="el-GR" b="1" dirty="0"/>
              <a:t>απομόνωση</a:t>
            </a:r>
            <a:r>
              <a:rPr lang="el-GR" dirty="0"/>
              <a:t> </a:t>
            </a:r>
            <a:r>
              <a:rPr lang="el-GR" b="1" dirty="0"/>
              <a:t>ή</a:t>
            </a:r>
            <a:r>
              <a:rPr lang="el-GR" dirty="0"/>
              <a:t> </a:t>
            </a:r>
            <a:r>
              <a:rPr lang="el-GR" b="1" dirty="0"/>
              <a:t>διακρίσεις</a:t>
            </a:r>
            <a:r>
              <a:rPr lang="el-GR" dirty="0"/>
              <a:t>: Μελέτες, συμπεριλαμβανομένων εκείνων των </a:t>
            </a:r>
            <a:r>
              <a:rPr lang="el-GR" b="1" dirty="0" err="1"/>
              <a:t>Juvonen</a:t>
            </a:r>
            <a:r>
              <a:rPr lang="el-GR" dirty="0"/>
              <a:t> </a:t>
            </a:r>
            <a:r>
              <a:rPr lang="el-GR" b="1" dirty="0"/>
              <a:t>κ.</a:t>
            </a:r>
            <a:r>
              <a:rPr lang="el-GR" dirty="0"/>
              <a:t> </a:t>
            </a:r>
            <a:r>
              <a:rPr lang="el-GR" b="1" dirty="0"/>
              <a:t>ά. (2010)</a:t>
            </a:r>
            <a:r>
              <a:rPr lang="el-GR" dirty="0"/>
              <a:t>, δείχνουν ότι ο κοινωνικός αποκλεισμός και οι διακρίσεις έχουν βαθύτατο αντίκτυπο στην ψυχική και συναισθηματική ευημερία των μαθητών. Όταν οι μαθητές βιώνουν εκφοβισμό ή διακρίσεις με βάση την καταγωγή τους, συχνά αναπτύσσουν αισθήματα άγχους, κατάθλιψης και μοναξιάς. Αυτό δεν επηρεάζει μόνο την κοινωνική τους συμπερίληψη αλλά και τις ακαδημαϊκές τους επιδόσεις, καθώς η συναισθηματική δυσφορία μπορεί να περιορίσει τη γνωστική λειτουργία και την εστίαση στην τάξη.</a:t>
            </a:r>
            <a:br>
              <a:rPr lang="el-GR" dirty="0"/>
            </a:br>
            <a:endParaRPr lang="el-GR" dirty="0"/>
          </a:p>
          <a:p>
            <a:r>
              <a:rPr lang="el-GR" dirty="0"/>
              <a:t>Η ενσωμάτωση μιας συμπεριληπτικής προσέγγισης που αντιμετωπίζει αυτούς τους κοινωνικούς παράγοντες είναι ζωτικής σημασίας για την προώθηση ενός περιβάλλοντος όπου όλοι οι μαθητές αισθάνονται ότι εκτιμώνται και υποστηρίζονται. Με την κατανόηση της έρευνας πίσω από αυτά τα εμπόδια, μπορούμε να εντοπίσουμε και να μετριάσουμε καλύτερα τον αντίκτυπό τους στην εκπαίδευση και την ευημερία των μαθητών».</a:t>
            </a:r>
          </a:p>
          <a:p>
            <a:pPr>
              <a:buNone/>
            </a:pPr>
            <a:endParaRPr lang="el-GR" dirty="0"/>
          </a:p>
        </p:txBody>
      </p:sp>
      <p:sp>
        <p:nvSpPr>
          <p:cNvPr id="101" name="Google Shape;101;p3:notes">
            <a:extLst>
              <a:ext uri="{FF2B5EF4-FFF2-40B4-BE49-F238E27FC236}">
                <a16:creationId xmlns:a16="http://schemas.microsoft.com/office/drawing/2014/main" id="{7A18E4A5-2456-8F4B-23F6-CA88A8BCDC2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294572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125D41F7-C862-A5C4-4303-24B71A626910}"/>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90EFDE73-8068-94BE-AA72-C4F4FAD39C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D3DEAE3E-F63C-6E26-C202-F0D61375407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«Τώρα, ας διερευνήσουμε πώς οι οικονομικοί παράγοντες επηρεάζουν τη συμπερίληψη, συγκεκριμένα πώς περιορίζουν την πρόσβαση των μαθητών στην εκπαίδευση και πώς υποστηρίζουν τη συμμετοχή τους στην τάξη.</a:t>
            </a:r>
            <a:br>
              <a:rPr lang="el-GR" dirty="0"/>
            </a:br>
            <a:endParaRPr lang="el-GR" dirty="0"/>
          </a:p>
          <a:p>
            <a:pPr>
              <a:buNone/>
            </a:pPr>
            <a:r>
              <a:rPr lang="el-GR" b="1" dirty="0"/>
              <a:t>Η φτώχεια</a:t>
            </a:r>
            <a:r>
              <a:rPr lang="el-GR" dirty="0"/>
              <a:t> </a:t>
            </a:r>
            <a:r>
              <a:rPr lang="el-GR" b="1" dirty="0"/>
              <a:t>περιορίζει την πρόσβαση σε σχολικά είδη</a:t>
            </a:r>
            <a:r>
              <a:rPr lang="el-GR" dirty="0"/>
              <a:t> </a:t>
            </a:r>
            <a:r>
              <a:rPr lang="el-GR" b="1" dirty="0"/>
              <a:t>και</a:t>
            </a:r>
            <a:r>
              <a:rPr lang="el-GR" dirty="0"/>
              <a:t> </a:t>
            </a:r>
            <a:r>
              <a:rPr lang="el-GR" b="1" dirty="0"/>
              <a:t>τεχνολογία</a:t>
            </a:r>
            <a:r>
              <a:rPr lang="el-GR" dirty="0"/>
              <a:t>: Η έρευνα </a:t>
            </a:r>
            <a:r>
              <a:rPr lang="el-GR" b="1" dirty="0"/>
              <a:t>των </a:t>
            </a:r>
            <a:r>
              <a:rPr lang="el-GR" b="1" dirty="0" err="1"/>
              <a:t>Noble</a:t>
            </a:r>
            <a:r>
              <a:rPr lang="el-GR" b="1" dirty="0"/>
              <a:t>, </a:t>
            </a:r>
            <a:r>
              <a:rPr lang="el-GR" b="1" dirty="0" err="1"/>
              <a:t>McMillan</a:t>
            </a:r>
            <a:r>
              <a:rPr lang="el-GR" b="1" dirty="0"/>
              <a:t> και Western (2008)</a:t>
            </a:r>
            <a:r>
              <a:rPr lang="el-GR" dirty="0"/>
              <a:t> δείχνει ότι οι μαθητές που προέρχονται από οικογένειες με χαμηλό εισόδημα συχνά αντιμετωπίζουν σημαντικά εμπόδια στην πρόσβαση σε βασικούς εκπαιδευτικούς πόρους, όπως τα σχολικά βιβλία, τα σχολικά είδη και η τεχνολογία. Αυτή η ανισότητα μπορεί να δημιουργήσει χάσμα στις ευκαιρίες μάθησης, εμποδίζοντας την ακαδημαϊκή πρόοδο. Στην ψηφιακή εποχή, ο </a:t>
            </a:r>
            <a:r>
              <a:rPr lang="el-GR" b="1" dirty="0" err="1"/>
              <a:t>Warschauser</a:t>
            </a:r>
            <a:r>
              <a:rPr lang="el-GR" b="1" dirty="0"/>
              <a:t> (2010)</a:t>
            </a:r>
            <a:r>
              <a:rPr lang="el-GR" dirty="0"/>
              <a:t> διαπίστωσε ότι η έλλειψη πρόσβασης στην τεχνολογία - είτε πρόκειται για υπολογιστές, είτε για πρόσβαση στο διαδίκτυο, είτε για λογισμικό - οδηγεί σε απομάκρυνση από τις σύγχρονες πλατφόρμες μάθησης και τους εκπαιδευτικούς πόρους. Αυτή η έλλειψη πρόσβασης θέτει τους οικονομικά </a:t>
            </a:r>
            <a:r>
              <a:rPr lang="el-GR" dirty="0" err="1"/>
              <a:t>μειονεκτούντες</a:t>
            </a:r>
            <a:r>
              <a:rPr lang="el-GR" dirty="0"/>
              <a:t> μαθητές σε μειονεκτική θέση σε σύγκριση με τους συνομηλίκους τους.</a:t>
            </a:r>
            <a:br>
              <a:rPr lang="el-GR" dirty="0"/>
            </a:br>
            <a:endParaRPr lang="el-GR" dirty="0"/>
          </a:p>
          <a:p>
            <a:pPr>
              <a:buNone/>
            </a:pPr>
            <a:r>
              <a:rPr lang="el-GR" b="1" dirty="0"/>
              <a:t>Έλλειψη μεταφορικών μέσων</a:t>
            </a:r>
            <a:r>
              <a:rPr lang="el-GR" dirty="0"/>
              <a:t> </a:t>
            </a:r>
            <a:r>
              <a:rPr lang="el-GR" b="1" dirty="0"/>
              <a:t>για</a:t>
            </a:r>
            <a:r>
              <a:rPr lang="el-GR" dirty="0"/>
              <a:t> </a:t>
            </a:r>
            <a:r>
              <a:rPr lang="el-GR" b="1" dirty="0"/>
              <a:t>τακτική</a:t>
            </a:r>
            <a:r>
              <a:rPr lang="el-GR" dirty="0"/>
              <a:t> </a:t>
            </a:r>
            <a:r>
              <a:rPr lang="el-GR" b="1" dirty="0"/>
              <a:t>φοίτηση</a:t>
            </a:r>
            <a:r>
              <a:rPr lang="el-GR" dirty="0"/>
              <a:t>: Σύμφωνα με τον </a:t>
            </a:r>
            <a:r>
              <a:rPr lang="el-GR" b="1" dirty="0" err="1"/>
              <a:t>Torrens</a:t>
            </a:r>
            <a:r>
              <a:rPr lang="el-GR" b="1" dirty="0"/>
              <a:t> (2015)</a:t>
            </a:r>
            <a:r>
              <a:rPr lang="el-GR" dirty="0"/>
              <a:t>, η μεταφορά αποτελεί κρίσιμο εμπόδιο για πολλούς μαθητές σε αγροτικές ή φτωχές περιοχές. Οι ασυνεπείς ή ανεπαρκείς επιλογές μεταφοράς μπορεί να οδηγήσουν σε χρόνιες απουσίες, οι οποίες επηρεάζουν τις ακαδημαϊκές επιδόσεις. Για τους μαθητές που προέρχονται από νοικοκυριά με χαμηλό εισόδημα, το κόστος της μεταφοράς ή η απουσία αξιόπιστων υπηρεσιών σημαίνει ότι η απουσία από το σχολείο γίνεται τακτικό φαινόμενο. Όπως σημειώνουν οι </a:t>
            </a:r>
            <a:r>
              <a:rPr lang="el-GR" b="1" dirty="0" err="1"/>
              <a:t>Balfanz</a:t>
            </a:r>
            <a:r>
              <a:rPr lang="el-GR" dirty="0"/>
              <a:t> </a:t>
            </a:r>
            <a:r>
              <a:rPr lang="el-GR" b="1" dirty="0"/>
              <a:t>και</a:t>
            </a:r>
            <a:r>
              <a:rPr lang="el-GR" dirty="0"/>
              <a:t> </a:t>
            </a:r>
            <a:r>
              <a:rPr lang="el-GR" b="1" dirty="0" err="1"/>
              <a:t>Byrnes</a:t>
            </a:r>
            <a:r>
              <a:rPr lang="el-GR" b="1" dirty="0"/>
              <a:t> (2012)</a:t>
            </a:r>
            <a:r>
              <a:rPr lang="el-GR" dirty="0"/>
              <a:t>, η απουσία από το σχολείο συσχετίζεται στενά με χαμηλότερες ακαδημαϊκές επιδόσεις και αυξημένη πιθανότητα εγκατάλειψης του σχολείου.</a:t>
            </a:r>
            <a:br>
              <a:rPr lang="el-GR" dirty="0"/>
            </a:br>
            <a:endParaRPr lang="el-GR" dirty="0"/>
          </a:p>
          <a:p>
            <a:pPr>
              <a:buNone/>
            </a:pPr>
            <a:r>
              <a:rPr lang="el-GR" b="1" dirty="0"/>
              <a:t>Ασταθής</a:t>
            </a:r>
            <a:r>
              <a:rPr lang="el-GR" dirty="0"/>
              <a:t> </a:t>
            </a:r>
            <a:r>
              <a:rPr lang="el-GR" b="1" dirty="0"/>
              <a:t>κατάσταση στέγασης</a:t>
            </a:r>
            <a:r>
              <a:rPr lang="el-GR" dirty="0"/>
              <a:t> </a:t>
            </a:r>
            <a:r>
              <a:rPr lang="el-GR" b="1" dirty="0"/>
              <a:t>που επηρεάζει</a:t>
            </a:r>
            <a:r>
              <a:rPr lang="el-GR" dirty="0"/>
              <a:t> </a:t>
            </a:r>
            <a:r>
              <a:rPr lang="el-GR" b="1" dirty="0"/>
              <a:t>τη συγκέντρωση</a:t>
            </a:r>
            <a:r>
              <a:rPr lang="el-GR" dirty="0"/>
              <a:t> </a:t>
            </a:r>
            <a:r>
              <a:rPr lang="el-GR" b="1" dirty="0"/>
              <a:t>και τις</a:t>
            </a:r>
            <a:r>
              <a:rPr lang="el-GR" dirty="0"/>
              <a:t> </a:t>
            </a:r>
            <a:r>
              <a:rPr lang="el-GR" b="1" dirty="0"/>
              <a:t>επιδόσεις</a:t>
            </a:r>
            <a:r>
              <a:rPr lang="el-GR" dirty="0"/>
              <a:t>: Μελέτες των </a:t>
            </a:r>
            <a:r>
              <a:rPr lang="el-GR" b="1" dirty="0" err="1"/>
              <a:t>Foster</a:t>
            </a:r>
            <a:r>
              <a:rPr lang="el-GR" b="1" dirty="0"/>
              <a:t>, </a:t>
            </a:r>
            <a:r>
              <a:rPr lang="el-GR" b="1" dirty="0" err="1"/>
              <a:t>O'Brien</a:t>
            </a:r>
            <a:r>
              <a:rPr lang="el-GR" b="1" dirty="0"/>
              <a:t> και </a:t>
            </a:r>
            <a:r>
              <a:rPr lang="el-GR" b="1" dirty="0" err="1"/>
              <a:t>Jones</a:t>
            </a:r>
            <a:r>
              <a:rPr lang="el-GR" b="1" dirty="0"/>
              <a:t> (2006</a:t>
            </a:r>
            <a:r>
              <a:rPr lang="el-GR" dirty="0"/>
              <a:t> ) έχουν δείξει ότι οι μαθητές που βιώνουν έλλειψη στέγης ή αστάθεια στέγασης αντιμετωπίζουν συχνά συναισθηματική και ψυχολογική δυσφορία που επηρεάζει την ικανότητά τους να συγκεντρώνονται και να ασχολούνται με την εκπαίδευσή τους. Η στεγαστική αστάθεια μπορεί επίσης να οδηγήσει σε συχνές σχολικές μετακινήσεις, διαταράσσοντας περαιτέρω την ακαδημαϊκή συνέχεια. </a:t>
            </a:r>
            <a:r>
              <a:rPr lang="el-GR" b="1" dirty="0"/>
              <a:t>Ο </a:t>
            </a:r>
            <a:r>
              <a:rPr lang="el-GR" b="1" dirty="0" err="1"/>
              <a:t>Buckner</a:t>
            </a:r>
            <a:r>
              <a:rPr lang="el-GR" b="1" dirty="0"/>
              <a:t> (2008)</a:t>
            </a:r>
            <a:r>
              <a:rPr lang="el-GR" dirty="0"/>
              <a:t> υπογραμμίζει επίσης ότι το άγχος των ασταθών συνθηκών διαβίωσης οδηγεί σε υψηλότερα ποσοστά απουσιών και μειωμένες ακαδημαϊκές επιδόσεις, καθώς οι μαθητές μπορεί να αγωνίζονται με βασικές ανάγκες όπως η τροφή και ένα ήσυχο μέρος για να μελετήσουν.</a:t>
            </a:r>
            <a:br>
              <a:rPr lang="el-GR" dirty="0"/>
            </a:br>
            <a:endParaRPr lang="el-GR" dirty="0"/>
          </a:p>
          <a:p>
            <a:r>
              <a:rPr lang="el-GR" dirty="0"/>
              <a:t>Αυτά τα οικονομικά εμπόδια δεν αφορούν μόνο τις οικονομικές δυσκολίες - δημιουργούν μια πολλαπλή επίδραση που επηρεάζει την ψυχική και συναισθηματική υγεία των μαθητών, την ικανότητά τους να συγκεντρώνονται και τελικά την επιτυχία τους στην τάξη. Με την κατανόηση αυτών των οικονομικών παραγόντων, μπορούμε να αναπτύξουμε </a:t>
            </a:r>
            <a:r>
              <a:rPr lang="el-GR" dirty="0" err="1"/>
              <a:t>στοχευμένες</a:t>
            </a:r>
            <a:r>
              <a:rPr lang="el-GR" dirty="0"/>
              <a:t> παρεμβάσεις που υποστηρίζουν αποτελεσματικότερα τους </a:t>
            </a:r>
            <a:r>
              <a:rPr lang="el-GR" dirty="0" err="1"/>
              <a:t>μειονεκτούντες</a:t>
            </a:r>
            <a:r>
              <a:rPr lang="el-GR" dirty="0"/>
              <a:t> μαθητές, εξασφαλίζοντας ότι έχουν πρόσβαση στις ίδιες ευκαιρίες με τους συνομηλίκους τους».</a:t>
            </a:r>
          </a:p>
          <a:p>
            <a:pPr>
              <a:buNone/>
            </a:pPr>
            <a:endParaRPr lang="tr-TR" dirty="0"/>
          </a:p>
        </p:txBody>
      </p:sp>
      <p:sp>
        <p:nvSpPr>
          <p:cNvPr id="101" name="Google Shape;101;p3:notes">
            <a:extLst>
              <a:ext uri="{FF2B5EF4-FFF2-40B4-BE49-F238E27FC236}">
                <a16:creationId xmlns:a16="http://schemas.microsoft.com/office/drawing/2014/main" id="{68F5B886-6748-A792-FEC3-A53920EA176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227965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167B9A13-BAC1-851A-FDF7-2EDC43547BE6}"/>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AF206320-2B2C-2C26-7490-D7F24CC0D3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3EDAF558-B382-BDA6-E95F-D4EFF075F12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«Όταν εξετάζουμε πώς αλληλεπικαλύπτονται οι κοινωνικοί και οικονομικοί παράγοντες, αρχίζουμε να βλέπουμε πώς τα σύνθετα εμπόδια δημιουργούν σημαντικές προκλήσεις για τους μαθητές. Αυτά τα εμπόδια δεν υπάρχουν μεμονωμένα - συχνά διασταυρώνονται, ενισχύοντας τις δυσκολίες που αντιμετωπίζουν οι μαθητές στην επίτευξη ακαδημαϊκής επιτυχίας και πλήρους συμμετοχής στην τάξη.</a:t>
            </a:r>
            <a:br>
              <a:rPr lang="el-GR" dirty="0"/>
            </a:br>
            <a:endParaRPr lang="el-GR" dirty="0"/>
          </a:p>
          <a:p>
            <a:pPr>
              <a:buNone/>
            </a:pPr>
            <a:r>
              <a:rPr lang="el-GR" b="1" dirty="0"/>
              <a:t>Παράδειγμα:</a:t>
            </a:r>
            <a:r>
              <a:rPr lang="el-GR" dirty="0"/>
              <a:t> </a:t>
            </a:r>
            <a:r>
              <a:rPr lang="el-GR" b="1" dirty="0"/>
              <a:t>Ένας</a:t>
            </a:r>
            <a:r>
              <a:rPr lang="el-GR" dirty="0"/>
              <a:t> </a:t>
            </a:r>
            <a:r>
              <a:rPr lang="el-GR" b="1" dirty="0"/>
              <a:t>μετανάστης</a:t>
            </a:r>
            <a:r>
              <a:rPr lang="el-GR" dirty="0"/>
              <a:t> </a:t>
            </a:r>
            <a:r>
              <a:rPr lang="el-GR" b="1" dirty="0"/>
              <a:t>μαθητής χαμηλού εισοδήματος</a:t>
            </a:r>
            <a:r>
              <a:rPr lang="el-GR" dirty="0"/>
              <a:t> </a:t>
            </a:r>
            <a:r>
              <a:rPr lang="el-GR" b="1" dirty="0"/>
              <a:t>που αντιμετωπίζει γλωσσικά εμπόδια</a:t>
            </a:r>
            <a:r>
              <a:rPr lang="el-GR" dirty="0"/>
              <a:t> </a:t>
            </a:r>
            <a:r>
              <a:rPr lang="el-GR" b="1" dirty="0"/>
              <a:t>και οικονομικές προκλήσεις</a:t>
            </a:r>
            <a:r>
              <a:rPr lang="el-GR" dirty="0"/>
              <a:t>: Φανταστείτε έναν μαθητή που προέρχεται από οικογένεια χαμηλού εισοδήματος και με μεταναστευτικό υπόβαθρο. Αυτός ο μαθητής μπορεί να αντιμετωπίζει </a:t>
            </a:r>
            <a:r>
              <a:rPr lang="el-GR" b="1" dirty="0"/>
              <a:t>γλωσσικά</a:t>
            </a:r>
            <a:r>
              <a:rPr lang="el-GR" dirty="0"/>
              <a:t> </a:t>
            </a:r>
            <a:r>
              <a:rPr lang="el-GR" b="1" dirty="0"/>
              <a:t>εμπόδια</a:t>
            </a:r>
            <a:r>
              <a:rPr lang="el-GR" dirty="0"/>
              <a:t> που δυσχεραίνουν την επικοινωνία με τους καθηγητές και τους συμμαθητές του, καθιστώντας δύσκολη την πλήρη συμμετοχή του στη μαθησιακή διαδικασία. Ταυτόχρονα, οι </a:t>
            </a:r>
            <a:r>
              <a:rPr lang="el-GR" b="1" dirty="0"/>
              <a:t>οικονομικές</a:t>
            </a:r>
            <a:r>
              <a:rPr lang="el-GR" dirty="0"/>
              <a:t> </a:t>
            </a:r>
            <a:r>
              <a:rPr lang="el-GR" b="1" dirty="0"/>
              <a:t>δυσκολίες</a:t>
            </a:r>
            <a:r>
              <a:rPr lang="el-GR" dirty="0"/>
              <a:t> μπορεί να περιορίσουν την πρόσβαση σε απαραίτητους πόρους, όπως βιβλία, σχολικά είδη ή τεχνολογία. Όπως εξηγεί </a:t>
            </a:r>
            <a:r>
              <a:rPr lang="el-GR" b="1" dirty="0"/>
              <a:t>η </a:t>
            </a:r>
            <a:r>
              <a:rPr lang="el-GR" b="1" dirty="0" err="1"/>
              <a:t>Valencia</a:t>
            </a:r>
            <a:r>
              <a:rPr lang="el-GR" b="1" dirty="0"/>
              <a:t> (2011)</a:t>
            </a:r>
            <a:r>
              <a:rPr lang="el-GR" dirty="0"/>
              <a:t>, οι μετανάστες μαθητές αντιμετωπίζουν συχνά πολλαπλές προκλήσεις, όπως η πολιτισμική προσαρμογή, η εκμάθηση της γλώσσας και οι διακρίσεις, οι οποίες μπορεί να επιδεινωθούν από τις οικονομικές δυσκολίες.</a:t>
            </a:r>
            <a:br>
              <a:rPr lang="el-GR" dirty="0"/>
            </a:br>
            <a:endParaRPr lang="el-GR" dirty="0"/>
          </a:p>
          <a:p>
            <a:pPr>
              <a:buNone/>
            </a:pPr>
            <a:r>
              <a:rPr lang="el-GR" dirty="0"/>
              <a:t>Ο συνδυασμός αυτών των κοινωνικών και οικονομικών εμποδίων καθιστά ακόμη πιο δύσκολο για τον μαθητή να καλύψει την ακαδημαϊκή του διαφορά. Οι </a:t>
            </a:r>
            <a:r>
              <a:rPr lang="el-GR" b="1" dirty="0" err="1"/>
              <a:t>González</a:t>
            </a:r>
            <a:r>
              <a:rPr lang="el-GR" dirty="0"/>
              <a:t> </a:t>
            </a:r>
            <a:r>
              <a:rPr lang="el-GR" b="1" dirty="0"/>
              <a:t>και</a:t>
            </a:r>
            <a:r>
              <a:rPr lang="el-GR" dirty="0"/>
              <a:t> </a:t>
            </a:r>
            <a:r>
              <a:rPr lang="el-GR" b="1" dirty="0" err="1"/>
              <a:t>Padilla</a:t>
            </a:r>
            <a:r>
              <a:rPr lang="el-GR" b="1" dirty="0"/>
              <a:t> (1997)</a:t>
            </a:r>
            <a:r>
              <a:rPr lang="el-GR" dirty="0"/>
              <a:t> επισημαίνουν ότι οι μετανάστες μαθητές, ιδίως εκείνοι που προέρχονται από οικογένειες με χαμηλό εισόδημα, αντιμετωπίζουν διπλό μειονέκτημα: το ένα σχετίζεται με την κοινωνικοοικονομική τους κατάσταση και το άλλο με τις δυσκολίες ένταξης σε ένα νέο εκπαιδευτικό και πολιτισμικό περιβάλλον. Επιπλέον, μελέτες του </a:t>
            </a:r>
            <a:r>
              <a:rPr lang="el-GR" b="1" dirty="0" err="1"/>
              <a:t>Oakes</a:t>
            </a:r>
            <a:r>
              <a:rPr lang="el-GR" b="1" dirty="0"/>
              <a:t> (2005</a:t>
            </a:r>
            <a:r>
              <a:rPr lang="el-GR" dirty="0"/>
              <a:t> ) διαπίστωσαν ότι οι μαθητές που βιώνουν τόσο οικονομικό μειονέκτημα όσο και κοινωνικό αποκλεισμό (όπως διακρίσεις ή γλωσσικά εμπόδια) είναι πιο πιθανό να εμφανίσουν απομάκρυνση από το σχολείο, με αποτέλεσμα χειρότερα ακαδημαϊκά αποτελέσματα.</a:t>
            </a:r>
            <a:br>
              <a:rPr lang="el-GR" dirty="0"/>
            </a:br>
            <a:endParaRPr lang="el-GR" dirty="0"/>
          </a:p>
          <a:p>
            <a:pPr>
              <a:buNone/>
            </a:pPr>
            <a:r>
              <a:rPr lang="el-GR" dirty="0"/>
              <a:t>Αυτά τα σύνθετα εμπόδια δημιουργούν έναν βρόχο ανατροφοδότησης που διαιωνίζει τις προκλήσεις. Για παράδειγμα, η έλλειψη οικονομικών πόρων μπορεί να εμποδίσει τον μαθητή να παρακολουθήσει πρόσθετα γλωσσικά μαθήματα, ενώ τα γλωσσικά εμπόδια περιορίζουν την ικανότητα του μαθητή να εκφράσει τις ακαδημαϊκές του ανάγκες και να έχει πρόσβαση σε συστήματα υποστήριξης. Αυτή η επικάλυψη κοινωνικών και οικονομικών προκλήσεων απαιτεί μια ολοκληρωμένη, </a:t>
            </a:r>
            <a:r>
              <a:rPr lang="el-GR" dirty="0" err="1"/>
              <a:t>διατομεακή</a:t>
            </a:r>
            <a:r>
              <a:rPr lang="el-GR" dirty="0"/>
              <a:t> προσέγγιση για την υποστήριξη αυτών των μαθητών.</a:t>
            </a:r>
            <a:br>
              <a:rPr lang="el-GR" dirty="0"/>
            </a:br>
            <a:endParaRPr lang="el-GR" dirty="0"/>
          </a:p>
          <a:p>
            <a:r>
              <a:rPr lang="el-GR" dirty="0"/>
              <a:t>Αναγνωρίζοντας πώς διασταυρώνονται αυτά τα εμπόδια, μπορούμε να αναπτύξουμε στρατηγικές που όχι μόνο αντιμετωπίζουν τις μεμονωμένες προκλήσεις αλλά και παρέχουν ένα ολιστικό σύστημα υποστήριξης που περιλαμβάνει γλωσσική βοήθεια, οικονομική στήριξη και προγράμματα ένταξης στην κοινότητα. </a:t>
            </a:r>
            <a:r>
              <a:rPr lang="el-GR" b="1" dirty="0"/>
              <a:t>Οι </a:t>
            </a:r>
            <a:r>
              <a:rPr lang="el-GR" b="1" dirty="0" err="1"/>
              <a:t>Hernandez</a:t>
            </a:r>
            <a:r>
              <a:rPr lang="el-GR" b="1" dirty="0"/>
              <a:t>, </a:t>
            </a:r>
            <a:r>
              <a:rPr lang="el-GR" b="1" dirty="0" err="1"/>
              <a:t>Kiyama</a:t>
            </a:r>
            <a:r>
              <a:rPr lang="el-GR" b="1" dirty="0"/>
              <a:t> και</a:t>
            </a:r>
            <a:r>
              <a:rPr lang="el-GR" dirty="0"/>
              <a:t> </a:t>
            </a:r>
            <a:r>
              <a:rPr lang="el-GR" b="1" dirty="0" err="1"/>
              <a:t>Farkas</a:t>
            </a:r>
            <a:r>
              <a:rPr lang="el-GR" b="1" dirty="0"/>
              <a:t> (2017)</a:t>
            </a:r>
            <a:r>
              <a:rPr lang="el-GR" dirty="0"/>
              <a:t> υπογραμμίζουν τη σημασία της αντιμετώπισης των διασταυρώσεων πολλαπλών παραγόντων για τη δημιουργία εκπαιδευτικών συμπεριληπτικών περιβαλλόντων για μαθητές που αντιμετωπίζουν σύνθετα μειονεκτήματα».</a:t>
            </a:r>
          </a:p>
          <a:p>
            <a:pPr>
              <a:buNone/>
            </a:pPr>
            <a:endParaRPr lang="tr-TR" dirty="0"/>
          </a:p>
        </p:txBody>
      </p:sp>
      <p:sp>
        <p:nvSpPr>
          <p:cNvPr id="101" name="Google Shape;101;p3:notes">
            <a:extLst>
              <a:ext uri="{FF2B5EF4-FFF2-40B4-BE49-F238E27FC236}">
                <a16:creationId xmlns:a16="http://schemas.microsoft.com/office/drawing/2014/main" id="{FBE7028C-B638-874A-8E93-F3F5E4E1CD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54634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0F139871-F29F-4CF2-7780-E3E9765F68A0}"/>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96D359D7-B683-EBBE-6AB5-1C87E895BF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a:extLst>
              <a:ext uri="{FF2B5EF4-FFF2-40B4-BE49-F238E27FC236}">
                <a16:creationId xmlns:a16="http://schemas.microsoft.com/office/drawing/2014/main" id="{96C5D096-B6B0-9AF9-2A96-A5A5E020544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«Σε αυτή τη διαφάνεια, θα εξετάσουμε τα εμπόδια που δημιουργούν οι κοινωνικοί και οικονομικοί παράγοντες στους μαθητές. Η κατανόηση του τρόπου με τον οποίο αυτοί οι παράγοντες μπορούν να επηρεάσουν την επιτυχία των μαθητών και τη συμμετοχή στην κοινότητα είναι απαραίτητη. Ας ρίξουμε μια πιο προσεκτική ματιά σε κάθε εμπόδιο:</a:t>
            </a:r>
            <a:br>
              <a:rPr lang="el-GR" dirty="0"/>
            </a:br>
            <a:endParaRPr lang="el-GR" dirty="0"/>
          </a:p>
          <a:p>
            <a:pPr>
              <a:buNone/>
            </a:pPr>
            <a:r>
              <a:rPr lang="el-GR" dirty="0"/>
              <a:t>1.</a:t>
            </a:r>
            <a:r>
              <a:rPr lang="el-GR" b="1" dirty="0"/>
              <a:t>Εμπόδια πρόσβασης:</a:t>
            </a:r>
            <a:br>
              <a:rPr lang="el-GR" dirty="0"/>
            </a:br>
            <a:endParaRPr lang="el-GR" dirty="0"/>
          </a:p>
          <a:p>
            <a:pPr>
              <a:buNone/>
            </a:pPr>
            <a:r>
              <a:rPr lang="el-GR" dirty="0"/>
              <a:t>Οι μαθητές με χαμηλό εισόδημα μπορεί να δυσκολεύονται να αποκτήσουν τα υλικά που χρειάζονται για το σχολείο. Για παράδειγμα, μπορεί να μην έχουν τα απαραίτητα βιβλία, τους υπολογιστές ή τους οικονομικούς πόρους για να συμμετάσχουν σε εξωσχολικές δραστηριότητες. Αυτό μπορεί να τους εμποδίσει να έχουν πλήρη πρόσβαση στις εκπαιδευτικές ευκαιρίες.</a:t>
            </a:r>
            <a:br>
              <a:rPr lang="el-GR" dirty="0"/>
            </a:br>
            <a:endParaRPr lang="el-GR" dirty="0"/>
          </a:p>
          <a:p>
            <a:pPr>
              <a:buNone/>
            </a:pPr>
            <a:r>
              <a:rPr lang="el-GR" i="1" dirty="0"/>
              <a:t>Παράδειγμα:</a:t>
            </a:r>
            <a:r>
              <a:rPr lang="el-GR" dirty="0"/>
              <a:t> Ένας μαθητής μπορεί να μείνει πίσω στο μάθημα, αν δεν έχει την οικονομική δυνατότητα να αγοράσει το λογισμικό που απαιτείται για ένα μάθημα.</a:t>
            </a:r>
            <a:br>
              <a:rPr lang="el-GR" dirty="0"/>
            </a:br>
            <a:endParaRPr lang="el-GR" dirty="0"/>
          </a:p>
          <a:p>
            <a:pPr>
              <a:buNone/>
            </a:pPr>
            <a:r>
              <a:rPr lang="el-GR" dirty="0"/>
              <a:t>2.</a:t>
            </a:r>
            <a:r>
              <a:rPr lang="el-GR" b="1" dirty="0"/>
              <a:t>Συμπεριφορικά</a:t>
            </a:r>
            <a:r>
              <a:rPr lang="el-GR" dirty="0"/>
              <a:t> </a:t>
            </a:r>
            <a:r>
              <a:rPr lang="el-GR" b="1" dirty="0"/>
              <a:t>εμπόδια:</a:t>
            </a:r>
            <a:br>
              <a:rPr lang="el-GR" dirty="0"/>
            </a:br>
            <a:endParaRPr lang="el-GR" dirty="0"/>
          </a:p>
          <a:p>
            <a:pPr>
              <a:buNone/>
            </a:pPr>
            <a:r>
              <a:rPr lang="el-GR" dirty="0"/>
              <a:t>Οι κοινωνικοοικονομικές διαφορές μπορεί να οδηγήσουν σε αποκλεισμό μέσα στην τάξη. Μαθητές από </a:t>
            </a:r>
            <a:r>
              <a:rPr lang="el-GR" dirty="0" err="1"/>
              <a:t>μειονεκτούντα</a:t>
            </a:r>
            <a:r>
              <a:rPr lang="el-GR" dirty="0"/>
              <a:t> περιβάλλοντα μπορεί να δυσκολεύονται με την κοινωνική συμμετοχή λόγω διαφορών στην ενδυμασία ή λόγω αδυναμίας συμμετοχής σε εξωσχολικές δραστηριότητες, οδηγώντας σε κοινωνική απομόνωση.</a:t>
            </a:r>
            <a:br>
              <a:rPr lang="el-GR" dirty="0"/>
            </a:br>
            <a:endParaRPr lang="el-GR" dirty="0"/>
          </a:p>
          <a:p>
            <a:pPr>
              <a:buNone/>
            </a:pPr>
            <a:r>
              <a:rPr lang="el-GR" i="1" dirty="0"/>
              <a:t>Παράδειγμα:</a:t>
            </a:r>
            <a:r>
              <a:rPr lang="el-GR" dirty="0"/>
              <a:t> Ένας μαθητής μπορεί να αισθάνεται αποκλεισμένος επειδή δεν έχει την οικονομική δυνατότητα να συμμετέχει σε κοινωνικές εκδηλώσεις με τους συμμαθητές του.</a:t>
            </a:r>
            <a:br>
              <a:rPr lang="el-GR" dirty="0"/>
            </a:br>
            <a:endParaRPr lang="el-GR" dirty="0"/>
          </a:p>
          <a:p>
            <a:pPr>
              <a:buNone/>
            </a:pPr>
            <a:r>
              <a:rPr lang="el-GR" dirty="0"/>
              <a:t>3.</a:t>
            </a:r>
            <a:r>
              <a:rPr lang="el-GR" b="1" dirty="0"/>
              <a:t>Ψυχολογικά</a:t>
            </a:r>
            <a:r>
              <a:rPr lang="el-GR" dirty="0"/>
              <a:t> </a:t>
            </a:r>
            <a:r>
              <a:rPr lang="el-GR" b="1" dirty="0"/>
              <a:t>εμπόδια:</a:t>
            </a:r>
            <a:br>
              <a:rPr lang="el-GR" dirty="0"/>
            </a:br>
            <a:endParaRPr lang="el-GR" dirty="0"/>
          </a:p>
          <a:p>
            <a:pPr>
              <a:buNone/>
            </a:pPr>
            <a:r>
              <a:rPr lang="el-GR" dirty="0"/>
              <a:t>Οι κοινωνικές και οικονομικές πιέσεις μπορούν να υπονομεύσουν την αυτοπεποίθηση των μαθητών και να επηρεάσουν αρνητικά τις ακαδημαϊκές τους επιδόσεις. Οικογενειακά οικονομικά ζητήματα ή άλλες ενδοοικογενειακές διαμάχες μπορούν να μειώσουν τα κίνητρα.</a:t>
            </a:r>
            <a:br>
              <a:rPr lang="el-GR" dirty="0"/>
            </a:br>
            <a:endParaRPr lang="el-GR" dirty="0"/>
          </a:p>
          <a:p>
            <a:pPr>
              <a:buNone/>
            </a:pPr>
            <a:r>
              <a:rPr lang="el-GR" i="1" dirty="0"/>
              <a:t>Παράδειγμα:</a:t>
            </a:r>
            <a:r>
              <a:rPr lang="el-GR" dirty="0"/>
              <a:t> Ένας μαθητής του οποίου η οικογένεια αντιμετωπίζει οικονομικές δυσκολίες μπορεί να δυσκολεύεται να επικεντρωθεί στο σχολείο λόγω του άγχους της οικογενειακής ζωής.</a:t>
            </a:r>
            <a:br>
              <a:rPr lang="el-GR" dirty="0"/>
            </a:br>
            <a:endParaRPr lang="el-GR" dirty="0"/>
          </a:p>
          <a:p>
            <a:pPr>
              <a:buNone/>
            </a:pPr>
            <a:r>
              <a:rPr lang="el-GR" dirty="0"/>
              <a:t>4.</a:t>
            </a:r>
            <a:r>
              <a:rPr lang="el-GR" b="1" dirty="0"/>
              <a:t>Πολιτιστικά</a:t>
            </a:r>
            <a:r>
              <a:rPr lang="el-GR" dirty="0"/>
              <a:t> </a:t>
            </a:r>
            <a:r>
              <a:rPr lang="el-GR" b="1" dirty="0"/>
              <a:t>εμπόδια:</a:t>
            </a:r>
            <a:br>
              <a:rPr lang="el-GR" dirty="0"/>
            </a:br>
            <a:endParaRPr lang="el-GR" dirty="0"/>
          </a:p>
          <a:p>
            <a:pPr>
              <a:buNone/>
            </a:pPr>
            <a:r>
              <a:rPr lang="el-GR" dirty="0"/>
              <a:t>Μαθητές με διαφορετικό πολιτισμικό υπόβαθρο μπορεί να αντιμετωπίσουν δυσκολίες στην επικοινωνία μέσα στην τάξη. Οι πολιτισμικές διαφορές μπορεί να δημιουργήσουν προκλήσεις στη δημιουργία ουσιαστικών κοινωνικών σχέσεων.</a:t>
            </a:r>
            <a:br>
              <a:rPr lang="el-GR" dirty="0"/>
            </a:br>
            <a:endParaRPr lang="el-GR" dirty="0"/>
          </a:p>
          <a:p>
            <a:r>
              <a:rPr lang="el-GR" i="1" dirty="0"/>
              <a:t>Παράδειγμα:</a:t>
            </a:r>
            <a:r>
              <a:rPr lang="el-GR" dirty="0"/>
              <a:t> Ένας μαθητής από διαφορετικό πολιτισμικό υπόβαθρο μπορεί να δυσκολεύεται να κατανοήσει τις συζητήσεις στην τάξη ή να εμπλακεί στο κοινωνικό περιβάλλον λόγω γλωσσικών ή πολιτισμικών διαφορών.</a:t>
            </a:r>
          </a:p>
          <a:p>
            <a:endParaRPr lang="tr-TR" dirty="0"/>
          </a:p>
        </p:txBody>
      </p:sp>
      <p:sp>
        <p:nvSpPr>
          <p:cNvPr id="101" name="Google Shape;101;p3:notes">
            <a:extLst>
              <a:ext uri="{FF2B5EF4-FFF2-40B4-BE49-F238E27FC236}">
                <a16:creationId xmlns:a16="http://schemas.microsoft.com/office/drawing/2014/main" id="{DED5F643-259A-C9EA-770B-C59677AC341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325016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a:spLocks noGrp="1"/>
          </p:cNvSpPr>
          <p:nvPr>
            <p:ph type="pic" idx="2"/>
          </p:nvPr>
        </p:nvSpPr>
        <p:spPr>
          <a:xfrm>
            <a:off x="5183188" y="987425"/>
            <a:ext cx="6172200" cy="4873625"/>
          </a:xfrm>
          <a:prstGeom prst="rect">
            <a:avLst/>
          </a:prstGeom>
          <a:noFill/>
          <a:ln>
            <a:noFill/>
          </a:ln>
        </p:spPr>
      </p:sp>
      <p:sp>
        <p:nvSpPr>
          <p:cNvPr id="61" name="Google Shape;61;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 name="Google Shape;83;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84" name="Google Shape;84;p1"/>
          <p:cNvSpPr txBox="1"/>
          <p:nvPr/>
        </p:nvSpPr>
        <p:spPr>
          <a:xfrm>
            <a:off x="470000" y="1610375"/>
            <a:ext cx="5626000"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dirty="0">
                <a:solidFill>
                  <a:schemeClr val="lt1"/>
                </a:solidFill>
                <a:latin typeface="Calibri"/>
                <a:ea typeface="Calibri"/>
                <a:cs typeface="Calibri"/>
                <a:sym typeface="Calibri"/>
              </a:rPr>
              <a:t>Κεφάλαιο</a:t>
            </a:r>
            <a:r>
              <a:rPr lang="en-GB" sz="4400" b="0" i="0" u="none" strike="noStrike" cap="none" dirty="0">
                <a:solidFill>
                  <a:schemeClr val="lt1"/>
                </a:solidFill>
                <a:latin typeface="Calibri"/>
                <a:ea typeface="Calibri"/>
                <a:cs typeface="Calibri"/>
                <a:sym typeface="Calibri"/>
              </a:rPr>
              <a:t> 1</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Ενότητα</a:t>
            </a:r>
            <a:r>
              <a:rPr lang="en-GB" sz="4400" b="0" i="0" u="none" strike="noStrike" cap="none" dirty="0">
                <a:solidFill>
                  <a:schemeClr val="lt1"/>
                </a:solidFill>
                <a:latin typeface="Calibri"/>
                <a:ea typeface="Calibri"/>
                <a:cs typeface="Calibri"/>
                <a:sym typeface="Calibri"/>
              </a:rPr>
              <a:t> 3:</a:t>
            </a:r>
            <a:r>
              <a:rPr lang="el-GR" sz="2400" dirty="0">
                <a:solidFill>
                  <a:schemeClr val="bg1"/>
                </a:solidFill>
              </a:rPr>
              <a:t>«Διερεύνηση του τρόπου με τον οποίο οι κοινωνικοί και οικονομικοί παράγοντες δημιουργούν εμπόδια στη συμπερίληψη στην τάξη και την κοινότητα»</a:t>
            </a:r>
            <a:r>
              <a:rPr lang="en-GB" sz="2600" b="0" i="1" u="none" strike="noStrike" cap="none" dirty="0">
                <a:solidFill>
                  <a:schemeClr val="lt1"/>
                </a:solidFill>
                <a:latin typeface="Calibri"/>
                <a:ea typeface="Calibri"/>
                <a:cs typeface="Calibri"/>
                <a:sym typeface="Calibri"/>
              </a:rPr>
              <a:t>1 asynchronous learning </a:t>
            </a:r>
            <a:endParaRPr lang="el-G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2600" b="0" i="1" u="none" strike="noStrike" cap="none" dirty="0">
                <a:solidFill>
                  <a:schemeClr val="lt1"/>
                </a:solidFill>
                <a:latin typeface="Calibri"/>
                <a:ea typeface="Calibri"/>
                <a:cs typeface="Calibri"/>
                <a:sym typeface="Calibri"/>
              </a:rPr>
              <a:t>(1 ώρα) συνεδρία</a:t>
            </a:r>
            <a:endParaRPr sz="2600" b="0" i="1" u="none" strike="noStrike" cap="none" dirty="0">
              <a:solidFill>
                <a:schemeClr val="lt1"/>
              </a:solidFill>
              <a:latin typeface="Calibri"/>
              <a:ea typeface="Calibri"/>
              <a:cs typeface="Calibri"/>
              <a:sym typeface="Calibri"/>
            </a:endParaRPr>
          </a:p>
        </p:txBody>
      </p:sp>
      <p:sp>
        <p:nvSpPr>
          <p:cNvPr id="85" name="Google Shape;85;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Project Number: 101056515</a:t>
            </a:r>
            <a:endParaRPr sz="1100" b="0" i="0" u="none" strike="noStrike" cap="none">
              <a:solidFill>
                <a:srgbClr val="BDD7EE"/>
              </a:solidFill>
              <a:latin typeface="Calibri"/>
              <a:ea typeface="Calibri"/>
              <a:cs typeface="Calibri"/>
              <a:sym typeface="Calibri"/>
            </a:endParaRPr>
          </a:p>
        </p:txBody>
      </p:sp>
      <p:pic>
        <p:nvPicPr>
          <p:cNvPr id="86" name="Google Shape;86;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87" name="Google Shape;87;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88" name="Google Shape;88;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89" name="Google Shape;89;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90" name="Google Shape;90;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1" name="Google Shape;91;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F1291486-A060-4795-CFFE-8770879CD53B}"/>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E8045586-3896-0115-8E82-C3DF929FB654}"/>
              </a:ext>
            </a:extLst>
          </p:cNvPr>
          <p:cNvSpPr txBox="1"/>
          <p:nvPr/>
        </p:nvSpPr>
        <p:spPr>
          <a:xfrm>
            <a:off x="1272664" y="1953484"/>
            <a:ext cx="10074208" cy="955970"/>
          </a:xfrm>
          <a:prstGeom prst="rect">
            <a:avLst/>
          </a:prstGeom>
          <a:noFill/>
          <a:ln>
            <a:noFill/>
          </a:ln>
        </p:spPr>
        <p:txBody>
          <a:bodyPr spcFirstLastPara="1" wrap="square" lIns="91425" tIns="91425" rIns="91425" bIns="91425" anchor="t" anchorCtr="0">
            <a:noAutofit/>
          </a:bodyPr>
          <a:lstStyle/>
          <a:p>
            <a:pPr marL="571500" indent="-571500">
              <a:buFont typeface="Arial" panose="020B0604020202020204" pitchFamily="34" charset="0"/>
              <a:buChar char="•"/>
            </a:pPr>
            <a:r>
              <a:rPr lang="el-GR" sz="2800" b="1" dirty="0">
                <a:solidFill>
                  <a:srgbClr val="0070C0"/>
                </a:solidFill>
              </a:rPr>
              <a:t>Διαφοροποιημένη διδασκαλία: </a:t>
            </a:r>
            <a:r>
              <a:rPr lang="el-GR" sz="2800" dirty="0">
                <a:solidFill>
                  <a:srgbClr val="0070C0"/>
                </a:solidFill>
              </a:rPr>
              <a:t>Ανάπτυξη διαφορετικών στρατηγικών διδασκαλίας με βάση τις ατομικές ανάγκες κάθε μαθητή.</a:t>
            </a:r>
          </a:p>
          <a:p>
            <a:pPr marL="571500" indent="-571500">
              <a:buFont typeface="Arial" panose="020B0604020202020204" pitchFamily="34" charset="0"/>
              <a:buChar char="•"/>
            </a:pPr>
            <a:r>
              <a:rPr lang="el-GR" sz="2800" b="1" dirty="0">
                <a:solidFill>
                  <a:srgbClr val="0070C0"/>
                </a:solidFill>
              </a:rPr>
              <a:t>Κοινωνική και συναισθηματική υποστήριξη: </a:t>
            </a:r>
            <a:r>
              <a:rPr lang="el-GR" sz="2800" dirty="0">
                <a:solidFill>
                  <a:srgbClr val="0070C0"/>
                </a:solidFill>
              </a:rPr>
              <a:t>Δημιουργία συστημάτων ψυχολογικής και κοινωνικής υποστήριξης εντός του σχολείου.</a:t>
            </a:r>
          </a:p>
          <a:p>
            <a:pPr marL="571500" indent="-571500">
              <a:buFont typeface="Arial" panose="020B0604020202020204" pitchFamily="34" charset="0"/>
              <a:buChar char="•"/>
            </a:pPr>
            <a:r>
              <a:rPr lang="el-GR" sz="2800" b="1" dirty="0">
                <a:solidFill>
                  <a:srgbClr val="0070C0"/>
                </a:solidFill>
              </a:rPr>
              <a:t>Προσβασιμότητα: </a:t>
            </a:r>
            <a:r>
              <a:rPr lang="el-GR" sz="2800" dirty="0">
                <a:solidFill>
                  <a:srgbClr val="0070C0"/>
                </a:solidFill>
              </a:rPr>
              <a:t>Να γίνουν οι εκπαιδευτικοί πόροι πιο προσιτοί και να εμπλουτιστεί το υλικό της τάξης με υποστηρικτικά εργαλεία.</a:t>
            </a:r>
            <a:endParaRPr lang="tr-TR" sz="2800" dirty="0">
              <a:solidFill>
                <a:srgbClr val="0070C0"/>
              </a:solidFill>
            </a:endParaRPr>
          </a:p>
        </p:txBody>
      </p:sp>
      <p:sp>
        <p:nvSpPr>
          <p:cNvPr id="4" name="Metin kutusu 3">
            <a:extLst>
              <a:ext uri="{FF2B5EF4-FFF2-40B4-BE49-F238E27FC236}">
                <a16:creationId xmlns:a16="http://schemas.microsoft.com/office/drawing/2014/main" id="{DD26D779-CBC5-11DA-0CC0-C58D136C51E6}"/>
              </a:ext>
            </a:extLst>
          </p:cNvPr>
          <p:cNvSpPr txBox="1"/>
          <p:nvPr/>
        </p:nvSpPr>
        <p:spPr>
          <a:xfrm>
            <a:off x="1778357" y="1035858"/>
            <a:ext cx="9733062" cy="584775"/>
          </a:xfrm>
          <a:prstGeom prst="rect">
            <a:avLst/>
          </a:prstGeom>
          <a:noFill/>
        </p:spPr>
        <p:txBody>
          <a:bodyPr wrap="square">
            <a:spAutoFit/>
          </a:bodyPr>
          <a:lstStyle/>
          <a:p>
            <a:r>
              <a:rPr lang="el-GR" sz="3200" dirty="0">
                <a:solidFill>
                  <a:srgbClr val="FF0000"/>
                </a:solidFill>
              </a:rPr>
              <a:t>Στρατηγικές για την ισότητα στην εκπαίδευση</a:t>
            </a:r>
            <a:endParaRPr lang="tr-TR" sz="3200" b="1" dirty="0">
              <a:solidFill>
                <a:srgbClr val="FF0000"/>
              </a:solidFill>
            </a:endParaRPr>
          </a:p>
        </p:txBody>
      </p:sp>
    </p:spTree>
    <p:extLst>
      <p:ext uri="{BB962C8B-B14F-4D97-AF65-F5344CB8AC3E}">
        <p14:creationId xmlns:p14="http://schemas.microsoft.com/office/powerpoint/2010/main" val="318153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C0A36B8F-65C2-EEB3-F07E-A2AB97C2978B}"/>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F514FD54-8B83-E027-E5EC-54D14B16B9D7}"/>
              </a:ext>
            </a:extLst>
          </p:cNvPr>
          <p:cNvSpPr txBox="1"/>
          <p:nvPr/>
        </p:nvSpPr>
        <p:spPr>
          <a:xfrm>
            <a:off x="1778357" y="2473030"/>
            <a:ext cx="7850553" cy="955970"/>
          </a:xfrm>
          <a:prstGeom prst="rect">
            <a:avLst/>
          </a:prstGeom>
          <a:noFill/>
          <a:ln>
            <a:noFill/>
          </a:ln>
        </p:spPr>
        <p:txBody>
          <a:bodyPr spcFirstLastPara="1" wrap="square" lIns="91425" tIns="91425" rIns="91425" bIns="91425" anchor="t" anchorCtr="0">
            <a:noAutofit/>
          </a:bodyPr>
          <a:lstStyle/>
          <a:p>
            <a:pPr marL="571500" indent="-571500">
              <a:buFont typeface="Arial" panose="020B0604020202020204" pitchFamily="34" charset="0"/>
              <a:buChar char="•"/>
            </a:pPr>
            <a:r>
              <a:rPr lang="el-GR" sz="3600" dirty="0">
                <a:solidFill>
                  <a:srgbClr val="0070C0"/>
                </a:solidFill>
              </a:rPr>
              <a:t>Σύντομη επισκόπηση ενός μαθητή που αντιμετωπίζει κοινωνικές και οικονομικές προκλήσεις.</a:t>
            </a:r>
          </a:p>
          <a:p>
            <a:endParaRPr lang="el-GR" sz="3600" dirty="0">
              <a:solidFill>
                <a:srgbClr val="0070C0"/>
              </a:solidFill>
            </a:endParaRPr>
          </a:p>
          <a:p>
            <a:pPr marL="571500" indent="-571500">
              <a:buFont typeface="Arial" panose="020B0604020202020204" pitchFamily="34" charset="0"/>
              <a:buChar char="•"/>
            </a:pPr>
            <a:r>
              <a:rPr lang="el-GR" sz="3600" dirty="0">
                <a:solidFill>
                  <a:srgbClr val="0070C0"/>
                </a:solidFill>
              </a:rPr>
              <a:t>Περιγραφή των εμποδίων τους και πώς αυτό επηρεάζει την εμπειρία τους στην τάξη.</a:t>
            </a:r>
            <a:endParaRPr lang="tr-TR" sz="2800" dirty="0">
              <a:solidFill>
                <a:srgbClr val="0070C0"/>
              </a:solidFill>
            </a:endParaRPr>
          </a:p>
        </p:txBody>
      </p:sp>
      <p:sp>
        <p:nvSpPr>
          <p:cNvPr id="4" name="Metin kutusu 3">
            <a:extLst>
              <a:ext uri="{FF2B5EF4-FFF2-40B4-BE49-F238E27FC236}">
                <a16:creationId xmlns:a16="http://schemas.microsoft.com/office/drawing/2014/main" id="{94D2EF01-F3BB-D15F-C184-9020152F4C45}"/>
              </a:ext>
            </a:extLst>
          </p:cNvPr>
          <p:cNvSpPr txBox="1"/>
          <p:nvPr/>
        </p:nvSpPr>
        <p:spPr>
          <a:xfrm>
            <a:off x="1778357" y="1035858"/>
            <a:ext cx="8705928" cy="1323439"/>
          </a:xfrm>
          <a:prstGeom prst="rect">
            <a:avLst/>
          </a:prstGeom>
          <a:noFill/>
        </p:spPr>
        <p:txBody>
          <a:bodyPr wrap="square">
            <a:spAutoFit/>
          </a:bodyPr>
          <a:lstStyle/>
          <a:p>
            <a:r>
              <a:rPr lang="el-GR" sz="4000" dirty="0">
                <a:solidFill>
                  <a:srgbClr val="FF0000"/>
                </a:solidFill>
              </a:rPr>
              <a:t>Μελέτη περίπτωσης: Εμπειρία ενός μαθητή</a:t>
            </a:r>
            <a:endParaRPr lang="tr-TR" sz="4000" b="1" dirty="0">
              <a:solidFill>
                <a:srgbClr val="FF0000"/>
              </a:solidFill>
            </a:endParaRPr>
          </a:p>
        </p:txBody>
      </p:sp>
    </p:spTree>
    <p:extLst>
      <p:ext uri="{BB962C8B-B14F-4D97-AF65-F5344CB8AC3E}">
        <p14:creationId xmlns:p14="http://schemas.microsoft.com/office/powerpoint/2010/main" val="153913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D41FF51B-DCEA-F83B-EC16-FF8243D8FD8B}"/>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F2A9D01A-76EC-0207-DD72-8C0DC861398E}"/>
              </a:ext>
            </a:extLst>
          </p:cNvPr>
          <p:cNvSpPr txBox="1"/>
          <p:nvPr/>
        </p:nvSpPr>
        <p:spPr>
          <a:xfrm>
            <a:off x="857028" y="1932360"/>
            <a:ext cx="6312699" cy="955970"/>
          </a:xfrm>
          <a:prstGeom prst="rect">
            <a:avLst/>
          </a:prstGeom>
          <a:noFill/>
          <a:ln>
            <a:noFill/>
          </a:ln>
        </p:spPr>
        <p:txBody>
          <a:bodyPr spcFirstLastPara="1" wrap="square" lIns="91425" tIns="91425" rIns="91425" bIns="91425" anchor="t" anchorCtr="0">
            <a:noAutofit/>
          </a:bodyPr>
          <a:lstStyle/>
          <a:p>
            <a:pPr marL="571500" indent="-571500">
              <a:buFont typeface="Arial" panose="020B0604020202020204" pitchFamily="34" charset="0"/>
              <a:buChar char="•"/>
            </a:pPr>
            <a:r>
              <a:rPr lang="el-GR" sz="2800" dirty="0">
                <a:solidFill>
                  <a:srgbClr val="0070C0"/>
                </a:solidFill>
              </a:rPr>
              <a:t>Δημιουργία σχέσεων με τους μαθητές και τις οικογένειες.</a:t>
            </a:r>
          </a:p>
          <a:p>
            <a:pPr marL="571500" indent="-571500">
              <a:buFont typeface="Arial" panose="020B0604020202020204" pitchFamily="34" charset="0"/>
              <a:buChar char="•"/>
            </a:pPr>
            <a:r>
              <a:rPr lang="el-GR" sz="2800" dirty="0">
                <a:solidFill>
                  <a:srgbClr val="0070C0"/>
                </a:solidFill>
              </a:rPr>
              <a:t>Χρησιμοποίηση διαφοροποιημένης διδασκαλίας για την κάλυψη διαφορετικών αναγκών.</a:t>
            </a:r>
          </a:p>
          <a:p>
            <a:pPr marL="571500" indent="-571500">
              <a:buFont typeface="Arial" panose="020B0604020202020204" pitchFamily="34" charset="0"/>
              <a:buChar char="•"/>
            </a:pPr>
            <a:r>
              <a:rPr lang="el-GR" sz="2800" dirty="0">
                <a:solidFill>
                  <a:srgbClr val="0070C0"/>
                </a:solidFill>
              </a:rPr>
              <a:t>Υποστήριξη πολιτικών σε επίπεδο σχολείου που υποστηρίζουν τους </a:t>
            </a:r>
            <a:r>
              <a:rPr lang="el-GR" sz="2800" dirty="0" err="1">
                <a:solidFill>
                  <a:srgbClr val="0070C0"/>
                </a:solidFill>
              </a:rPr>
              <a:t>μειονεκτούντες</a:t>
            </a:r>
            <a:r>
              <a:rPr lang="el-GR" sz="2800" dirty="0">
                <a:solidFill>
                  <a:srgbClr val="0070C0"/>
                </a:solidFill>
              </a:rPr>
              <a:t> μαθητές.</a:t>
            </a:r>
            <a:endParaRPr lang="tr-TR" sz="2800" dirty="0">
              <a:solidFill>
                <a:srgbClr val="0070C0"/>
              </a:solidFill>
            </a:endParaRPr>
          </a:p>
        </p:txBody>
      </p:sp>
      <p:sp>
        <p:nvSpPr>
          <p:cNvPr id="4" name="Metin kutusu 3">
            <a:extLst>
              <a:ext uri="{FF2B5EF4-FFF2-40B4-BE49-F238E27FC236}">
                <a16:creationId xmlns:a16="http://schemas.microsoft.com/office/drawing/2014/main" id="{BD7857DE-273B-16D2-A62C-2AF3EDC7762B}"/>
              </a:ext>
            </a:extLst>
          </p:cNvPr>
          <p:cNvSpPr txBox="1"/>
          <p:nvPr/>
        </p:nvSpPr>
        <p:spPr>
          <a:xfrm>
            <a:off x="1778357" y="1035858"/>
            <a:ext cx="9473487" cy="584775"/>
          </a:xfrm>
          <a:prstGeom prst="rect">
            <a:avLst/>
          </a:prstGeom>
          <a:noFill/>
        </p:spPr>
        <p:txBody>
          <a:bodyPr wrap="square">
            <a:spAutoFit/>
          </a:bodyPr>
          <a:lstStyle/>
          <a:p>
            <a:r>
              <a:rPr lang="el-GR" sz="3200" dirty="0">
                <a:solidFill>
                  <a:srgbClr val="FF0000"/>
                </a:solidFill>
              </a:rPr>
              <a:t>Στρατηγικές για την αντιμετώπιση των εμποδίων</a:t>
            </a:r>
            <a:endParaRPr lang="tr-TR" sz="3200" b="1" dirty="0">
              <a:solidFill>
                <a:srgbClr val="FF0000"/>
              </a:solidFill>
            </a:endParaRPr>
          </a:p>
        </p:txBody>
      </p:sp>
      <p:pic>
        <p:nvPicPr>
          <p:cNvPr id="5122" name="Picture 2" descr="6 Barriers to Inclusion (and How to Break Them Down!) - Brookes Blog">
            <a:extLst>
              <a:ext uri="{FF2B5EF4-FFF2-40B4-BE49-F238E27FC236}">
                <a16:creationId xmlns:a16="http://schemas.microsoft.com/office/drawing/2014/main" id="{DDBAE3CA-631D-E66F-A876-59C2F3749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901" y="1932360"/>
            <a:ext cx="3657943" cy="365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4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2E70D5F8-DAB5-19BB-B781-67CA4FF83147}"/>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5B2F9011-8B53-EFE7-201B-E02C18F680BE}"/>
              </a:ext>
            </a:extLst>
          </p:cNvPr>
          <p:cNvSpPr txBox="1"/>
          <p:nvPr/>
        </p:nvSpPr>
        <p:spPr>
          <a:xfrm>
            <a:off x="857029" y="1932360"/>
            <a:ext cx="6250353" cy="955970"/>
          </a:xfrm>
          <a:prstGeom prst="rect">
            <a:avLst/>
          </a:prstGeom>
          <a:noFill/>
          <a:ln>
            <a:noFill/>
          </a:ln>
        </p:spPr>
        <p:txBody>
          <a:bodyPr spcFirstLastPara="1" wrap="square" lIns="91425" tIns="91425" rIns="91425" bIns="91425" anchor="t" anchorCtr="0">
            <a:noAutofit/>
          </a:bodyPr>
          <a:lstStyle/>
          <a:p>
            <a:pPr marL="571500" indent="-571500">
              <a:buFont typeface="Arial" panose="020B0604020202020204" pitchFamily="34" charset="0"/>
              <a:buChar char="•"/>
            </a:pPr>
            <a:r>
              <a:rPr lang="el-GR" sz="2800" dirty="0">
                <a:solidFill>
                  <a:srgbClr val="0070C0"/>
                </a:solidFill>
              </a:rPr>
              <a:t>Κοινοτικές οργανώσεις που προσφέρουν προγράμματα υποστήριξης.</a:t>
            </a:r>
          </a:p>
          <a:p>
            <a:pPr marL="571500" indent="-571500">
              <a:buFont typeface="Arial" panose="020B0604020202020204" pitchFamily="34" charset="0"/>
              <a:buChar char="•"/>
            </a:pPr>
            <a:r>
              <a:rPr lang="el-GR" sz="2800" dirty="0" err="1">
                <a:solidFill>
                  <a:srgbClr val="0070C0"/>
                </a:solidFill>
              </a:rPr>
              <a:t>Online</a:t>
            </a:r>
            <a:r>
              <a:rPr lang="el-GR" sz="2800" dirty="0">
                <a:solidFill>
                  <a:srgbClr val="0070C0"/>
                </a:solidFill>
              </a:rPr>
              <a:t> εργαλεία για διαφοροποιημένη διδασκαλία.</a:t>
            </a:r>
          </a:p>
          <a:p>
            <a:pPr marL="571500" indent="-571500">
              <a:buFont typeface="Arial" panose="020B0604020202020204" pitchFamily="34" charset="0"/>
              <a:buChar char="•"/>
            </a:pPr>
            <a:r>
              <a:rPr lang="el-GR" sz="2800" dirty="0">
                <a:solidFill>
                  <a:srgbClr val="0070C0"/>
                </a:solidFill>
              </a:rPr>
              <a:t>Επαγγελματικά δίκτυα για την ανταλλαγή βέλτιστων πρακτικών</a:t>
            </a:r>
            <a:r>
              <a:rPr lang="tr-TR" sz="2800" dirty="0">
                <a:solidFill>
                  <a:srgbClr val="0070C0"/>
                </a:solidFill>
              </a:rPr>
              <a:t>.</a:t>
            </a:r>
          </a:p>
        </p:txBody>
      </p:sp>
      <p:sp>
        <p:nvSpPr>
          <p:cNvPr id="4" name="Metin kutusu 3">
            <a:extLst>
              <a:ext uri="{FF2B5EF4-FFF2-40B4-BE49-F238E27FC236}">
                <a16:creationId xmlns:a16="http://schemas.microsoft.com/office/drawing/2014/main" id="{24207764-C5C0-2238-2221-BB22212D6DCF}"/>
              </a:ext>
            </a:extLst>
          </p:cNvPr>
          <p:cNvSpPr txBox="1"/>
          <p:nvPr/>
        </p:nvSpPr>
        <p:spPr>
          <a:xfrm>
            <a:off x="1778357" y="1035858"/>
            <a:ext cx="9473487" cy="584775"/>
          </a:xfrm>
          <a:prstGeom prst="rect">
            <a:avLst/>
          </a:prstGeom>
          <a:noFill/>
        </p:spPr>
        <p:txBody>
          <a:bodyPr wrap="square">
            <a:spAutoFit/>
          </a:bodyPr>
          <a:lstStyle/>
          <a:p>
            <a:r>
              <a:rPr lang="el-GR" sz="3200" dirty="0">
                <a:solidFill>
                  <a:srgbClr val="FF0000"/>
                </a:solidFill>
              </a:rPr>
              <a:t>Πηγές για εκπαιδευτικούς</a:t>
            </a:r>
            <a:endParaRPr lang="tr-TR" sz="3200" b="1" dirty="0">
              <a:solidFill>
                <a:srgbClr val="FF0000"/>
              </a:solidFill>
            </a:endParaRPr>
          </a:p>
        </p:txBody>
      </p:sp>
      <p:pic>
        <p:nvPicPr>
          <p:cNvPr id="4098" name="Picture 2">
            <a:extLst>
              <a:ext uri="{FF2B5EF4-FFF2-40B4-BE49-F238E27FC236}">
                <a16:creationId xmlns:a16="http://schemas.microsoft.com/office/drawing/2014/main" id="{103CF0F4-181C-516C-07C1-960989EC0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382" y="1862161"/>
            <a:ext cx="4352280" cy="269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0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51539AFE-7807-FCDB-BFA1-6C75581C7A20}"/>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5331A4B5-292E-C4A8-CF76-FBFCA8B407E0}"/>
              </a:ext>
            </a:extLst>
          </p:cNvPr>
          <p:cNvSpPr txBox="1"/>
          <p:nvPr/>
        </p:nvSpPr>
        <p:spPr>
          <a:xfrm>
            <a:off x="857028" y="1932360"/>
            <a:ext cx="7455699" cy="95597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l-GR" sz="2800" dirty="0">
                <a:solidFill>
                  <a:srgbClr val="0070C0"/>
                </a:solidFill>
              </a:rPr>
              <a:t>Ερωτήσεις προβληματισμού: Πώς εμφανίζονται αυτά τα εμπόδια στη δική σας τάξη;</a:t>
            </a:r>
          </a:p>
          <a:p>
            <a:pPr>
              <a:buFont typeface="Arial" panose="020B0604020202020204" pitchFamily="34" charset="0"/>
              <a:buChar char="•"/>
            </a:pPr>
            <a:endParaRPr lang="el-GR" sz="2800" dirty="0">
              <a:solidFill>
                <a:srgbClr val="0070C0"/>
              </a:solidFill>
            </a:endParaRPr>
          </a:p>
          <a:p>
            <a:pPr>
              <a:buFont typeface="Arial" panose="020B0604020202020204" pitchFamily="34" charset="0"/>
              <a:buChar char="•"/>
            </a:pPr>
            <a:r>
              <a:rPr lang="el-GR" sz="2800" dirty="0">
                <a:solidFill>
                  <a:srgbClr val="0070C0"/>
                </a:solidFill>
              </a:rPr>
              <a:t>Ποιες στρατηγικές βρήκατε αποτελεσματικές για την αντιμετώπισή τους;</a:t>
            </a:r>
            <a:endParaRPr lang="tr-TR" sz="2800" dirty="0">
              <a:solidFill>
                <a:srgbClr val="0070C0"/>
              </a:solidFill>
            </a:endParaRPr>
          </a:p>
        </p:txBody>
      </p:sp>
      <p:sp>
        <p:nvSpPr>
          <p:cNvPr id="4" name="Metin kutusu 3">
            <a:extLst>
              <a:ext uri="{FF2B5EF4-FFF2-40B4-BE49-F238E27FC236}">
                <a16:creationId xmlns:a16="http://schemas.microsoft.com/office/drawing/2014/main" id="{0E08D581-48D8-8C6C-DFBB-F27071F1AC0C}"/>
              </a:ext>
            </a:extLst>
          </p:cNvPr>
          <p:cNvSpPr txBox="1"/>
          <p:nvPr/>
        </p:nvSpPr>
        <p:spPr>
          <a:xfrm>
            <a:off x="1778357" y="1035858"/>
            <a:ext cx="9473487" cy="584775"/>
          </a:xfrm>
          <a:prstGeom prst="rect">
            <a:avLst/>
          </a:prstGeom>
          <a:noFill/>
        </p:spPr>
        <p:txBody>
          <a:bodyPr wrap="square">
            <a:spAutoFit/>
          </a:bodyPr>
          <a:lstStyle/>
          <a:p>
            <a:r>
              <a:rPr lang="el-GR" sz="3200" dirty="0" err="1">
                <a:solidFill>
                  <a:srgbClr val="FF0000"/>
                </a:solidFill>
              </a:rPr>
              <a:t>Αναστοχασμός</a:t>
            </a:r>
            <a:r>
              <a:rPr lang="el-GR" sz="3200" dirty="0">
                <a:solidFill>
                  <a:srgbClr val="FF0000"/>
                </a:solidFill>
              </a:rPr>
              <a:t> και συζήτηση</a:t>
            </a:r>
            <a:endParaRPr lang="tr-TR" sz="3200" b="1" dirty="0">
              <a:solidFill>
                <a:srgbClr val="FF0000"/>
              </a:solidFill>
            </a:endParaRPr>
          </a:p>
        </p:txBody>
      </p:sp>
    </p:spTree>
    <p:extLst>
      <p:ext uri="{BB962C8B-B14F-4D97-AF65-F5344CB8AC3E}">
        <p14:creationId xmlns:p14="http://schemas.microsoft.com/office/powerpoint/2010/main" val="196193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150" name="Google Shape;150;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51" name="Google Shape;151;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Σας ευχαριστώ γι</a:t>
            </a:r>
            <a:r>
              <a:rPr lang="el-GR" sz="3200" b="1" dirty="0">
                <a:solidFill>
                  <a:schemeClr val="lt1"/>
                </a:solidFill>
                <a:latin typeface="Calibri"/>
                <a:ea typeface="Calibri"/>
                <a:cs typeface="Calibri"/>
                <a:sym typeface="Calibri"/>
              </a:rPr>
              <a:t>α </a:t>
            </a:r>
            <a:r>
              <a:rPr lang="el-GR" sz="3200" b="1">
                <a:solidFill>
                  <a:schemeClr val="lt1"/>
                </a:solidFill>
                <a:latin typeface="Calibri"/>
                <a:ea typeface="Calibri"/>
                <a:cs typeface="Calibri"/>
                <a:sym typeface="Calibri"/>
              </a:rPr>
              <a:t>την προσοχή σας</a:t>
            </a:r>
            <a:r>
              <a:rPr lang="en-GB" sz="3200" b="1" i="0" u="none" strike="noStrike" cap="none">
                <a:solidFill>
                  <a:schemeClr val="lt1"/>
                </a:solidFill>
                <a:latin typeface="Calibri"/>
                <a:ea typeface="Calibri"/>
                <a:cs typeface="Calibri"/>
                <a:sym typeface="Calibri"/>
              </a:rPr>
              <a:t>☺</a:t>
            </a:r>
            <a:endParaRPr sz="3200" b="1" i="0" u="none" strike="noStrike" cap="none" dirty="0">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 y="4089383"/>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ΕΝΟΤΗΤΑ</a:t>
            </a:r>
            <a:r>
              <a:rPr lang="en-GB" sz="6000" b="1" i="0" u="none" strike="noStrike" cap="none" dirty="0">
                <a:solidFill>
                  <a:srgbClr val="252865"/>
                </a:solidFill>
                <a:latin typeface="Calibri"/>
                <a:ea typeface="Calibri"/>
                <a:cs typeface="Calibri"/>
                <a:sym typeface="Calibri"/>
              </a:rPr>
              <a:t> 2</a:t>
            </a:r>
            <a:endParaRPr sz="6000" b="1" i="0" u="none" strike="noStrike" cap="none" dirty="0">
              <a:solidFill>
                <a:srgbClr val="252865"/>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a:stretch/>
        </p:blipFill>
        <p:spPr>
          <a:xfrm>
            <a:off x="5175040" y="2520743"/>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Metin kutusu 2">
            <a:extLst>
              <a:ext uri="{FF2B5EF4-FFF2-40B4-BE49-F238E27FC236}">
                <a16:creationId xmlns:a16="http://schemas.microsoft.com/office/drawing/2014/main" id="{2E91B20C-7EB0-214D-1A3F-00ECE2080A5E}"/>
              </a:ext>
            </a:extLst>
          </p:cNvPr>
          <p:cNvSpPr txBox="1"/>
          <p:nvPr/>
        </p:nvSpPr>
        <p:spPr>
          <a:xfrm>
            <a:off x="540328" y="1490008"/>
            <a:ext cx="10162307" cy="2554545"/>
          </a:xfrm>
          <a:prstGeom prst="rect">
            <a:avLst/>
          </a:prstGeom>
          <a:noFill/>
        </p:spPr>
        <p:txBody>
          <a:bodyPr wrap="square">
            <a:spAutoFit/>
          </a:bodyPr>
          <a:lstStyle/>
          <a:p>
            <a:r>
              <a:rPr lang="el-GR" sz="4000" dirty="0">
                <a:solidFill>
                  <a:srgbClr val="FF0000"/>
                </a:solidFill>
              </a:rPr>
              <a:t>Τίτλος: «Διερεύνηση του τρόπου με τον οποίο οι κοινωνικοί και οικονομικοί παράγοντες δημιουργούν εμπόδια στην συμπερίληψη στην τάξη και την κοινότητα»</a:t>
            </a:r>
            <a:endParaRPr lang="tr-TR" sz="32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FC27173E-7C5E-C848-8D71-56DCD70D51C7}"/>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7A0AF5DC-B488-E07A-9EC5-BA6DF2F616B7}"/>
              </a:ext>
            </a:extLst>
          </p:cNvPr>
          <p:cNvSpPr txBox="1"/>
          <p:nvPr/>
        </p:nvSpPr>
        <p:spPr>
          <a:xfrm>
            <a:off x="742266" y="1641415"/>
            <a:ext cx="5626898" cy="95597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l-GR" sz="2800" dirty="0">
                <a:solidFill>
                  <a:srgbClr val="0070C0"/>
                </a:solidFill>
              </a:rPr>
              <a:t>Να κατανοήσουν τον αντίκτυπο των κοινωνικών και οικονομικών παραγόντων στη συμπερίληψη.</a:t>
            </a:r>
          </a:p>
          <a:p>
            <a:pPr>
              <a:buFont typeface="Arial" panose="020B0604020202020204" pitchFamily="34" charset="0"/>
              <a:buChar char="•"/>
            </a:pPr>
            <a:r>
              <a:rPr lang="el-GR" sz="2800" dirty="0">
                <a:solidFill>
                  <a:srgbClr val="0070C0"/>
                </a:solidFill>
              </a:rPr>
              <a:t>Να εντοπίζουν συγκεκριμένα εμπόδια για τη συμπερίληψη στις τάξεις και τις κοινότητες.</a:t>
            </a:r>
          </a:p>
          <a:p>
            <a:pPr>
              <a:buFont typeface="Arial" panose="020B0604020202020204" pitchFamily="34" charset="0"/>
              <a:buChar char="•"/>
            </a:pPr>
            <a:r>
              <a:rPr lang="el-GR" sz="2800" dirty="0">
                <a:solidFill>
                  <a:srgbClr val="0070C0"/>
                </a:solidFill>
              </a:rPr>
              <a:t>Να εξερευνήσουν αποτελεσματικούς πόρους και στρατηγικές για να ξεπεράσετε αυτά τα εμπόδια.</a:t>
            </a:r>
            <a:endParaRPr lang="tr-TR" sz="2800" dirty="0">
              <a:solidFill>
                <a:srgbClr val="0070C0"/>
              </a:solidFill>
            </a:endParaRPr>
          </a:p>
        </p:txBody>
      </p:sp>
      <p:sp>
        <p:nvSpPr>
          <p:cNvPr id="4" name="Metin kutusu 3">
            <a:extLst>
              <a:ext uri="{FF2B5EF4-FFF2-40B4-BE49-F238E27FC236}">
                <a16:creationId xmlns:a16="http://schemas.microsoft.com/office/drawing/2014/main" id="{A0DD8817-333F-4547-CCF2-0A8C58DA7657}"/>
              </a:ext>
            </a:extLst>
          </p:cNvPr>
          <p:cNvSpPr txBox="1"/>
          <p:nvPr/>
        </p:nvSpPr>
        <p:spPr>
          <a:xfrm>
            <a:off x="2639290" y="1056640"/>
            <a:ext cx="7459749" cy="584775"/>
          </a:xfrm>
          <a:prstGeom prst="rect">
            <a:avLst/>
          </a:prstGeom>
          <a:noFill/>
        </p:spPr>
        <p:txBody>
          <a:bodyPr wrap="square">
            <a:spAutoFit/>
          </a:bodyPr>
          <a:lstStyle/>
          <a:p>
            <a:r>
              <a:rPr lang="el-GR" sz="3200" b="1" dirty="0">
                <a:solidFill>
                  <a:srgbClr val="FF0000"/>
                </a:solidFill>
              </a:rPr>
              <a:t>Μαθησιακοί στόχοι</a:t>
            </a:r>
            <a:endParaRPr lang="tr-TR" sz="3200" b="1" dirty="0">
              <a:solidFill>
                <a:srgbClr val="FF0000"/>
              </a:solidFill>
            </a:endParaRPr>
          </a:p>
        </p:txBody>
      </p:sp>
      <p:pic>
        <p:nvPicPr>
          <p:cNvPr id="1026" name="Picture 2" descr="A classroom setting with a large digital screen displaying 'Learning Objectives'. A diverse group of students and a teacher are actively engaging with the content. The atmosphere is interactive and encouraging.">
            <a:extLst>
              <a:ext uri="{FF2B5EF4-FFF2-40B4-BE49-F238E27FC236}">
                <a16:creationId xmlns:a16="http://schemas.microsoft.com/office/drawing/2014/main" id="{BE1502EA-80E8-5060-8710-97B804D59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345" y="1349026"/>
            <a:ext cx="4483447" cy="448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7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BDA6D9F1-A696-BBF4-BACB-AE44537D6588}"/>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830D7025-6B17-7644-C5B2-4EC760D43805}"/>
              </a:ext>
            </a:extLst>
          </p:cNvPr>
          <p:cNvSpPr txBox="1"/>
          <p:nvPr/>
        </p:nvSpPr>
        <p:spPr>
          <a:xfrm>
            <a:off x="1667521" y="1896363"/>
            <a:ext cx="5190480" cy="95597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l-GR" sz="2800" dirty="0">
                <a:solidFill>
                  <a:srgbClr val="0070C0"/>
                </a:solidFill>
              </a:rPr>
              <a:t>Ορισμός: Εισαγωγή: Η συμπερίληψη διασφαλίζει την ισότιμη συμμετοχή και τις ευκαιρίες για όλους τους μαθητές, ανεξάρτητα από το υπόβαθρό τους.</a:t>
            </a:r>
          </a:p>
          <a:p>
            <a:pPr>
              <a:buFont typeface="Arial" panose="020B0604020202020204" pitchFamily="34" charset="0"/>
              <a:buChar char="•"/>
            </a:pPr>
            <a:r>
              <a:rPr lang="el-GR" sz="2800" dirty="0">
                <a:solidFill>
                  <a:srgbClr val="0070C0"/>
                </a:solidFill>
              </a:rPr>
              <a:t>Βασικά στοιχεία: Ισότητα, συμμετοχή και εμπλοκή της κοινότητας</a:t>
            </a:r>
            <a:r>
              <a:rPr lang="tr-TR" sz="2800" dirty="0">
                <a:solidFill>
                  <a:srgbClr val="0070C0"/>
                </a:solidFill>
              </a:rPr>
              <a:t>.</a:t>
            </a:r>
          </a:p>
        </p:txBody>
      </p:sp>
      <p:sp>
        <p:nvSpPr>
          <p:cNvPr id="4" name="Metin kutusu 3">
            <a:extLst>
              <a:ext uri="{FF2B5EF4-FFF2-40B4-BE49-F238E27FC236}">
                <a16:creationId xmlns:a16="http://schemas.microsoft.com/office/drawing/2014/main" id="{2EF7D6A9-FB31-E668-7644-779864EBB095}"/>
              </a:ext>
            </a:extLst>
          </p:cNvPr>
          <p:cNvSpPr txBox="1"/>
          <p:nvPr/>
        </p:nvSpPr>
        <p:spPr>
          <a:xfrm>
            <a:off x="1778357" y="1035858"/>
            <a:ext cx="7459749" cy="584775"/>
          </a:xfrm>
          <a:prstGeom prst="rect">
            <a:avLst/>
          </a:prstGeom>
          <a:noFill/>
        </p:spPr>
        <p:txBody>
          <a:bodyPr wrap="square">
            <a:spAutoFit/>
          </a:bodyPr>
          <a:lstStyle/>
          <a:p>
            <a:r>
              <a:rPr lang="el-GR" sz="3200" b="1">
                <a:solidFill>
                  <a:srgbClr val="FF0000"/>
                </a:solidFill>
              </a:rPr>
              <a:t>Ορισμός της συμπερίληψης</a:t>
            </a:r>
            <a:endParaRPr lang="tr-TR" sz="3200" b="1" dirty="0">
              <a:solidFill>
                <a:srgbClr val="FF0000"/>
              </a:solidFill>
            </a:endParaRPr>
          </a:p>
        </p:txBody>
      </p:sp>
      <p:pic>
        <p:nvPicPr>
          <p:cNvPr id="3074" name="Picture 2" descr="A conceptual diagram illustrating inclusion, with interconnected circles labeled 'Diversity', 'Equity', and 'Belonging'. The design is modern and visually appealing, with vibrant colors and clear labels.">
            <a:extLst>
              <a:ext uri="{FF2B5EF4-FFF2-40B4-BE49-F238E27FC236}">
                <a16:creationId xmlns:a16="http://schemas.microsoft.com/office/drawing/2014/main" id="{6364C998-F4A8-3BD3-B641-8594A0A39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582" y="1389801"/>
            <a:ext cx="3853048" cy="385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1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68CCAD50-7D82-CAC0-85D7-ECE03B380733}"/>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99C259EA-488B-5658-6324-C8134EF6B706}"/>
              </a:ext>
            </a:extLst>
          </p:cNvPr>
          <p:cNvSpPr txBox="1"/>
          <p:nvPr/>
        </p:nvSpPr>
        <p:spPr>
          <a:xfrm>
            <a:off x="1642468" y="2309722"/>
            <a:ext cx="7570586" cy="955970"/>
          </a:xfrm>
          <a:prstGeom prst="rect">
            <a:avLst/>
          </a:prstGeom>
          <a:noFill/>
          <a:ln>
            <a:noFill/>
          </a:ln>
        </p:spPr>
        <p:txBody>
          <a:bodyPr spcFirstLastPara="1" wrap="square" lIns="91425" tIns="91425" rIns="91425" bIns="91425" anchor="t" anchorCtr="0">
            <a:noAutofit/>
          </a:bodyPr>
          <a:lstStyle/>
          <a:p>
            <a:pPr>
              <a:buFont typeface="Arial" panose="020B0604020202020204" pitchFamily="34" charset="0"/>
              <a:buChar char="•"/>
            </a:pPr>
            <a:r>
              <a:rPr lang="el-GR" sz="3600" dirty="0">
                <a:solidFill>
                  <a:srgbClr val="0070C0"/>
                </a:solidFill>
              </a:rPr>
              <a:t>Παραδείγματα: Πολιτισμικές προκαταλήψεις και στερεότυπα.</a:t>
            </a:r>
          </a:p>
          <a:p>
            <a:pPr>
              <a:buFont typeface="Arial" panose="020B0604020202020204" pitchFamily="34" charset="0"/>
              <a:buChar char="•"/>
            </a:pPr>
            <a:r>
              <a:rPr lang="el-GR" sz="3600" dirty="0">
                <a:solidFill>
                  <a:srgbClr val="0070C0"/>
                </a:solidFill>
              </a:rPr>
              <a:t>Γλωσσικά εμπόδια.</a:t>
            </a:r>
          </a:p>
          <a:p>
            <a:pPr>
              <a:buFont typeface="Arial" panose="020B0604020202020204" pitchFamily="34" charset="0"/>
              <a:buChar char="•"/>
            </a:pPr>
            <a:r>
              <a:rPr lang="el-GR" sz="3600" dirty="0">
                <a:solidFill>
                  <a:srgbClr val="0070C0"/>
                </a:solidFill>
              </a:rPr>
              <a:t>Κοινωνική απομόνωση ή διακρίσεις</a:t>
            </a:r>
            <a:r>
              <a:rPr lang="tr-TR" sz="3600" dirty="0">
                <a:solidFill>
                  <a:srgbClr val="0070C0"/>
                </a:solidFill>
              </a:rPr>
              <a:t>.</a:t>
            </a:r>
          </a:p>
        </p:txBody>
      </p:sp>
      <p:sp>
        <p:nvSpPr>
          <p:cNvPr id="4" name="Metin kutusu 3">
            <a:extLst>
              <a:ext uri="{FF2B5EF4-FFF2-40B4-BE49-F238E27FC236}">
                <a16:creationId xmlns:a16="http://schemas.microsoft.com/office/drawing/2014/main" id="{4EA32F0D-F082-A748-CD08-0590A51B67CB}"/>
              </a:ext>
            </a:extLst>
          </p:cNvPr>
          <p:cNvSpPr txBox="1"/>
          <p:nvPr/>
        </p:nvSpPr>
        <p:spPr>
          <a:xfrm>
            <a:off x="1778357" y="1035858"/>
            <a:ext cx="9845796" cy="1077218"/>
          </a:xfrm>
          <a:prstGeom prst="rect">
            <a:avLst/>
          </a:prstGeom>
          <a:noFill/>
        </p:spPr>
        <p:txBody>
          <a:bodyPr wrap="square">
            <a:spAutoFit/>
          </a:bodyPr>
          <a:lstStyle/>
          <a:p>
            <a:r>
              <a:rPr lang="el-GR" sz="3200" dirty="0">
                <a:solidFill>
                  <a:srgbClr val="FF0000"/>
                </a:solidFill>
              </a:rPr>
              <a:t>Κοινωνικοί παράγοντες που επηρεάζουν τη συμπερίληψη</a:t>
            </a:r>
            <a:endParaRPr lang="tr-TR" sz="3200" b="1" dirty="0">
              <a:solidFill>
                <a:srgbClr val="FF0000"/>
              </a:solidFill>
            </a:endParaRPr>
          </a:p>
        </p:txBody>
      </p:sp>
    </p:spTree>
    <p:extLst>
      <p:ext uri="{BB962C8B-B14F-4D97-AF65-F5344CB8AC3E}">
        <p14:creationId xmlns:p14="http://schemas.microsoft.com/office/powerpoint/2010/main" val="11982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0DA6DCF8-4406-9E43-8A22-E316660570C7}"/>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E9868BC8-933D-E6D8-8BC7-7CA420C94D93}"/>
              </a:ext>
            </a:extLst>
          </p:cNvPr>
          <p:cNvSpPr txBox="1"/>
          <p:nvPr/>
        </p:nvSpPr>
        <p:spPr>
          <a:xfrm>
            <a:off x="1667520" y="1896363"/>
            <a:ext cx="7310225" cy="955970"/>
          </a:xfrm>
          <a:prstGeom prst="rect">
            <a:avLst/>
          </a:prstGeom>
          <a:noFill/>
          <a:ln>
            <a:noFill/>
          </a:ln>
        </p:spPr>
        <p:txBody>
          <a:bodyPr spcFirstLastPara="1" wrap="square" lIns="91425" tIns="91425" rIns="91425" bIns="91425" anchor="t" anchorCtr="0">
            <a:noAutofit/>
          </a:bodyPr>
          <a:lstStyle/>
          <a:p>
            <a:r>
              <a:rPr lang="el-GR" sz="2800" dirty="0">
                <a:solidFill>
                  <a:srgbClr val="0070C0"/>
                </a:solidFill>
              </a:rPr>
              <a:t>Παραδείγματα:</a:t>
            </a:r>
          </a:p>
          <a:p>
            <a:r>
              <a:rPr lang="el-GR" sz="2800" dirty="0">
                <a:solidFill>
                  <a:srgbClr val="0070C0"/>
                </a:solidFill>
              </a:rPr>
              <a:t>-Φτώχεια που περιορίζει την πρόσβαση σε σχολικά είδη και τεχνολογία.</a:t>
            </a:r>
          </a:p>
          <a:p>
            <a:r>
              <a:rPr lang="el-GR" sz="2800" dirty="0">
                <a:solidFill>
                  <a:srgbClr val="0070C0"/>
                </a:solidFill>
              </a:rPr>
              <a:t>-Έλλειψη μεταφορικών μέσων για τακτική παρακολούθηση.</a:t>
            </a:r>
          </a:p>
          <a:p>
            <a:r>
              <a:rPr lang="el-GR" sz="2800" dirty="0">
                <a:solidFill>
                  <a:srgbClr val="0070C0"/>
                </a:solidFill>
              </a:rPr>
              <a:t>-Ασταθής κατάσταση στέγασης που επηρεάζει τη συγκέντρωση και την απόδοση.</a:t>
            </a:r>
            <a:endParaRPr lang="tr-TR" sz="2800" dirty="0">
              <a:solidFill>
                <a:srgbClr val="0070C0"/>
              </a:solidFill>
            </a:endParaRPr>
          </a:p>
        </p:txBody>
      </p:sp>
      <p:sp>
        <p:nvSpPr>
          <p:cNvPr id="4" name="Metin kutusu 3">
            <a:extLst>
              <a:ext uri="{FF2B5EF4-FFF2-40B4-BE49-F238E27FC236}">
                <a16:creationId xmlns:a16="http://schemas.microsoft.com/office/drawing/2014/main" id="{A92EF6E7-C490-7EA7-A17F-A5F1515C1222}"/>
              </a:ext>
            </a:extLst>
          </p:cNvPr>
          <p:cNvSpPr txBox="1"/>
          <p:nvPr/>
        </p:nvSpPr>
        <p:spPr>
          <a:xfrm>
            <a:off x="1102291" y="1035858"/>
            <a:ext cx="10008296" cy="1077218"/>
          </a:xfrm>
          <a:prstGeom prst="rect">
            <a:avLst/>
          </a:prstGeom>
          <a:noFill/>
        </p:spPr>
        <p:txBody>
          <a:bodyPr wrap="square">
            <a:spAutoFit/>
          </a:bodyPr>
          <a:lstStyle/>
          <a:p>
            <a:r>
              <a:rPr lang="el-GR" sz="3200" b="1">
                <a:solidFill>
                  <a:srgbClr val="FF0000"/>
                </a:solidFill>
              </a:rPr>
              <a:t>Οικονομικοί παράγοντες που επηρεάζουν τη συμπερίληψη</a:t>
            </a:r>
            <a:endParaRPr lang="tr-TR" sz="3200" b="1" dirty="0">
              <a:solidFill>
                <a:srgbClr val="FF0000"/>
              </a:solidFill>
            </a:endParaRPr>
          </a:p>
        </p:txBody>
      </p:sp>
    </p:spTree>
    <p:extLst>
      <p:ext uri="{BB962C8B-B14F-4D97-AF65-F5344CB8AC3E}">
        <p14:creationId xmlns:p14="http://schemas.microsoft.com/office/powerpoint/2010/main" val="311273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D7092773-E0FE-CE2F-3D0C-977974BE6D8F}"/>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67EC04E9-DB79-0687-7BE1-8C6764FC60E8}"/>
              </a:ext>
            </a:extLst>
          </p:cNvPr>
          <p:cNvSpPr txBox="1"/>
          <p:nvPr/>
        </p:nvSpPr>
        <p:spPr>
          <a:xfrm>
            <a:off x="1335010" y="2473030"/>
            <a:ext cx="8245408" cy="955970"/>
          </a:xfrm>
          <a:prstGeom prst="rect">
            <a:avLst/>
          </a:prstGeom>
          <a:noFill/>
          <a:ln>
            <a:noFill/>
          </a:ln>
        </p:spPr>
        <p:txBody>
          <a:bodyPr spcFirstLastPara="1" wrap="square" lIns="91425" tIns="91425" rIns="91425" bIns="91425" anchor="t" anchorCtr="0">
            <a:noAutofit/>
          </a:bodyPr>
          <a:lstStyle/>
          <a:p>
            <a:r>
              <a:rPr lang="el-GR" sz="2800" dirty="0">
                <a:solidFill>
                  <a:srgbClr val="0070C0"/>
                </a:solidFill>
              </a:rPr>
              <a:t>Πώς οι κοινωνικοί και οικονομικοί παράγοντες αλληλεπικαλύπτονται και δημιουργούν σύνθετα εμπόδια.</a:t>
            </a:r>
          </a:p>
          <a:p>
            <a:r>
              <a:rPr lang="el-GR" sz="2800" dirty="0">
                <a:solidFill>
                  <a:srgbClr val="0070C0"/>
                </a:solidFill>
              </a:rPr>
              <a:t>Παράδειγμα: Ένας μετανάστης φοιτητής με χαμηλό εισόδημα που αντιμετωπίζει γλωσσικά εμπόδια και οικονομικές προκλήσεις.</a:t>
            </a:r>
            <a:endParaRPr lang="tr-TR" sz="2800" dirty="0">
              <a:solidFill>
                <a:srgbClr val="0070C0"/>
              </a:solidFill>
            </a:endParaRPr>
          </a:p>
        </p:txBody>
      </p:sp>
      <p:sp>
        <p:nvSpPr>
          <p:cNvPr id="4" name="Metin kutusu 3">
            <a:extLst>
              <a:ext uri="{FF2B5EF4-FFF2-40B4-BE49-F238E27FC236}">
                <a16:creationId xmlns:a16="http://schemas.microsoft.com/office/drawing/2014/main" id="{FE7ACEB1-4DE3-D7C6-797D-610DA48CD366}"/>
              </a:ext>
            </a:extLst>
          </p:cNvPr>
          <p:cNvSpPr txBox="1"/>
          <p:nvPr/>
        </p:nvSpPr>
        <p:spPr>
          <a:xfrm>
            <a:off x="1335010" y="1048384"/>
            <a:ext cx="8943922" cy="1077218"/>
          </a:xfrm>
          <a:prstGeom prst="rect">
            <a:avLst/>
          </a:prstGeom>
          <a:noFill/>
        </p:spPr>
        <p:txBody>
          <a:bodyPr wrap="square">
            <a:spAutoFit/>
          </a:bodyPr>
          <a:lstStyle/>
          <a:p>
            <a:r>
              <a:rPr lang="el-GR" sz="3200" dirty="0">
                <a:solidFill>
                  <a:srgbClr val="FF0000"/>
                </a:solidFill>
              </a:rPr>
              <a:t>Συνδυασμένος αντίκτυπος των κοινωνικών και οικονομικών παραγόντων</a:t>
            </a:r>
            <a:endParaRPr lang="tr-TR" sz="3200" b="1" dirty="0">
              <a:solidFill>
                <a:srgbClr val="FF0000"/>
              </a:solidFill>
            </a:endParaRPr>
          </a:p>
        </p:txBody>
      </p:sp>
    </p:spTree>
    <p:extLst>
      <p:ext uri="{BB962C8B-B14F-4D97-AF65-F5344CB8AC3E}">
        <p14:creationId xmlns:p14="http://schemas.microsoft.com/office/powerpoint/2010/main" val="42652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AF8F4ECB-B193-92D3-52CF-987A3F147B43}"/>
            </a:ext>
          </a:extLst>
        </p:cNvPr>
        <p:cNvGrpSpPr/>
        <p:nvPr/>
      </p:nvGrpSpPr>
      <p:grpSpPr>
        <a:xfrm>
          <a:off x="0" y="0"/>
          <a:ext cx="0" cy="0"/>
          <a:chOff x="0" y="0"/>
          <a:chExt cx="0" cy="0"/>
        </a:xfrm>
      </p:grpSpPr>
      <p:sp>
        <p:nvSpPr>
          <p:cNvPr id="103" name="Google Shape;103;p3">
            <a:extLst>
              <a:ext uri="{FF2B5EF4-FFF2-40B4-BE49-F238E27FC236}">
                <a16:creationId xmlns:a16="http://schemas.microsoft.com/office/drawing/2014/main" id="{AB72C821-A1DB-EBC9-C74C-7FEDD284C940}"/>
              </a:ext>
            </a:extLst>
          </p:cNvPr>
          <p:cNvSpPr txBox="1"/>
          <p:nvPr/>
        </p:nvSpPr>
        <p:spPr>
          <a:xfrm>
            <a:off x="654787" y="1891430"/>
            <a:ext cx="11386159" cy="1030165"/>
          </a:xfrm>
          <a:prstGeom prst="rect">
            <a:avLst/>
          </a:prstGeom>
          <a:noFill/>
          <a:ln>
            <a:noFill/>
          </a:ln>
        </p:spPr>
        <p:txBody>
          <a:bodyPr spcFirstLastPara="1" wrap="square" lIns="91425" tIns="91425" rIns="91425" bIns="91425" anchor="t" anchorCtr="0">
            <a:noAutofit/>
          </a:bodyPr>
          <a:lstStyle/>
          <a:p>
            <a:pPr marL="571500" indent="-571500">
              <a:buFont typeface="Arial" panose="020B0604020202020204" pitchFamily="34" charset="0"/>
              <a:buChar char="•"/>
            </a:pPr>
            <a:r>
              <a:rPr lang="el-GR" sz="2800" b="1" dirty="0">
                <a:solidFill>
                  <a:srgbClr val="0070C0"/>
                </a:solidFill>
              </a:rPr>
              <a:t>Εμπόδια πρόσβασης: Οι μαθητές με χαμηλό εισόδημα μπορεί να δυσκολεύονται να έχουν πρόσβαση σε σχολικό υλικό.</a:t>
            </a:r>
          </a:p>
          <a:p>
            <a:pPr marL="571500" indent="-571500">
              <a:buFont typeface="Arial" panose="020B0604020202020204" pitchFamily="34" charset="0"/>
              <a:buChar char="•"/>
            </a:pPr>
            <a:r>
              <a:rPr lang="el-GR" sz="2800" b="1" dirty="0" err="1">
                <a:solidFill>
                  <a:srgbClr val="0070C0"/>
                </a:solidFill>
              </a:rPr>
              <a:t>Συμπεριφορικά</a:t>
            </a:r>
            <a:r>
              <a:rPr lang="el-GR" sz="2800" b="1" dirty="0">
                <a:solidFill>
                  <a:srgbClr val="0070C0"/>
                </a:solidFill>
              </a:rPr>
              <a:t> εμπόδια: Οι κοινωνικοοικονομικές διαφορές μπορεί να οδηγήσουν στον αποκλεισμό ορισμένων μαθητών.</a:t>
            </a:r>
          </a:p>
          <a:p>
            <a:pPr marL="571500" indent="-571500">
              <a:buFont typeface="Arial" panose="020B0604020202020204" pitchFamily="34" charset="0"/>
              <a:buChar char="•"/>
            </a:pPr>
            <a:r>
              <a:rPr lang="el-GR" sz="2800" b="1" dirty="0">
                <a:solidFill>
                  <a:srgbClr val="0070C0"/>
                </a:solidFill>
              </a:rPr>
              <a:t>Ψυχολογικά εμπόδια: Οι κοινωνικοοικονομικές πιέσεις μπορεί να επηρεάσουν την αυτοπεποίθηση και τα κίνητρα των μαθητών.</a:t>
            </a:r>
          </a:p>
          <a:p>
            <a:pPr marL="571500" indent="-571500">
              <a:buFont typeface="Arial" panose="020B0604020202020204" pitchFamily="34" charset="0"/>
              <a:buChar char="•"/>
            </a:pPr>
            <a:r>
              <a:rPr lang="el-GR" sz="2800" b="1" dirty="0">
                <a:solidFill>
                  <a:srgbClr val="0070C0"/>
                </a:solidFill>
              </a:rPr>
              <a:t>Πολιτιστικά εμπόδια: Το διαφορετικό πολιτισμικό υπόβαθρο μπορεί να δημιουργήσει προβλήματα επικοινωνίας μεταξύ των μαθητών.</a:t>
            </a:r>
            <a:endParaRPr lang="tr-TR" sz="2800" dirty="0">
              <a:solidFill>
                <a:srgbClr val="0070C0"/>
              </a:solidFill>
            </a:endParaRPr>
          </a:p>
        </p:txBody>
      </p:sp>
      <p:sp>
        <p:nvSpPr>
          <p:cNvPr id="4" name="Metin kutusu 3">
            <a:extLst>
              <a:ext uri="{FF2B5EF4-FFF2-40B4-BE49-F238E27FC236}">
                <a16:creationId xmlns:a16="http://schemas.microsoft.com/office/drawing/2014/main" id="{C2E0A42B-ECFE-9D07-BA1F-2E379E2B858A}"/>
              </a:ext>
            </a:extLst>
          </p:cNvPr>
          <p:cNvSpPr txBox="1"/>
          <p:nvPr/>
        </p:nvSpPr>
        <p:spPr>
          <a:xfrm>
            <a:off x="1222274" y="888625"/>
            <a:ext cx="10639874" cy="1692771"/>
          </a:xfrm>
          <a:prstGeom prst="rect">
            <a:avLst/>
          </a:prstGeom>
          <a:noFill/>
        </p:spPr>
        <p:txBody>
          <a:bodyPr wrap="square">
            <a:spAutoFit/>
          </a:bodyPr>
          <a:lstStyle/>
          <a:p>
            <a:r>
              <a:rPr lang="el-GR" sz="3200" b="1" dirty="0">
                <a:solidFill>
                  <a:srgbClr val="FF0000"/>
                </a:solidFill>
              </a:rPr>
              <a:t>Εμπόδια που δημιουργούνται από κοινωνικούς και οικονομικούς παράγοντες</a:t>
            </a:r>
            <a:br>
              <a:rPr lang="tr-TR" sz="4000" dirty="0"/>
            </a:br>
            <a:endParaRPr lang="tr-TR" sz="4000" dirty="0"/>
          </a:p>
        </p:txBody>
      </p:sp>
    </p:spTree>
    <p:extLst>
      <p:ext uri="{BB962C8B-B14F-4D97-AF65-F5344CB8AC3E}">
        <p14:creationId xmlns:p14="http://schemas.microsoft.com/office/powerpoint/2010/main" val="410842075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4014</TotalTime>
  <Words>5843</Words>
  <Application>Microsoft Office PowerPoint</Application>
  <PresentationFormat>Ευρεία οθόνη</PresentationFormat>
  <Paragraphs>177</Paragraphs>
  <Slides>15</Slides>
  <Notes>15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Calibri</vt:lpstr>
      <vt:lpstr>Open Sans</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lastModifiedBy>ΕΛΕΝΗ ΜΑΥΡΟΠΟΥΛΟΥ</cp:lastModifiedBy>
  <cp:revision>49</cp:revision>
  <dcterms:created xsi:type="dcterms:W3CDTF">2024-08-21T08:35:52Z</dcterms:created>
  <dcterms:modified xsi:type="dcterms:W3CDTF">2025-09-09T00:35:00Z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