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Open Sans" panose="020B0606030504020204" pitchFamily="34" charset="0"/>
      <p:regular r:id="rId11"/>
      <p:bold r:id="rId12"/>
      <p:italic r:id="rId13"/>
      <p:boldItalic r:id="rId14"/>
    </p:embeddedFont>
    <p:embeddedFont>
      <p:font typeface="Source Sans Pro" panose="020B0503030403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WvPp6E0KcdLmseYAUUKNDv2+N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866"/>
    <a:srgbClr val="66A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1364"/>
  </p:normalViewPr>
  <p:slideViewPr>
    <p:cSldViewPr snapToGrid="0" showGuides="1">
      <p:cViewPr varScale="1">
        <p:scale>
          <a:sx n="53" d="100"/>
          <a:sy n="53" d="100"/>
        </p:scale>
        <p:origin x="18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sz="4000" dirty="0"/>
              <a:t>«Καλώς ήρθατε στην </a:t>
            </a:r>
            <a:r>
              <a:rPr lang="el-GR" sz="4000" b="1" dirty="0"/>
              <a:t>Ενότητα 2: Χαρτογράφηση</a:t>
            </a:r>
            <a:r>
              <a:rPr lang="el-GR" sz="4000" dirty="0"/>
              <a:t> </a:t>
            </a:r>
            <a:r>
              <a:rPr lang="el-GR" sz="4000" b="1" dirty="0"/>
              <a:t>των κοινωνικών και οικονομικών</a:t>
            </a:r>
            <a:r>
              <a:rPr lang="el-GR" sz="4000" dirty="0"/>
              <a:t> </a:t>
            </a:r>
            <a:r>
              <a:rPr lang="el-GR" sz="4000" b="1" dirty="0"/>
              <a:t>μειονεκτημάτων</a:t>
            </a:r>
            <a:r>
              <a:rPr lang="el-GR" sz="4000" dirty="0"/>
              <a:t>. Σε αυτή την ενότητα, θα εμβαθύνουμε στους τρόπους με τους οποίους οι κοινωνικές και οικονομικές προκλήσεις διαμορφώνουν τις εκπαιδευτικές εμπειρίες των μαθητών μας. Ως εκπαιδευτικοί, είναι ζωτικής σημασίας να κατανοήσουμε τους ευρύτερους κοινωνικούς και οικονομικούς παράγοντες που επηρεάζουν τους μαθητές μας, ιδίως εκείνους που βρίσκονται σε μειονεκτική θέση.</a:t>
            </a:r>
            <a:br>
              <a:rPr lang="el-GR" sz="4000" dirty="0"/>
            </a:br>
            <a:endParaRPr lang="el-GR" sz="4000" dirty="0"/>
          </a:p>
          <a:p>
            <a:pPr>
              <a:buNone/>
            </a:pPr>
            <a:r>
              <a:rPr lang="el-GR" sz="4000" dirty="0"/>
              <a:t>Μέσα από </a:t>
            </a:r>
            <a:r>
              <a:rPr lang="el-GR" sz="4000" b="1" dirty="0"/>
              <a:t>δύο ασύγχρονες</a:t>
            </a:r>
            <a:r>
              <a:rPr lang="el-GR" sz="4000" dirty="0"/>
              <a:t> </a:t>
            </a:r>
            <a:r>
              <a:rPr lang="el-GR" sz="4000" b="1" dirty="0"/>
              <a:t>συνεδρίες</a:t>
            </a:r>
            <a:r>
              <a:rPr lang="el-GR" sz="4000" dirty="0"/>
              <a:t>, θα αποκτήσετε εργαλεία και στρατηγικές που θα σας βοηθήσουν να εντοπίσετε και να χαρτογραφήσετε τα συγκεκριμένα εμπόδια που μπορεί να αντιμετωπίζουν οι μαθητές σας λόγω των κοινωνικών ή οικονομικών τους συνθηκών. Εστιάζοντας σε αυτές τις προκλήσεις, μπορούμε να αρχίσουμε να δημιουργούμε πιο συμπεριληπτικά και δίκαια μαθησιακά περιβάλλοντα.</a:t>
            </a:r>
            <a:br>
              <a:rPr lang="el-GR" sz="4000" dirty="0"/>
            </a:br>
            <a:endParaRPr lang="el-GR" sz="4000" dirty="0"/>
          </a:p>
          <a:p>
            <a:r>
              <a:rPr lang="el-GR" sz="4000" dirty="0"/>
              <a:t>Σε αυτές τις συνεδρίες, θα διερευνήσουμε διάφορες πτυχές των κοινωνικών και οικονομικών μειονεκτημάτων, συμπεριλαμβανομένων παραγόντων όπως η φτώχεια, η δομή της οικογένειας, η πρόσβαση σε πόρους και η γεωγραφική θέση. Θα εισαχθείτε επίσης σε μεθόδους για την αξιολόγηση του τρόπου με τον οποίο αυτοί οι παράγοντες εκδηλώνονται στη ζωή των μαθητών σας και πώς εμείς, ως εκπαιδευτικοί, μπορούμε να τους αντιμετωπίσουμε και να τους ξεπεράσουμε αποτελεσματικά.</a:t>
            </a:r>
          </a:p>
          <a:p>
            <a:pPr>
              <a:buNone/>
            </a:pPr>
            <a:endParaRPr lang="tr-TR" sz="2800"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«Σε αυτή την ενότητα, οι πρωταρχικοί μας στόχοι μέσω της ασύγχρονης μάθησης είναι να σας εξοπλίσουμε με τις γνώσεις και τις δεξιότητες για να αναγνωρίσετε τις διάφορες κοινωνικές και οικονομικές προκλήσεις που μπορεί να αντιμετωπίζουν οι μαθητές. Ως εκπαιδευτικοί, είναι σημαντικό να κατανοήσουμε πώς αυτές οι προκλήσεις μπορούν να επηρεάσουν την ακαδημαϊκή επιτυχία και τη συνολική ευημερία των μαθητών.</a:t>
            </a:r>
            <a:br>
              <a:rPr lang="el-GR" dirty="0"/>
            </a:br>
            <a:endParaRPr lang="el-GR" dirty="0"/>
          </a:p>
          <a:p>
            <a:pPr>
              <a:buNone/>
            </a:pPr>
            <a:r>
              <a:rPr lang="el-GR" dirty="0"/>
              <a:t>Ένας από τους βασικούς στόχους αυτής της ενότητας είναι να σας βοηθήσει να αναπτύξετε ένα </a:t>
            </a:r>
            <a:r>
              <a:rPr lang="el-GR" b="1" dirty="0"/>
              <a:t>εργαλείο</a:t>
            </a:r>
            <a:r>
              <a:rPr lang="el-GR" dirty="0"/>
              <a:t> </a:t>
            </a:r>
            <a:r>
              <a:rPr lang="el-GR" b="1" dirty="0"/>
              <a:t>χαρτογράφησης</a:t>
            </a:r>
            <a:r>
              <a:rPr lang="el-GR" dirty="0"/>
              <a:t>. Αυτό το εργαλείο έχει σχεδιαστεί για να σας βοηθήσει να εντοπίσετε τα συγκεκριμένα κοινωνικά και οικονομικά εμπόδια που υπάρχουν στο μοναδικό εκπαιδευτικό σας περιβάλλον. Χαρτογραφώντας αυτά τα εμπόδια, θα αποκτήσετε μια σαφέστερη εικόνα των δυσκολιών που αντιμετωπίζουν καθημερινά οι </a:t>
            </a:r>
            <a:r>
              <a:rPr lang="el-GR" dirty="0" err="1"/>
              <a:t>μειονεκτούντες</a:t>
            </a:r>
            <a:r>
              <a:rPr lang="el-GR" dirty="0"/>
              <a:t> μαθητές.</a:t>
            </a:r>
            <a:br>
              <a:rPr lang="el-GR" dirty="0"/>
            </a:br>
            <a:endParaRPr lang="el-GR" dirty="0"/>
          </a:p>
          <a:p>
            <a:pPr>
              <a:buNone/>
            </a:pPr>
            <a:r>
              <a:rPr lang="el-GR" dirty="0"/>
              <a:t>Το εργαλείο χαρτογράφησης είναι κάτι περισσότερο από μια απλή άσκηση- είναι μια ευκαιρία να αποκτήσετε μια βαθύτερη κατανόηση των εμποδίων που αντιμετωπίζουν αυτοί οι μαθητές. Αυτή η διορατικότητα θα σας επιτρέψει να παρέχετε </a:t>
            </a:r>
            <a:r>
              <a:rPr lang="el-GR" b="1" dirty="0"/>
              <a:t>πιο</a:t>
            </a:r>
            <a:r>
              <a:rPr lang="el-GR" dirty="0"/>
              <a:t> </a:t>
            </a:r>
            <a:r>
              <a:rPr lang="el-GR" b="1" dirty="0" err="1"/>
              <a:t>στοχευμένη</a:t>
            </a:r>
            <a:r>
              <a:rPr lang="el-GR" dirty="0"/>
              <a:t> </a:t>
            </a:r>
            <a:r>
              <a:rPr lang="el-GR" b="1" dirty="0"/>
              <a:t>και</a:t>
            </a:r>
            <a:r>
              <a:rPr lang="el-GR" dirty="0"/>
              <a:t> </a:t>
            </a:r>
            <a:r>
              <a:rPr lang="el-GR" b="1" dirty="0"/>
              <a:t>αποτελεσματική</a:t>
            </a:r>
            <a:r>
              <a:rPr lang="el-GR" dirty="0"/>
              <a:t> </a:t>
            </a:r>
            <a:r>
              <a:rPr lang="el-GR" b="1" dirty="0"/>
              <a:t>υποστήριξη</a:t>
            </a:r>
            <a:r>
              <a:rPr lang="el-GR" dirty="0"/>
              <a:t>, προσαρμόζοντας τις στρατηγικές διδασκαλίας σας ώστε να αντιμετωπίζετε τις συγκεκριμένες ανάγκες των μαθητών σας.</a:t>
            </a:r>
            <a:br>
              <a:rPr lang="el-GR" dirty="0"/>
            </a:br>
            <a:endParaRPr lang="el-GR" dirty="0"/>
          </a:p>
          <a:p>
            <a:r>
              <a:rPr lang="el-GR" dirty="0"/>
              <a:t>Στο πλαίσιο της ενότητας, θα σας ενθαρρύνουμε επίσης να προβληματιστείτε σχετικά με το πώς αυτό το εργαλείο χαρτογράφησης μπορεί να ενταχθεί σε μια ευρύτερη </a:t>
            </a:r>
            <a:r>
              <a:rPr lang="el-GR" b="1" dirty="0"/>
              <a:t>εργαλειοθήκη</a:t>
            </a:r>
            <a:r>
              <a:rPr lang="el-GR" dirty="0"/>
              <a:t> στρατηγικών και πόρων για την υποστήριξη των μαθητών. Αυτός ο προβληματισμός αποτελεί πολύτιμο μέρος της επαγγελματικής σας ανάπτυξης, καθώς θα σας βοηθήσει να ενσωματώσετε αυτές τις γνώσεις στις διδακτικές σας πρακτικές και να δημιουργήσετε ένα περιβάλλον συμπεριληπτικής τάξης.</a:t>
            </a:r>
          </a:p>
          <a:p>
            <a:pPr>
              <a:buNone/>
            </a:pPr>
            <a:endParaRPr lang="tr-T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fea0751c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ffea0751c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l-GR" dirty="0"/>
              <a:t>«Η πρώτη δραστηριότητα αυτής της ενότητας ονομάζεται </a:t>
            </a:r>
            <a:r>
              <a:rPr lang="el-GR" b="1" dirty="0"/>
              <a:t>«Χαρτογράφηση</a:t>
            </a:r>
            <a:r>
              <a:rPr lang="el-GR" dirty="0"/>
              <a:t> </a:t>
            </a:r>
            <a:r>
              <a:rPr lang="el-GR" b="1" dirty="0"/>
              <a:t>των κοινωνικών και οικονομικών</a:t>
            </a:r>
            <a:r>
              <a:rPr lang="el-GR" dirty="0"/>
              <a:t> </a:t>
            </a:r>
            <a:r>
              <a:rPr lang="el-GR" b="1" dirty="0"/>
              <a:t>προκλήσεων</a:t>
            </a:r>
            <a:r>
              <a:rPr lang="el-GR" dirty="0"/>
              <a:t> </a:t>
            </a:r>
            <a:r>
              <a:rPr lang="el-GR" b="1" dirty="0"/>
              <a:t>των μαθητών</a:t>
            </a:r>
            <a:r>
              <a:rPr lang="el-GR" dirty="0"/>
              <a:t> </a:t>
            </a:r>
            <a:r>
              <a:rPr lang="el-GR" b="1" dirty="0"/>
              <a:t>».</a:t>
            </a:r>
            <a:r>
              <a:rPr lang="el-GR" dirty="0"/>
              <a:t> Σε αυτή τη δραστηριότητα, θα βασιστούμε στα εμπόδια που συζητήσαμε στην προηγούμενη ενότητα, αλλά αυτή τη φορά, θα επεκτείνουμε την εστίασή μας για να συμπεριλάβουμε πρόσθετες προκλήσεις που μπορεί να επηρεάζουν τους μαθητές σας. Αυτές περιλαμβάνουν </a:t>
            </a:r>
            <a:r>
              <a:rPr lang="el-GR" b="1" dirty="0"/>
              <a:t>οικονομικές</a:t>
            </a:r>
            <a:r>
              <a:rPr lang="el-GR" dirty="0"/>
              <a:t> </a:t>
            </a:r>
            <a:r>
              <a:rPr lang="el-GR" b="1" dirty="0"/>
              <a:t>δυσκολίες</a:t>
            </a:r>
            <a:r>
              <a:rPr lang="el-GR" dirty="0"/>
              <a:t>, </a:t>
            </a:r>
            <a:r>
              <a:rPr lang="el-GR" b="1" dirty="0"/>
              <a:t>έλλειψη πρόσβασης</a:t>
            </a:r>
            <a:r>
              <a:rPr lang="el-GR" dirty="0"/>
              <a:t> </a:t>
            </a:r>
            <a:r>
              <a:rPr lang="el-GR" b="1" dirty="0"/>
              <a:t>σε</a:t>
            </a:r>
            <a:r>
              <a:rPr lang="el-GR" dirty="0"/>
              <a:t> </a:t>
            </a:r>
            <a:r>
              <a:rPr lang="el-GR" b="1" dirty="0"/>
              <a:t>πόρους</a:t>
            </a:r>
            <a:r>
              <a:rPr lang="el-GR" dirty="0"/>
              <a:t>, </a:t>
            </a:r>
            <a:r>
              <a:rPr lang="el-GR" b="1" dirty="0"/>
              <a:t>πολιτιστικά</a:t>
            </a:r>
            <a:r>
              <a:rPr lang="el-GR" dirty="0"/>
              <a:t> </a:t>
            </a:r>
            <a:r>
              <a:rPr lang="el-GR" b="1" dirty="0"/>
              <a:t>και</a:t>
            </a:r>
            <a:r>
              <a:rPr lang="el-GR" dirty="0"/>
              <a:t> </a:t>
            </a:r>
            <a:r>
              <a:rPr lang="el-GR" b="1" dirty="0" err="1"/>
              <a:t>συμπεριφορικά</a:t>
            </a:r>
            <a:r>
              <a:rPr lang="el-GR" dirty="0"/>
              <a:t> </a:t>
            </a:r>
            <a:r>
              <a:rPr lang="el-GR" b="1" dirty="0"/>
              <a:t>εμπόδια</a:t>
            </a:r>
            <a:r>
              <a:rPr lang="el-GR" dirty="0"/>
              <a:t>, και </a:t>
            </a:r>
            <a:r>
              <a:rPr lang="el-GR" b="1" dirty="0"/>
              <a:t>θεσμικά</a:t>
            </a:r>
            <a:r>
              <a:rPr lang="el-GR" dirty="0"/>
              <a:t> </a:t>
            </a:r>
            <a:r>
              <a:rPr lang="el-GR" b="1" dirty="0"/>
              <a:t>εμπόδια</a:t>
            </a:r>
            <a:r>
              <a:rPr lang="el-GR" dirty="0"/>
              <a:t>.</a:t>
            </a:r>
            <a:br>
              <a:rPr lang="el-GR" dirty="0"/>
            </a:br>
            <a:endParaRPr lang="el-GR" dirty="0"/>
          </a:p>
          <a:p>
            <a:pPr>
              <a:buNone/>
            </a:pPr>
            <a:r>
              <a:rPr lang="el-GR" dirty="0"/>
              <a:t>Ως εκπαιδευτικοί, είναι ζωτικής σημασίας να αναγνωρίσουμε ότι αυτά τα εμπόδια δεν υπάρχουν μεμονωμένα. Συχνά διασταυρώνονται και επιδεινώνουν το ένα το άλλο, καθιστώντας ακόμη πιο δύσκολο για τους </a:t>
            </a:r>
            <a:r>
              <a:rPr lang="el-GR" dirty="0" err="1"/>
              <a:t>μειονεκτούντες</a:t>
            </a:r>
            <a:r>
              <a:rPr lang="el-GR" dirty="0"/>
              <a:t> μαθητές να επιτύχουν στην τάξη. Αναγνωρίζοντας το πλήρες εύρος αυτών των προκλήσεων, μπορούμε να κατανοήσουμε καλύτερα τις μοναδικές ανάγκες των μαθητών μας και να δημιουργήσουμε </a:t>
            </a:r>
            <a:r>
              <a:rPr lang="el-GR" dirty="0" err="1"/>
              <a:t>στοχευμένες</a:t>
            </a:r>
            <a:r>
              <a:rPr lang="el-GR" dirty="0"/>
              <a:t> στρατηγικές για την υποστήριξή τους.</a:t>
            </a:r>
            <a:br>
              <a:rPr lang="el-GR" dirty="0"/>
            </a:br>
            <a:endParaRPr lang="el-GR" dirty="0"/>
          </a:p>
          <a:p>
            <a:pPr>
              <a:buNone/>
            </a:pPr>
            <a:r>
              <a:rPr lang="el-GR" dirty="0"/>
              <a:t>Θα σας καθοδηγήσουμε στη διαδικασία δημιουργίας ενός </a:t>
            </a:r>
            <a:r>
              <a:rPr lang="el-GR" b="1" dirty="0"/>
              <a:t>καταλόγου με τις</a:t>
            </a:r>
            <a:r>
              <a:rPr lang="el-GR" dirty="0"/>
              <a:t> </a:t>
            </a:r>
            <a:r>
              <a:rPr lang="el-GR" b="1" dirty="0"/>
              <a:t>πιο</a:t>
            </a:r>
            <a:r>
              <a:rPr lang="el-GR" dirty="0"/>
              <a:t> </a:t>
            </a:r>
            <a:r>
              <a:rPr lang="el-GR" b="1" dirty="0"/>
              <a:t>σημαντικές</a:t>
            </a:r>
            <a:r>
              <a:rPr lang="el-GR" dirty="0"/>
              <a:t> </a:t>
            </a:r>
            <a:r>
              <a:rPr lang="el-GR" b="1" dirty="0"/>
              <a:t>προκλήσεις</a:t>
            </a:r>
            <a:r>
              <a:rPr lang="el-GR" dirty="0"/>
              <a:t> που αντιμετωπίζουν οι μαθητές σας στο συγκεκριμένο εκπαιδευτικό πλαίσιο. Αυτός ο κατάλογος θα χρησιμεύσει ως σημείο εκκίνησης για περαιτέρω ανάλυση και σχεδιασμό δράσης στις επόμενες ενότητες. Είναι ένα κρίσιμο βήμα για τον εντοπισμό τομέων παρέμβασης και τη διασφάλιση ότι τα εκπαιδευτικά μας περιβάλλοντα θα είναι πιο περιεκτικά και υποστηρικτικά για όλους τους μαθητές.</a:t>
            </a:r>
            <a:br>
              <a:rPr lang="el-GR" dirty="0"/>
            </a:br>
            <a:endParaRPr lang="el-GR" dirty="0"/>
          </a:p>
          <a:p>
            <a:r>
              <a:rPr lang="el-GR" dirty="0"/>
              <a:t>Αυτή η δραστηριότητα έχει σχεδιαστεί όχι μόνο για να αυξήσει την ευαισθητοποίησή σας σχετικά με αυτά τα εμπόδια, αλλά και για να σας ενδυναμώσει να αναλάβετε δράση, εξοπλίζοντάς σας με τα απαραίτητα εργαλεία για να κάνετε μια ουσιαστική διαφορά στη ζωή των μαθητών σας».</a:t>
            </a:r>
          </a:p>
          <a:p>
            <a:pPr marL="0" lvl="0" indent="0" algn="l" rtl="0">
              <a:lnSpc>
                <a:spcPct val="100000"/>
              </a:lnSpc>
              <a:spcBef>
                <a:spcPts val="0"/>
              </a:spcBef>
              <a:spcAft>
                <a:spcPts val="0"/>
              </a:spcAft>
              <a:buSzPts val="1400"/>
              <a:buNone/>
            </a:pPr>
            <a:endParaRPr dirty="0"/>
          </a:p>
        </p:txBody>
      </p:sp>
      <p:sp>
        <p:nvSpPr>
          <p:cNvPr id="116" name="Google Shape;116;g2ffea0751c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sz="4000" dirty="0"/>
              <a:t>«Η δεύτερη δραστηριότητα αυτής της ενότητας περιστρέφεται γύρω από </a:t>
            </a:r>
            <a:r>
              <a:rPr lang="el-GR" sz="4000" b="1" dirty="0"/>
              <a:t>την ανάλυση</a:t>
            </a:r>
            <a:r>
              <a:rPr lang="el-GR" sz="4000" dirty="0"/>
              <a:t> </a:t>
            </a:r>
            <a:r>
              <a:rPr lang="el-GR" sz="4000" b="1" dirty="0"/>
              <a:t>μελέτης</a:t>
            </a:r>
            <a:r>
              <a:rPr lang="el-GR" sz="4000" dirty="0"/>
              <a:t> </a:t>
            </a:r>
            <a:r>
              <a:rPr lang="el-GR" sz="4000" b="1" dirty="0"/>
              <a:t>περίπτωσης</a:t>
            </a:r>
            <a:r>
              <a:rPr lang="el-GR" sz="4000" dirty="0"/>
              <a:t>. Σε αυτή τη δραστηριότητα, θα σας δοθούν μελέτες περίπτωσης που απεικονίζουν τις </a:t>
            </a:r>
            <a:r>
              <a:rPr lang="el-GR" sz="4000" b="1" dirty="0" err="1"/>
              <a:t>διατομεακές</a:t>
            </a:r>
            <a:r>
              <a:rPr lang="el-GR" sz="4000" dirty="0"/>
              <a:t> </a:t>
            </a:r>
            <a:r>
              <a:rPr lang="el-GR" sz="4000" b="1" dirty="0"/>
              <a:t>προκλήσεις</a:t>
            </a:r>
            <a:r>
              <a:rPr lang="el-GR" sz="4000" dirty="0"/>
              <a:t> που αντιμετωπίζουν μαθητές με διαφορετικό υπόβαθρο. Αυτές οι μελέτες περιπτώσεων θα σας δώσουν μια βαθύτερη κατανόηση του τρόπου με τον οποίο πολλαπλά εμπόδια -όπως κοινωνικά, οικονομικά, πολιτισμικά και θεσμικά- μπορούν να διασταυρωθούν και να επηρεάσουν την ακαδημαϊκή και κοινωνική επιτυχία των μαθητών.</a:t>
            </a:r>
            <a:br>
              <a:rPr lang="el-GR" sz="4000" dirty="0"/>
            </a:br>
            <a:endParaRPr lang="el-GR" sz="4000" dirty="0"/>
          </a:p>
          <a:p>
            <a:pPr>
              <a:buNone/>
            </a:pPr>
            <a:r>
              <a:rPr lang="el-GR" sz="4000" dirty="0"/>
              <a:t>Αφού μελετήσετε αυτές τις μελέτες περίπτωσης, η εργασία σας θα είναι να γράψετε τη δική σας μελέτη περίπτωσης. Αυτή θα πρέπει να επικεντρώνεται σε έναν μαθητή από την τρέχουσα ή προηγούμενες τάξεις σας, ο οποίος έχει αντιμετωπίσει παρόμοιες προκλήσεις. Σκεφτείτε πώς αυτά τα εμπόδια επηρέασαν τη μάθηση και την εμπλοκή του μαθητή, καθώς και ποιες στρατηγικές ήταν χρήσιμες ή τι θα μπορούσε να είχε γίνει διαφορετικά για την υποστήριξή του.</a:t>
            </a:r>
            <a:br>
              <a:rPr lang="el-GR" sz="4000" dirty="0"/>
            </a:br>
            <a:endParaRPr lang="el-GR" sz="4000" dirty="0"/>
          </a:p>
          <a:p>
            <a:pPr>
              <a:buNone/>
            </a:pPr>
            <a:r>
              <a:rPr lang="el-GR" sz="4000" dirty="0"/>
              <a:t>Αυτή η άσκηση έχει σχεδιαστεί για να προωθήσει τη συνεργασία μεταξύ των συναδέλφων, ενθαρρύνοντάς σας να μοιραστείτε τις ιδέες και τις εμπειρίες σας. Συζητώντας παραδείγματα από την πραγματική ζωή, μπορούμε να αναπτύξουμε μια πιο διαφοροποιημένη κατανόηση των προκλήσεων που αντιμετωπίζουν οι </a:t>
            </a:r>
            <a:r>
              <a:rPr lang="el-GR" sz="4000" dirty="0" err="1"/>
              <a:t>μειονεκτούντες</a:t>
            </a:r>
            <a:r>
              <a:rPr lang="el-GR" sz="4000" dirty="0"/>
              <a:t> μαθητές και να σκεφτούμε από κοινού λύσεις.</a:t>
            </a:r>
            <a:br>
              <a:rPr lang="el-GR" sz="4000" dirty="0"/>
            </a:br>
            <a:endParaRPr lang="el-GR" sz="4000" dirty="0"/>
          </a:p>
          <a:p>
            <a:r>
              <a:rPr lang="el-GR" sz="4000" b="1" dirty="0"/>
              <a:t>Η εμπιστευτικότητα</a:t>
            </a:r>
            <a:r>
              <a:rPr lang="el-GR" sz="4000" dirty="0"/>
              <a:t> αποτελεί βασική πτυχή αυτής της δραστηριότητας. Κατά τη συγγραφή της μελέτης περίπτωσής σας, βεβαιωθείτε ότι δεν κοινοποιούνται στοιχεία αναγνώρισης του μαθητή, σεβόμενοι την ιδιωτική ζωή και τις οδηγίες δεοντολογίας. Η έμφαση δίνεται στην προώθηση της συζήτησης και της μάθησης, διατηρώντας παράλληλα την εμπιστοσύνη και την εμπιστευτικότητα που είναι κεντρικά στοιχεία της αποτελεσματικής διδασκαλίας και υποστήριξης».</a:t>
            </a:r>
          </a:p>
          <a:p>
            <a:pPr>
              <a:buNone/>
            </a:pPr>
            <a:endParaRPr lang="tr-TR" sz="2800"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«Συνολικά, αυτή η ενότητα έχει σχεδιαστεί για να ενισχύσει τη μάθηση που αποκτήσατε κατά τη διάρκεια του μαθήματος, ενώ παράλληλα ενθαρρύνει την </a:t>
            </a:r>
            <a:r>
              <a:rPr lang="el-GR" b="1" dirty="0"/>
              <a:t>πρακτική</a:t>
            </a:r>
            <a:r>
              <a:rPr lang="el-GR" dirty="0"/>
              <a:t> </a:t>
            </a:r>
            <a:r>
              <a:rPr lang="el-GR" b="1" dirty="0"/>
              <a:t>εφαρμογή</a:t>
            </a:r>
            <a:r>
              <a:rPr lang="el-GR" dirty="0"/>
              <a:t> των γνώσεων και ενισχύει </a:t>
            </a:r>
            <a:r>
              <a:rPr lang="el-GR" b="1" dirty="0"/>
              <a:t>τη συνεργασία</a:t>
            </a:r>
            <a:r>
              <a:rPr lang="el-GR" dirty="0"/>
              <a:t> μεταξύ των εκπαιδευτικών. Οι δραστηριότητες και οι μελέτες περίπτωσης αποσκοπούν στην εμβάθυνση της κατανόησης των μοναδικών προκλήσεων που αντιμετωπίζουν οι </a:t>
            </a:r>
            <a:r>
              <a:rPr lang="el-GR" dirty="0" err="1"/>
              <a:t>μειονεκτούντες</a:t>
            </a:r>
            <a:r>
              <a:rPr lang="el-GR" dirty="0"/>
              <a:t> μαθητές στην εκπαιδευτική τους πορεία.</a:t>
            </a:r>
            <a:br>
              <a:rPr lang="el-GR" dirty="0"/>
            </a:br>
            <a:endParaRPr lang="el-GR" dirty="0"/>
          </a:p>
          <a:p>
            <a:pPr>
              <a:buNone/>
            </a:pPr>
            <a:r>
              <a:rPr lang="el-GR" dirty="0"/>
              <a:t>Στο τέλος αυτής της ενότητας, όχι μόνο θα έχετε μια σαφέστερη εικόνα αυτών των προκλήσεων, αλλά και θα είστε εξοπλισμένοι με </a:t>
            </a:r>
            <a:r>
              <a:rPr lang="el-GR" b="1" dirty="0"/>
              <a:t>εργαλεία</a:t>
            </a:r>
            <a:r>
              <a:rPr lang="el-GR" dirty="0"/>
              <a:t> </a:t>
            </a:r>
            <a:r>
              <a:rPr lang="el-GR" b="1" dirty="0"/>
              <a:t>και</a:t>
            </a:r>
            <a:r>
              <a:rPr lang="el-GR" dirty="0"/>
              <a:t> </a:t>
            </a:r>
            <a:r>
              <a:rPr lang="el-GR" b="1" dirty="0"/>
              <a:t>στρατηγικές</a:t>
            </a:r>
            <a:r>
              <a:rPr lang="el-GR" dirty="0"/>
              <a:t> για να προσφέρετε αποτελεσματικότερη υποστήριξη στους μαθητές σας. Θα έχετε τη δυνατότητα να κάνετε την πραγματική διαφορά στη δημιουργία πιο </a:t>
            </a:r>
            <a:r>
              <a:rPr lang="el-GR" b="1" dirty="0"/>
              <a:t>συμπεριληπτικών</a:t>
            </a:r>
            <a:r>
              <a:rPr lang="el-GR" dirty="0"/>
              <a:t> και </a:t>
            </a:r>
            <a:r>
              <a:rPr lang="el-GR" b="1" dirty="0"/>
              <a:t>δίκαιων</a:t>
            </a:r>
            <a:r>
              <a:rPr lang="el-GR" dirty="0"/>
              <a:t> μαθησιακών περιβαλλόντων.</a:t>
            </a:r>
            <a:br>
              <a:rPr lang="el-GR" dirty="0"/>
            </a:br>
            <a:endParaRPr lang="el-GR" dirty="0"/>
          </a:p>
          <a:p>
            <a:r>
              <a:rPr lang="el-GR" dirty="0"/>
              <a:t>Ελπίζουμε να βρείτε αυτή την ενότητα τόσο διορατική όσο και ενδιαφέρουσα και ότι σας παρέχει τους πόρους και την αυτοπεποίθηση για να υποστηρίξετε καλύτερα τους μαθητές σας στην υπέρβαση αυτών των εμποδίων. Είμαστε ενθουσιασμένοι να δούμε πώς θα εφαρμόσετε αυτά τα εργαλεία και τις στρατηγικές στη δική σας πρακτική. Ελπίζουμε ότι θα το βρείτε πολύτιμο και ανταποδοτικό!»</a:t>
            </a:r>
          </a:p>
          <a:p>
            <a:pPr>
              <a:buNone/>
            </a:pPr>
            <a:endParaRPr lang="tr-TR" b="1" dirty="0"/>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08efbed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3008efbed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l-GR" dirty="0"/>
              <a:t>«Τώρα, καθώς φτάνουμε στο τέλος αυτής της δραστηριότητας και του μαθήματος TUTOR, είναι καιρός για κάποια </a:t>
            </a:r>
            <a:r>
              <a:rPr lang="el-GR" b="1" dirty="0"/>
              <a:t>αυτοκριτική</a:t>
            </a:r>
            <a:r>
              <a:rPr lang="el-GR" dirty="0"/>
              <a:t>. Αυτή είναι μια ευκαιρία για εσάς να κάνετε μια παύση και να σκεφτείτε τις εμπειρίες σας κατά τη διάρκεια του μαθήματος και πώς μπορείτε να εφαρμόσετε αυτά που μάθατε προχωρώντας μπροστά.</a:t>
            </a:r>
            <a:br>
              <a:rPr lang="el-GR" dirty="0"/>
            </a:br>
            <a:endParaRPr lang="el-GR" dirty="0"/>
          </a:p>
          <a:p>
            <a:pPr>
              <a:buNone/>
            </a:pPr>
            <a:r>
              <a:rPr lang="el-GR" dirty="0"/>
              <a:t>Κατ' αρχάς, αναρωτηθείτε: </a:t>
            </a:r>
            <a:r>
              <a:rPr lang="el-GR" b="1" dirty="0"/>
              <a:t>Ποια</a:t>
            </a:r>
            <a:r>
              <a:rPr lang="el-GR" dirty="0"/>
              <a:t> </a:t>
            </a:r>
            <a:r>
              <a:rPr lang="el-GR" b="1" dirty="0"/>
              <a:t>εργαλεία</a:t>
            </a:r>
            <a:r>
              <a:rPr lang="el-GR" dirty="0"/>
              <a:t> </a:t>
            </a:r>
            <a:r>
              <a:rPr lang="el-GR" b="1" dirty="0"/>
              <a:t>προτιμάτε</a:t>
            </a:r>
            <a:r>
              <a:rPr lang="el-GR" dirty="0"/>
              <a:t> </a:t>
            </a:r>
            <a:r>
              <a:rPr lang="el-GR" b="1" dirty="0"/>
              <a:t>να χρησιμοποιείτε στην</a:t>
            </a:r>
            <a:r>
              <a:rPr lang="el-GR" dirty="0"/>
              <a:t> </a:t>
            </a:r>
            <a:r>
              <a:rPr lang="el-GR" b="1" dirty="0"/>
              <a:t>πρακτική</a:t>
            </a:r>
            <a:r>
              <a:rPr lang="el-GR" dirty="0"/>
              <a:t> </a:t>
            </a:r>
            <a:r>
              <a:rPr lang="el-GR" b="1" dirty="0"/>
              <a:t>σας</a:t>
            </a:r>
            <a:r>
              <a:rPr lang="el-GR" dirty="0"/>
              <a:t>; Είναι οι </a:t>
            </a:r>
            <a:r>
              <a:rPr lang="el-GR" b="1" dirty="0"/>
              <a:t>μελέτες</a:t>
            </a:r>
            <a:r>
              <a:rPr lang="el-GR" dirty="0"/>
              <a:t> </a:t>
            </a:r>
            <a:r>
              <a:rPr lang="el-GR" b="1" dirty="0"/>
              <a:t>περιπτώσεων</a:t>
            </a:r>
            <a:r>
              <a:rPr lang="el-GR" dirty="0"/>
              <a:t>, οι </a:t>
            </a:r>
            <a:r>
              <a:rPr lang="el-GR" b="1" dirty="0"/>
              <a:t>βέλτιστες</a:t>
            </a:r>
            <a:r>
              <a:rPr lang="el-GR" dirty="0"/>
              <a:t> </a:t>
            </a:r>
            <a:r>
              <a:rPr lang="el-GR" b="1" dirty="0"/>
              <a:t>πρακτικές</a:t>
            </a:r>
            <a:r>
              <a:rPr lang="el-GR" dirty="0"/>
              <a:t> που ερευνήσατε ή ίσως πρακτικές που </a:t>
            </a:r>
            <a:r>
              <a:rPr lang="el-GR" b="1" dirty="0"/>
              <a:t>βιώσατε</a:t>
            </a:r>
            <a:r>
              <a:rPr lang="el-GR" dirty="0"/>
              <a:t> κατά τη διάρκεια των σπουδών ή της διδασκαλίας σας και σας έδωσαν πολύτιμα μαθήματα; Αναλογιστείτε ποια από αυτά ήταν πιο αποτελεσματικά στην τάξη σας και πώς μπορείτε να βασιστείτε σε αυτά.</a:t>
            </a:r>
            <a:br>
              <a:rPr lang="el-GR" dirty="0"/>
            </a:br>
            <a:endParaRPr lang="el-GR" dirty="0"/>
          </a:p>
          <a:p>
            <a:pPr>
              <a:buNone/>
            </a:pPr>
            <a:r>
              <a:rPr lang="el-GR" dirty="0"/>
              <a:t>Δεύτερον, σκεφτείτε πώς θα μπορούσατε να κάνετε τη </a:t>
            </a:r>
            <a:r>
              <a:rPr lang="el-GR" b="1" dirty="0"/>
              <a:t>χαρτογράφηση</a:t>
            </a:r>
            <a:r>
              <a:rPr lang="el-GR" dirty="0"/>
              <a:t> των </a:t>
            </a:r>
            <a:r>
              <a:rPr lang="el-GR" b="1" dirty="0"/>
              <a:t>αναγκών</a:t>
            </a:r>
            <a:r>
              <a:rPr lang="el-GR" dirty="0"/>
              <a:t> των μαθητών ακόμη καλύτερη και ευκολότερη. Ποιες </a:t>
            </a:r>
            <a:r>
              <a:rPr lang="el-GR" b="1" dirty="0"/>
              <a:t>πηγές</a:t>
            </a:r>
            <a:r>
              <a:rPr lang="el-GR" dirty="0"/>
              <a:t> θα χρειαζόσασταν για να κάνετε αυτή τη διαδικασία πιο αποτελεσματική; Υπάρχει κάποια πρόσθετη υποστήριξη ή πηγή που πιστεύετε ότι θα βελτίωνε τον τρόπο με τον οποίο εντοπίζετε και αντιμετωπίζετε τις προκλήσεις των μαθητών;</a:t>
            </a:r>
            <a:br>
              <a:rPr lang="el-GR" dirty="0"/>
            </a:br>
            <a:endParaRPr lang="el-GR" dirty="0"/>
          </a:p>
          <a:p>
            <a:pPr>
              <a:buNone/>
            </a:pPr>
            <a:r>
              <a:rPr lang="el-GR" dirty="0"/>
              <a:t>Τέλος, μην ξεχνάτε να προβληματίζεστε για τις </a:t>
            </a:r>
            <a:r>
              <a:rPr lang="el-GR" b="1" dirty="0"/>
              <a:t>δικές σας</a:t>
            </a:r>
            <a:r>
              <a:rPr lang="el-GR" dirty="0"/>
              <a:t> </a:t>
            </a:r>
            <a:r>
              <a:rPr lang="el-GR" b="1" dirty="0"/>
              <a:t>ανάγκες</a:t>
            </a:r>
            <a:r>
              <a:rPr lang="el-GR" dirty="0"/>
              <a:t> κατά τη διάρκεια της διδακτικής διαδικασίας. Ποιες είναι οι πιο σημαντικές ανάγκες που θα σας βοηθούσαν να αισθάνεστε πιο </a:t>
            </a:r>
            <a:r>
              <a:rPr lang="el-GR" b="1" dirty="0"/>
              <a:t>σίγουροι</a:t>
            </a:r>
            <a:r>
              <a:rPr lang="el-GR" dirty="0"/>
              <a:t> και </a:t>
            </a:r>
            <a:r>
              <a:rPr lang="el-GR" b="1" dirty="0"/>
              <a:t>αποτελεσματικοί</a:t>
            </a:r>
            <a:r>
              <a:rPr lang="el-GR" dirty="0"/>
              <a:t> ως εκπαιδευτικός; Η κατανόησή τους μπορεί να αποτελέσει το κλειδί για τη βελτίωση της δικής σας πρακτικής και τη διασφάλιση ότι θα συνεχίσετε να αναπτύσσεστε και να πετυχαίνετε στο ταξίδι της διδασκαλίας σας.</a:t>
            </a:r>
            <a:br>
              <a:rPr lang="el-GR" dirty="0"/>
            </a:br>
            <a:endParaRPr lang="el-GR" dirty="0"/>
          </a:p>
          <a:p>
            <a:r>
              <a:rPr lang="el-GR" dirty="0"/>
              <a:t>Αφιερώστε λίγο χρόνο για να σκεφτείτε αυτά τα ερωτήματα και πώς μπορείτε να εφαρμόσετε τις γνώσεις που αποκτήσατε από αυτή την ενότητα και το μάθημα στην καθημερινή σας εργασία.»</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140" name="Google Shape;140;g3008efbed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91" name="Google Shape;91;p1"/>
          <p:cNvSpPr txBox="1"/>
          <p:nvPr/>
        </p:nvSpPr>
        <p:spPr>
          <a:xfrm>
            <a:off x="470000" y="1610375"/>
            <a:ext cx="59754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Κεφάλαιο</a:t>
            </a:r>
            <a:r>
              <a:rPr lang="en-GB" sz="4400" b="0" i="0" u="none" strike="noStrike" cap="none" dirty="0">
                <a:solidFill>
                  <a:schemeClr val="lt1"/>
                </a:solidFill>
                <a:latin typeface="Calibri"/>
                <a:ea typeface="Calibri"/>
                <a:cs typeface="Calibri"/>
                <a:sym typeface="Calibri"/>
              </a:rPr>
              <a:t> 1</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Ενότητα </a:t>
            </a:r>
            <a:r>
              <a:rPr lang="en-GB" sz="4400" dirty="0">
                <a:solidFill>
                  <a:schemeClr val="lt1"/>
                </a:solidFill>
                <a:latin typeface="Calibri"/>
                <a:ea typeface="Calibri"/>
                <a:cs typeface="Calibri"/>
                <a:sym typeface="Calibri"/>
              </a:rPr>
              <a:t>2</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GB" sz="2600" i="1" dirty="0">
                <a:solidFill>
                  <a:schemeClr val="lt1"/>
                </a:solidFill>
                <a:latin typeface="Calibri"/>
                <a:ea typeface="Calibri"/>
                <a:cs typeface="Calibri"/>
                <a:sym typeface="Calibri"/>
              </a:rPr>
              <a:t>2</a:t>
            </a:r>
            <a:r>
              <a:rPr lang="en-GB" sz="2600" b="0" i="1" u="none" strike="noStrike" cap="none" dirty="0">
                <a:solidFill>
                  <a:schemeClr val="lt1"/>
                </a:solidFill>
                <a:latin typeface="Calibri"/>
                <a:ea typeface="Calibri"/>
                <a:cs typeface="Calibri"/>
                <a:sym typeface="Calibri"/>
              </a:rPr>
              <a:t> </a:t>
            </a:r>
            <a:r>
              <a:rPr lang="el-GR" sz="2600" b="0" i="1" u="none" strike="noStrike" cap="none" dirty="0">
                <a:solidFill>
                  <a:schemeClr val="lt1"/>
                </a:solidFill>
                <a:latin typeface="Calibri"/>
                <a:ea typeface="Calibri"/>
                <a:cs typeface="Calibri"/>
                <a:sym typeface="Calibri"/>
              </a:rPr>
              <a:t>Ασύγχρονες συνεδρίες</a:t>
            </a:r>
          </a:p>
          <a:p>
            <a:pPr marL="0" marR="0" lvl="0" indent="0" algn="l" rtl="0">
              <a:lnSpc>
                <a:spcPct val="100000"/>
              </a:lnSpc>
              <a:spcBef>
                <a:spcPts val="0"/>
              </a:spcBef>
              <a:spcAft>
                <a:spcPts val="0"/>
              </a:spcAft>
              <a:buClr>
                <a:srgbClr val="000000"/>
              </a:buClr>
              <a:buSzPts val="2600"/>
              <a:buFont typeface="Arial"/>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l-GR" sz="2800" b="1" dirty="0">
                <a:solidFill>
                  <a:srgbClr val="69ABDB"/>
                </a:solidFill>
                <a:latin typeface="Calibri"/>
                <a:ea typeface="Calibri"/>
                <a:cs typeface="Calibri"/>
                <a:sym typeface="Calibri"/>
              </a:rPr>
              <a:t>Χαρτογράφηση των κοινωνικών και οικονομικών μειονεκτημάτων</a:t>
            </a:r>
            <a:endParaRPr sz="2800" b="1" i="0" u="none" strike="noStrike" cap="none" dirty="0">
              <a:solidFill>
                <a:srgbClr val="69ABDB"/>
              </a:solidFill>
              <a:latin typeface="Calibri"/>
              <a:ea typeface="Calibri"/>
              <a:cs typeface="Calibri"/>
              <a:sym typeface="Calibri"/>
            </a:endParaRPr>
          </a:p>
        </p:txBody>
      </p:sp>
      <p:sp>
        <p:nvSpPr>
          <p:cNvPr id="92" name="Google Shape;92;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Project Number: 101056515</a:t>
            </a:r>
            <a:endParaRPr sz="1100" b="0" i="0" u="none" strike="noStrike" cap="none">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02"/>
        <p:cNvGrpSpPr/>
        <p:nvPr/>
      </p:nvGrpSpPr>
      <p:grpSpPr>
        <a:xfrm>
          <a:off x="0" y="0"/>
          <a:ext cx="0" cy="0"/>
          <a:chOff x="0" y="0"/>
          <a:chExt cx="0" cy="0"/>
        </a:xfrm>
      </p:grpSpPr>
      <p:sp>
        <p:nvSpPr>
          <p:cNvPr id="2" name="Google Shape;103;p2">
            <a:extLst>
              <a:ext uri="{FF2B5EF4-FFF2-40B4-BE49-F238E27FC236}">
                <a16:creationId xmlns:a16="http://schemas.microsoft.com/office/drawing/2014/main" id="{BB0A7C12-3719-0A07-E15D-3B11955882E0}"/>
              </a:ext>
            </a:extLst>
          </p:cNvPr>
          <p:cNvSpPr txBox="1"/>
          <p:nvPr/>
        </p:nvSpPr>
        <p:spPr>
          <a:xfrm>
            <a:off x="-1" y="4120926"/>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ΕΝΟΤΗΤΑ</a:t>
            </a:r>
            <a:r>
              <a:rPr lang="en-GB" sz="6000" b="1" i="0" u="none" strike="noStrike" cap="none" dirty="0">
                <a:solidFill>
                  <a:srgbClr val="252865"/>
                </a:solidFill>
                <a:latin typeface="Calibri"/>
                <a:ea typeface="Calibri"/>
                <a:cs typeface="Calibri"/>
                <a:sym typeface="Calibri"/>
              </a:rPr>
              <a:t> 2</a:t>
            </a:r>
            <a:endParaRPr sz="6000" b="1" i="0" u="none" strike="noStrike" cap="none" dirty="0">
              <a:solidFill>
                <a:srgbClr val="252865"/>
              </a:solidFill>
              <a:latin typeface="Calibri"/>
              <a:ea typeface="Calibri"/>
              <a:cs typeface="Calibri"/>
              <a:sym typeface="Calibri"/>
            </a:endParaRPr>
          </a:p>
        </p:txBody>
      </p:sp>
      <p:pic>
        <p:nvPicPr>
          <p:cNvPr id="3" name="Google Shape;104;p2">
            <a:extLst>
              <a:ext uri="{FF2B5EF4-FFF2-40B4-BE49-F238E27FC236}">
                <a16:creationId xmlns:a16="http://schemas.microsoft.com/office/drawing/2014/main" id="{446791C2-71FF-83C6-DFE0-94C53B578B2E}"/>
              </a:ext>
            </a:extLst>
          </p:cNvPr>
          <p:cNvPicPr preferRelativeResize="0"/>
          <p:nvPr/>
        </p:nvPicPr>
        <p:blipFill rotWithShape="1">
          <a:blip r:embed="rId3">
            <a:alphaModFix/>
          </a:blip>
          <a:srcRect/>
          <a:stretch/>
        </p:blipFill>
        <p:spPr>
          <a:xfrm>
            <a:off x="5175040" y="1771236"/>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476624" y="358600"/>
            <a:ext cx="6015719" cy="597000"/>
          </a:xfrm>
          <a:prstGeom prst="rect">
            <a:avLst/>
          </a:prstGeom>
          <a:noFill/>
          <a:ln>
            <a:noFill/>
          </a:ln>
        </p:spPr>
        <p:txBody>
          <a:bodyPr spcFirstLastPara="1" wrap="square" lIns="91425" tIns="91425" rIns="91425" bIns="91425" anchor="t" anchorCtr="0">
            <a:noAutofit/>
          </a:bodyPr>
          <a:lstStyle/>
          <a:p>
            <a:pPr marL="91440" marR="0" lvl="0" indent="0" rtl="0">
              <a:lnSpc>
                <a:spcPct val="90000"/>
              </a:lnSpc>
              <a:spcBef>
                <a:spcPts val="0"/>
              </a:spcBef>
              <a:spcAft>
                <a:spcPts val="0"/>
              </a:spcAft>
              <a:buClr>
                <a:srgbClr val="000000"/>
              </a:buClr>
              <a:buSzPts val="2790"/>
              <a:buFont typeface="Arial"/>
              <a:buNone/>
            </a:pPr>
            <a:r>
              <a:rPr lang="el-GR" sz="2400" b="1" i="0" u="none" strike="noStrike" cap="none" dirty="0">
                <a:solidFill>
                  <a:srgbClr val="66ABDA"/>
                </a:solidFill>
                <a:highlight>
                  <a:schemeClr val="lt1"/>
                </a:highlight>
                <a:latin typeface="Arial"/>
                <a:ea typeface="Arial"/>
                <a:cs typeface="Arial"/>
                <a:sym typeface="Arial"/>
              </a:rPr>
              <a:t>U2 Χαρτογράφηση των κοινωνικών και οικονομικών μειονεκτημάτων</a:t>
            </a:r>
            <a:endParaRPr sz="2800" b="0" i="0" u="none" strike="noStrike" cap="none" dirty="0">
              <a:solidFill>
                <a:srgbClr val="66ABDA"/>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9305275" y="100875"/>
            <a:ext cx="2158026" cy="2158425"/>
          </a:xfrm>
          <a:prstGeom prst="rect">
            <a:avLst/>
          </a:prstGeom>
          <a:noFill/>
          <a:ln>
            <a:noFill/>
          </a:ln>
        </p:spPr>
      </p:pic>
      <p:sp>
        <p:nvSpPr>
          <p:cNvPr id="112" name="Google Shape;112;p3"/>
          <p:cNvSpPr txBox="1"/>
          <p:nvPr/>
        </p:nvSpPr>
        <p:spPr>
          <a:xfrm>
            <a:off x="483574" y="1764716"/>
            <a:ext cx="5184902" cy="4125706"/>
          </a:xfrm>
          <a:prstGeom prst="rect">
            <a:avLst/>
          </a:prstGeom>
          <a:noFill/>
          <a:ln>
            <a:noFill/>
          </a:ln>
        </p:spPr>
        <p:txBody>
          <a:bodyPr spcFirstLastPara="1" wrap="square" lIns="91425" tIns="91425" rIns="91425" bIns="91425" anchor="t" anchorCtr="0">
            <a:noAutofit/>
          </a:bodyPr>
          <a:lstStyle/>
          <a:p>
            <a:pPr marL="0" lvl="0" indent="0" algn="just" rtl="0">
              <a:spcAft>
                <a:spcPts val="1200"/>
              </a:spcAft>
              <a:buClr>
                <a:schemeClr val="dk1"/>
              </a:buClr>
              <a:buSzPts val="1100"/>
              <a:buFont typeface="Arial"/>
              <a:buNone/>
            </a:pPr>
            <a:r>
              <a:rPr lang="el-GR" sz="2000" dirty="0">
                <a:solidFill>
                  <a:schemeClr val="dk1"/>
                </a:solidFill>
                <a:latin typeface="Calibri"/>
                <a:ea typeface="Calibri"/>
                <a:cs typeface="Calibri"/>
                <a:sym typeface="Calibri"/>
              </a:rPr>
              <a:t>Οι πρωταρχικοί στόχοι αυτής της ενότητας μέσω της ασύγχρονης μάθησης είναι να σας βοηθήσουν, τον εκπαιδευτικό, να αναγνωρίσετε τις διάφορες κοινωνικές και οικονομικές δυσκολίες που μπορεί να αντιμετωπίζουν οι μαθητές και να αναπτύξετε ένα εργαλείο χαρτογράφησης που θα εντοπίζει αυτές τις προκλήσεις στο συγκεκριμένο εκπαιδευτικό περιβάλλον.</a:t>
            </a:r>
            <a:endParaRPr sz="2400" dirty="0">
              <a:solidFill>
                <a:schemeClr val="dk1"/>
              </a:solidFill>
              <a:latin typeface="Calibri"/>
              <a:ea typeface="Calibri"/>
              <a:cs typeface="Calibri"/>
              <a:sym typeface="Calibri"/>
            </a:endParaRPr>
          </a:p>
        </p:txBody>
      </p:sp>
      <p:sp>
        <p:nvSpPr>
          <p:cNvPr id="2" name="Google Shape;112;p3">
            <a:extLst>
              <a:ext uri="{FF2B5EF4-FFF2-40B4-BE49-F238E27FC236}">
                <a16:creationId xmlns:a16="http://schemas.microsoft.com/office/drawing/2014/main" id="{5045C4CD-D281-292B-4167-99BDEFCFEA31}"/>
              </a:ext>
            </a:extLst>
          </p:cNvPr>
          <p:cNvSpPr txBox="1"/>
          <p:nvPr/>
        </p:nvSpPr>
        <p:spPr>
          <a:xfrm>
            <a:off x="5900703" y="2373694"/>
            <a:ext cx="5184902" cy="4125706"/>
          </a:xfrm>
          <a:prstGeom prst="rect">
            <a:avLst/>
          </a:prstGeom>
          <a:noFill/>
          <a:ln>
            <a:noFill/>
          </a:ln>
        </p:spPr>
        <p:txBody>
          <a:bodyPr spcFirstLastPara="1" wrap="square" lIns="91425" tIns="91425" rIns="91425" bIns="91425" anchor="t" anchorCtr="0">
            <a:noAutofit/>
          </a:bodyPr>
          <a:lstStyle/>
          <a:p>
            <a:pPr marL="0" lvl="0" indent="0" algn="just" rtl="0">
              <a:spcAft>
                <a:spcPts val="1200"/>
              </a:spcAft>
              <a:buClr>
                <a:schemeClr val="dk1"/>
              </a:buClr>
              <a:buSzPts val="1100"/>
              <a:buFont typeface="Arial"/>
              <a:buNone/>
            </a:pPr>
            <a:r>
              <a:rPr lang="el-GR" sz="2000" dirty="0">
                <a:solidFill>
                  <a:schemeClr val="dk1"/>
                </a:solidFill>
                <a:latin typeface="Calibri"/>
                <a:ea typeface="Calibri"/>
                <a:cs typeface="Calibri"/>
                <a:sym typeface="Calibri"/>
              </a:rPr>
              <a:t>Το εργαλείο αυτό αποσκοπεί στη διευκόλυνση της βαθύτερης κατανόησης των εμποδίων που αντιμετωπίζουν οι </a:t>
            </a:r>
            <a:r>
              <a:rPr lang="el-GR" sz="2000" dirty="0" err="1">
                <a:solidFill>
                  <a:schemeClr val="dk1"/>
                </a:solidFill>
                <a:latin typeface="Calibri"/>
                <a:ea typeface="Calibri"/>
                <a:cs typeface="Calibri"/>
                <a:sym typeface="Calibri"/>
              </a:rPr>
              <a:t>μειονεκτούντες</a:t>
            </a:r>
            <a:r>
              <a:rPr lang="el-GR" sz="2000" dirty="0">
                <a:solidFill>
                  <a:schemeClr val="dk1"/>
                </a:solidFill>
                <a:latin typeface="Calibri"/>
                <a:ea typeface="Calibri"/>
                <a:cs typeface="Calibri"/>
                <a:sym typeface="Calibri"/>
              </a:rPr>
              <a:t> μαθητές, επιτρέποντας στους εκπαιδευτικούς να παρέχουν πιο </a:t>
            </a:r>
            <a:r>
              <a:rPr lang="el-GR" sz="2000" dirty="0" err="1">
                <a:solidFill>
                  <a:schemeClr val="dk1"/>
                </a:solidFill>
                <a:latin typeface="Calibri"/>
                <a:ea typeface="Calibri"/>
                <a:cs typeface="Calibri"/>
                <a:sym typeface="Calibri"/>
              </a:rPr>
              <a:t>στοχευμένη</a:t>
            </a:r>
            <a:r>
              <a:rPr lang="el-GR" sz="2000" dirty="0">
                <a:solidFill>
                  <a:schemeClr val="dk1"/>
                </a:solidFill>
                <a:latin typeface="Calibri"/>
                <a:ea typeface="Calibri"/>
                <a:cs typeface="Calibri"/>
                <a:sym typeface="Calibri"/>
              </a:rPr>
              <a:t> και αποτελεσματική υποστήριξη. Η ενότητα ενθαρρύνει επίσης τον προβληματισμό σχετικά με το πώς αυτά τα εργαλεία μπορούν να ενσωματωθούν σε μια ευρύτερη εργαλειοθήκη για την υποστήριξη των μαθητών, καθιστώντας την άσκηση αυτή πολύτιμη για την κατάρτιση των εκπαιδευτικών.</a:t>
            </a:r>
            <a:endParaRPr sz="24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ffea0751c1_0_1"/>
          <p:cNvSpPr txBox="1"/>
          <p:nvPr/>
        </p:nvSpPr>
        <p:spPr>
          <a:xfrm>
            <a:off x="517118" y="1380112"/>
            <a:ext cx="7828596" cy="1074475"/>
          </a:xfrm>
          <a:prstGeom prst="rect">
            <a:avLst/>
          </a:prstGeom>
          <a:noFill/>
          <a:ln>
            <a:noFill/>
          </a:ln>
        </p:spPr>
        <p:txBody>
          <a:bodyPr spcFirstLastPara="1" wrap="square" lIns="91425" tIns="91425" rIns="91425" bIns="91425" anchor="t" anchorCtr="0">
            <a:noAutofit/>
          </a:bodyPr>
          <a:lstStyle/>
          <a:p>
            <a:pPr marR="0" lvl="0" rtl="0">
              <a:lnSpc>
                <a:spcPct val="90000"/>
              </a:lnSpc>
              <a:spcBef>
                <a:spcPts val="0"/>
              </a:spcBef>
              <a:spcAft>
                <a:spcPts val="0"/>
              </a:spcAft>
              <a:buClr>
                <a:srgbClr val="000000"/>
              </a:buClr>
              <a:buSzPts val="2790"/>
              <a:buFont typeface="Arial"/>
              <a:buNone/>
            </a:pPr>
            <a:r>
              <a:rPr lang="el-GR" sz="2800" b="1" i="0" u="none" strike="noStrike" cap="none" dirty="0">
                <a:solidFill>
                  <a:srgbClr val="262866"/>
                </a:solidFill>
                <a:highlight>
                  <a:schemeClr val="lt1"/>
                </a:highlight>
                <a:latin typeface="Calibri" panose="020F0502020204030204" pitchFamily="34" charset="0"/>
                <a:ea typeface="Calibri" panose="020F0502020204030204" pitchFamily="34" charset="0"/>
                <a:cs typeface="Calibri" panose="020F0502020204030204" pitchFamily="34" charset="0"/>
                <a:sym typeface="Arial"/>
              </a:rPr>
              <a:t>U2 Χαρτογράφηση των κοινωνικών και οικονομικών μειονεκτημάτων</a:t>
            </a:r>
            <a:endParaRPr sz="3200" b="0" i="0" u="none" strike="noStrike" cap="none" dirty="0">
              <a:solidFill>
                <a:srgbClr val="262866"/>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9" name="Google Shape;119;g2ffea0751c1_0_1"/>
          <p:cNvPicPr preferRelativeResize="0"/>
          <p:nvPr/>
        </p:nvPicPr>
        <p:blipFill rotWithShape="1">
          <a:blip r:embed="rId3">
            <a:alphaModFix/>
          </a:blip>
          <a:srcRect/>
          <a:stretch/>
        </p:blipFill>
        <p:spPr>
          <a:xfrm>
            <a:off x="9305275" y="300900"/>
            <a:ext cx="2158026" cy="2158425"/>
          </a:xfrm>
          <a:prstGeom prst="rect">
            <a:avLst/>
          </a:prstGeom>
          <a:noFill/>
          <a:ln>
            <a:noFill/>
          </a:ln>
        </p:spPr>
      </p:pic>
      <p:sp>
        <p:nvSpPr>
          <p:cNvPr id="120" name="Google Shape;120;g2ffea0751c1_0_1"/>
          <p:cNvSpPr txBox="1"/>
          <p:nvPr/>
        </p:nvSpPr>
        <p:spPr>
          <a:xfrm>
            <a:off x="371976" y="2459324"/>
            <a:ext cx="5552574" cy="3128675"/>
          </a:xfrm>
          <a:prstGeom prst="rect">
            <a:avLst/>
          </a:prstGeom>
          <a:noFill/>
          <a:ln>
            <a:noFill/>
          </a:ln>
        </p:spPr>
        <p:txBody>
          <a:bodyPr spcFirstLastPara="1" wrap="square" lIns="91425" tIns="91425" rIns="91425" bIns="91425" anchor="t" anchorCtr="0">
            <a:noAutofit/>
          </a:bodyPr>
          <a:lstStyle/>
          <a:p>
            <a:pPr marL="0" lvl="0" indent="0" algn="just" rtl="0">
              <a:spcAft>
                <a:spcPts val="1200"/>
              </a:spcAft>
              <a:buNone/>
            </a:pPr>
            <a:r>
              <a:rPr lang="el-GR" sz="2115" dirty="0">
                <a:solidFill>
                  <a:schemeClr val="dk1"/>
                </a:solidFill>
                <a:latin typeface="Calibri"/>
                <a:ea typeface="Calibri"/>
                <a:cs typeface="Calibri"/>
                <a:sym typeface="Calibri"/>
              </a:rPr>
              <a:t>Η πρώτη δραστηριότητα, «Χαρτογράφηση των κοινωνικών και οικονομικών προκλήσεων των μαθητών», περιλαμβάνει την επανεξέταση των εμποδίων που επισημάνθηκαν στην προηγούμενη ενότητα και την επέκτασή τους με την εξέταση πρόσθετων προκλήσεων, όπως οι οικονομικές δυσκολίες, η έλλειψη πρόσβασης σε πόρους, τα πολιτιστικά και </a:t>
            </a:r>
            <a:r>
              <a:rPr lang="el-GR" sz="2115" dirty="0" err="1">
                <a:solidFill>
                  <a:schemeClr val="dk1"/>
                </a:solidFill>
                <a:latin typeface="Calibri"/>
                <a:ea typeface="Calibri"/>
                <a:cs typeface="Calibri"/>
                <a:sym typeface="Calibri"/>
              </a:rPr>
              <a:t>συμπεριφορικά</a:t>
            </a:r>
            <a:r>
              <a:rPr lang="el-GR" sz="2115" dirty="0">
                <a:solidFill>
                  <a:schemeClr val="dk1"/>
                </a:solidFill>
                <a:latin typeface="Calibri"/>
                <a:ea typeface="Calibri"/>
                <a:cs typeface="Calibri"/>
                <a:sym typeface="Calibri"/>
              </a:rPr>
              <a:t> εμπόδια και τα θεσμικά εμπόδια.</a:t>
            </a:r>
          </a:p>
          <a:p>
            <a:pPr marL="0" lvl="0" indent="0" algn="just" rtl="0">
              <a:spcAft>
                <a:spcPts val="1200"/>
              </a:spcAft>
              <a:buNone/>
            </a:pPr>
            <a:endParaRPr lang="el-GR" sz="2115" dirty="0">
              <a:solidFill>
                <a:schemeClr val="dk1"/>
              </a:solidFill>
              <a:latin typeface="Calibri"/>
              <a:ea typeface="Calibri"/>
              <a:cs typeface="Calibri"/>
              <a:sym typeface="Calibri"/>
            </a:endParaRPr>
          </a:p>
          <a:p>
            <a:pPr marL="0" lvl="0" indent="0" algn="just" rtl="0">
              <a:spcAft>
                <a:spcPts val="1200"/>
              </a:spcAft>
              <a:buNone/>
            </a:pPr>
            <a:endParaRPr sz="2800"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180F1CA4-7C23-D1A2-26D0-97BD76D9B313}"/>
              </a:ext>
            </a:extLst>
          </p:cNvPr>
          <p:cNvSpPr txBox="1"/>
          <p:nvPr/>
        </p:nvSpPr>
        <p:spPr>
          <a:xfrm>
            <a:off x="6267451" y="2731886"/>
            <a:ext cx="5195849" cy="2370649"/>
          </a:xfrm>
          <a:prstGeom prst="rect">
            <a:avLst/>
          </a:prstGeom>
          <a:noFill/>
        </p:spPr>
        <p:txBody>
          <a:bodyPr wrap="square">
            <a:spAutoFit/>
          </a:bodyPr>
          <a:lstStyle/>
          <a:p>
            <a:r>
              <a:rPr kumimoji="0" lang="el-GR" sz="2115" b="0" i="0" u="none" strike="noStrike" kern="0" cap="none" spc="0" normalizeH="0" baseline="0" noProof="0" dirty="0">
                <a:ln>
                  <a:noFill/>
                </a:ln>
                <a:solidFill>
                  <a:srgbClr val="000000"/>
                </a:solidFill>
                <a:effectLst/>
                <a:uLnTx/>
                <a:uFillTx/>
                <a:latin typeface="Calibri"/>
                <a:ea typeface="Calibri"/>
                <a:cs typeface="Calibri"/>
                <a:sym typeface="Calibri"/>
              </a:rPr>
              <a:t>Στη συνέχεια, οι εκπαιδευτικοί καθοδηγούνται να δημιουργήσουν έναν κατάλογο με τις πιο σημαντικές προκλήσεις για τους μαθητές τους, ο οποίος θα χρησιμεύσει ως βάση για περαιτέρω ανάλυση και σχεδιασμό δράσης σε επόμενες ενότητες.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body" idx="1"/>
          </p:nvPr>
        </p:nvSpPr>
        <p:spPr>
          <a:xfrm>
            <a:off x="6786479" y="44657"/>
            <a:ext cx="4244740" cy="6768685"/>
          </a:xfrm>
          <a:prstGeom prst="rect">
            <a:avLst/>
          </a:prstGeom>
          <a:solidFill>
            <a:srgbClr val="BDD7EE"/>
          </a:solidFill>
          <a:ln>
            <a:noFill/>
          </a:ln>
        </p:spPr>
        <p:txBody>
          <a:bodyPr spcFirstLastPara="1" wrap="square" lIns="360000" tIns="360000" rIns="360000" bIns="360000" anchor="ctr" anchorCtr="0">
            <a:spAutoFit/>
          </a:bodyPr>
          <a:lstStyle/>
          <a:p>
            <a:pPr marL="0" lvl="0" indent="0" algn="just" rtl="0">
              <a:lnSpc>
                <a:spcPct val="115000"/>
              </a:lnSpc>
              <a:spcBef>
                <a:spcPts val="1200"/>
              </a:spcBef>
              <a:spcAft>
                <a:spcPts val="1200"/>
              </a:spcAft>
              <a:buClr>
                <a:schemeClr val="dk1"/>
              </a:buClr>
              <a:buSzPts val="1100"/>
              <a:buFont typeface="Arial"/>
              <a:buNone/>
            </a:pPr>
            <a:r>
              <a:rPr lang="el-GR" sz="1800" dirty="0">
                <a:latin typeface="Source Sans Pro"/>
                <a:ea typeface="Source Sans Pro"/>
                <a:cs typeface="Source Sans Pro"/>
                <a:sym typeface="Source Sans Pro"/>
              </a:rPr>
              <a:t>Στη συνέχεια, οι εκπαιδευτικοί αναλαμβάνουν να γράψουν τη δική τους μελέτη περίπτωσης με βάση έναν μαθητή από τις τρέχουσες ή προηγούμενες τάξεις τους που αντιμετώπισε παρόμοιες προκλήσεις. Η άσκηση αυτή έχει σχεδιαστεί για να ενθαρρύνει την ανταλλαγή και τη συζήτηση μεταξύ των συναδέλφων, προωθώντας μια συνεργατική προσέγγιση για τον εντοπισμό και την αντιμετώπιση των αναγκών των μαθητών που αντιμετωπίζουν πολλαπλά μειονεκτήματα. Η εμπιστευτικότητα όσον αφορά τα δεδομένα των μαθητών τονίζεται καθ' όλη τη διάρκεια αυτής της διαδικασίας.</a:t>
            </a:r>
            <a:endParaRPr lang="en-US" sz="3916" dirty="0">
              <a:solidFill>
                <a:schemeClr val="lt1"/>
              </a:solidFill>
            </a:endParaRPr>
          </a:p>
        </p:txBody>
      </p:sp>
      <p:sp>
        <p:nvSpPr>
          <p:cNvPr id="127" name="Google Shape;127;p4"/>
          <p:cNvSpPr txBox="1">
            <a:spLocks noGrp="1"/>
          </p:cNvSpPr>
          <p:nvPr>
            <p:ph type="title"/>
          </p:nvPr>
        </p:nvSpPr>
        <p:spPr>
          <a:xfrm>
            <a:off x="354187" y="2032893"/>
            <a:ext cx="2036587" cy="27922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2765"/>
              </a:buClr>
              <a:buSzPts val="4000"/>
              <a:buFont typeface="Calibri"/>
              <a:buNone/>
            </a:pPr>
            <a:r>
              <a:rPr lang="el-GR" sz="2800" b="1" dirty="0">
                <a:solidFill>
                  <a:srgbClr val="232765"/>
                </a:solidFill>
              </a:rPr>
              <a:t>Μελέτες περίπτωσης</a:t>
            </a:r>
            <a:endParaRPr sz="2800" b="1" dirty="0">
              <a:solidFill>
                <a:srgbClr val="232765"/>
              </a:solidFill>
              <a:latin typeface="Calibri"/>
              <a:ea typeface="Calibri"/>
              <a:cs typeface="Calibri"/>
              <a:sym typeface="Calibri"/>
            </a:endParaRPr>
          </a:p>
        </p:txBody>
      </p:sp>
      <p:sp>
        <p:nvSpPr>
          <p:cNvPr id="128" name="Google Shape;128;p4"/>
          <p:cNvSpPr/>
          <p:nvPr/>
        </p:nvSpPr>
        <p:spPr>
          <a:xfrm>
            <a:off x="6892713" y="6596390"/>
            <a:ext cx="609600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Image by Freepik</a:t>
            </a:r>
            <a:endParaRPr sz="1100" b="0" i="1" u="none" strike="noStrike" cap="none">
              <a:solidFill>
                <a:srgbClr val="AEABAB"/>
              </a:solidFill>
              <a:latin typeface="Calibri"/>
              <a:ea typeface="Calibri"/>
              <a:cs typeface="Calibri"/>
              <a:sym typeface="Calibri"/>
            </a:endParaRPr>
          </a:p>
        </p:txBody>
      </p:sp>
      <p:sp>
        <p:nvSpPr>
          <p:cNvPr id="2" name="Google Shape;126;p4">
            <a:extLst>
              <a:ext uri="{FF2B5EF4-FFF2-40B4-BE49-F238E27FC236}">
                <a16:creationId xmlns:a16="http://schemas.microsoft.com/office/drawing/2014/main" id="{40F038DA-9E9B-76CC-B714-E0C9D7A4140D}"/>
              </a:ext>
            </a:extLst>
          </p:cNvPr>
          <p:cNvSpPr txBox="1">
            <a:spLocks/>
          </p:cNvSpPr>
          <p:nvPr/>
        </p:nvSpPr>
        <p:spPr>
          <a:xfrm>
            <a:off x="2264229" y="2274037"/>
            <a:ext cx="4244740" cy="3747858"/>
          </a:xfrm>
          <a:prstGeom prst="rect">
            <a:avLst/>
          </a:prstGeom>
          <a:solidFill>
            <a:srgbClr val="BDD7EE"/>
          </a:solidFill>
          <a:ln>
            <a:noFill/>
          </a:ln>
        </p:spPr>
        <p:txBody>
          <a:bodyPr spcFirstLastPara="1" wrap="square" lIns="360000" tIns="360000" rIns="360000" bIns="360000" anchor="ctr" anchorCtr="0">
            <a:sp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just">
              <a:lnSpc>
                <a:spcPct val="115000"/>
              </a:lnSpc>
              <a:spcBef>
                <a:spcPts val="1200"/>
              </a:spcBef>
              <a:buSzPts val="1100"/>
              <a:buFont typeface="Arial"/>
              <a:buNone/>
            </a:pPr>
            <a:r>
              <a:rPr lang="el-GR" sz="1800" dirty="0">
                <a:latin typeface="Source Sans Pro"/>
                <a:ea typeface="Source Sans Pro"/>
                <a:cs typeface="Source Sans Pro"/>
                <a:sym typeface="Source Sans Pro"/>
              </a:rPr>
              <a:t>Η δεύτερη δραστηριότητα επικεντρώνεται στην </a:t>
            </a:r>
            <a:r>
              <a:rPr lang="el-GR" sz="1800" b="1" i="1" dirty="0">
                <a:latin typeface="Source Sans Pro"/>
                <a:ea typeface="Source Sans Pro"/>
                <a:cs typeface="Source Sans Pro"/>
                <a:sym typeface="Source Sans Pro"/>
              </a:rPr>
              <a:t>ανάλυση μελέτης περίπτωσης.</a:t>
            </a:r>
            <a:r>
              <a:rPr lang="el-GR" sz="1800" dirty="0">
                <a:latin typeface="Source Sans Pro"/>
                <a:ea typeface="Source Sans Pro"/>
                <a:cs typeface="Source Sans Pro"/>
                <a:sym typeface="Source Sans Pro"/>
              </a:rPr>
              <a:t> Οι συμμετέχοντες εκπαιδευόμενοι εκπαιδευτικοί θα διαβάσουν τις παρεχόμενες μελέτες περίπτωσης που απεικονίζουν τις </a:t>
            </a:r>
            <a:r>
              <a:rPr lang="el-GR" sz="1800" dirty="0" err="1">
                <a:latin typeface="Source Sans Pro"/>
                <a:ea typeface="Source Sans Pro"/>
                <a:cs typeface="Source Sans Pro"/>
                <a:sym typeface="Source Sans Pro"/>
              </a:rPr>
              <a:t>διατομεακές</a:t>
            </a:r>
            <a:r>
              <a:rPr lang="el-GR" sz="1800" dirty="0">
                <a:latin typeface="Source Sans Pro"/>
                <a:ea typeface="Source Sans Pro"/>
                <a:cs typeface="Source Sans Pro"/>
                <a:sym typeface="Source Sans Pro"/>
              </a:rPr>
              <a:t> προκλήσεις που αντιμετωπίζουν οι μαθητές με διαφορετικό υπόβαθρο.</a:t>
            </a:r>
            <a:endParaRPr lang="en-US" sz="3916"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1424536" y="2092685"/>
            <a:ext cx="5876150" cy="3585557"/>
          </a:xfrm>
          <a:prstGeom prst="rect">
            <a:avLst/>
          </a:prstGeom>
          <a:noFill/>
          <a:ln>
            <a:noFill/>
          </a:ln>
        </p:spPr>
        <p:txBody>
          <a:bodyPr spcFirstLastPara="1" wrap="square" lIns="91425" tIns="45700" rIns="91425" bIns="45700" anchor="ctr" anchorCtr="0">
            <a:spAutoFit/>
          </a:bodyPr>
          <a:lstStyle/>
          <a:p>
            <a:pPr marL="0" lvl="0" indent="0" algn="just" rtl="0">
              <a:lnSpc>
                <a:spcPct val="115000"/>
              </a:lnSpc>
              <a:spcBef>
                <a:spcPts val="1200"/>
              </a:spcBef>
              <a:spcAft>
                <a:spcPts val="1200"/>
              </a:spcAft>
              <a:buClr>
                <a:schemeClr val="dk1"/>
              </a:buClr>
              <a:buSzPts val="1100"/>
              <a:buFont typeface="Arial"/>
              <a:buNone/>
            </a:pPr>
            <a:r>
              <a:rPr lang="el-GR" sz="2000" b="1" dirty="0">
                <a:solidFill>
                  <a:schemeClr val="dk1"/>
                </a:solidFill>
                <a:latin typeface="Calibri" panose="020F0502020204030204" pitchFamily="34" charset="0"/>
                <a:cs typeface="Calibri" panose="020F0502020204030204" pitchFamily="34" charset="0"/>
              </a:rPr>
              <a:t>Συνολικά, </a:t>
            </a:r>
            <a:r>
              <a:rPr lang="el-GR" sz="2000" dirty="0">
                <a:solidFill>
                  <a:schemeClr val="dk1"/>
                </a:solidFill>
                <a:latin typeface="Calibri" panose="020F0502020204030204" pitchFamily="34" charset="0"/>
                <a:cs typeface="Calibri" panose="020F0502020204030204" pitchFamily="34" charset="0"/>
              </a:rPr>
              <a:t>αυτή η ενότητα έχει σχεδιαστεί για να ενισχύσει τη μάθηση από το μάθημα, να ενθαρρύνει την πρακτική εφαρμογή και να ενισχύσει τη συνεργασία μεταξύ των εκπαιδευτικών. Στο τέλος της ενότητας, οι συμμετέχοντες θα έχουν κατανοήσει βαθύτερα τις προκλήσεις που αντιμετωπίζουν οι </a:t>
            </a:r>
            <a:r>
              <a:rPr lang="el-GR" sz="2000" dirty="0" err="1">
                <a:solidFill>
                  <a:schemeClr val="dk1"/>
                </a:solidFill>
                <a:latin typeface="Calibri" panose="020F0502020204030204" pitchFamily="34" charset="0"/>
                <a:cs typeface="Calibri" panose="020F0502020204030204" pitchFamily="34" charset="0"/>
              </a:rPr>
              <a:t>μειονεκτούντες</a:t>
            </a:r>
            <a:r>
              <a:rPr lang="el-GR" sz="2000" dirty="0">
                <a:solidFill>
                  <a:schemeClr val="dk1"/>
                </a:solidFill>
                <a:latin typeface="Calibri" panose="020F0502020204030204" pitchFamily="34" charset="0"/>
                <a:cs typeface="Calibri" panose="020F0502020204030204" pitchFamily="34" charset="0"/>
              </a:rPr>
              <a:t> μαθητές και θα είναι εφοδιασμένοι με εργαλεία για να τους υποστηρίξουν αποτελεσματικότερα. Ελπίζω να σας αρέσει!</a:t>
            </a:r>
            <a:endParaRPr sz="2000" dirty="0">
              <a:solidFill>
                <a:schemeClr val="dk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E209390E-9B6C-3FAC-DB04-98F16A5DD041}"/>
              </a:ext>
            </a:extLst>
          </p:cNvPr>
          <p:cNvGrpSpPr/>
          <p:nvPr/>
        </p:nvGrpSpPr>
        <p:grpSpPr>
          <a:xfrm>
            <a:off x="7300686" y="1892642"/>
            <a:ext cx="4081709" cy="4081709"/>
            <a:chOff x="8161626" y="2165426"/>
            <a:chExt cx="3480926" cy="3480926"/>
          </a:xfrm>
        </p:grpSpPr>
        <p:pic>
          <p:nvPicPr>
            <p:cNvPr id="135" name="Google Shape;135;p5"/>
            <p:cNvPicPr preferRelativeResize="0"/>
            <p:nvPr/>
          </p:nvPicPr>
          <p:blipFill rotWithShape="1">
            <a:blip r:embed="rId3">
              <a:alphaModFix/>
            </a:blip>
            <a:srcRect/>
            <a:stretch/>
          </p:blipFill>
          <p:spPr>
            <a:xfrm>
              <a:off x="8161626" y="2165426"/>
              <a:ext cx="3480926" cy="3480926"/>
            </a:xfrm>
            <a:prstGeom prst="rect">
              <a:avLst/>
            </a:prstGeom>
            <a:noFill/>
            <a:ln>
              <a:noFill/>
            </a:ln>
          </p:spPr>
        </p:pic>
        <p:sp>
          <p:nvSpPr>
            <p:cNvPr id="136" name="Google Shape;136;p5"/>
            <p:cNvSpPr/>
            <p:nvPr/>
          </p:nvSpPr>
          <p:spPr>
            <a:xfrm>
              <a:off x="8460605" y="5262616"/>
              <a:ext cx="3181947"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dirty="0">
                  <a:solidFill>
                    <a:srgbClr val="AEABAB"/>
                  </a:solidFill>
                  <a:latin typeface="Calibri"/>
                  <a:ea typeface="Calibri"/>
                  <a:cs typeface="Calibri"/>
                  <a:sym typeface="Calibri"/>
                </a:rPr>
                <a:t>Image by </a:t>
              </a:r>
              <a:r>
                <a:rPr lang="en-GB" sz="1100" b="0" i="1" u="none" strike="noStrike" cap="none" dirty="0" err="1">
                  <a:solidFill>
                    <a:srgbClr val="AEABAB"/>
                  </a:solidFill>
                  <a:latin typeface="Calibri"/>
                  <a:ea typeface="Calibri"/>
                  <a:cs typeface="Calibri"/>
                  <a:sym typeface="Calibri"/>
                </a:rPr>
                <a:t>Freepik</a:t>
              </a:r>
              <a:endParaRPr sz="1100" b="0" i="1" u="none" strike="noStrike" cap="none" dirty="0">
                <a:solidFill>
                  <a:srgbClr val="AEABAB"/>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008efbedab_0_0"/>
          <p:cNvSpPr/>
          <p:nvPr/>
        </p:nvSpPr>
        <p:spPr>
          <a:xfrm>
            <a:off x="485775" y="952557"/>
            <a:ext cx="7138741" cy="5012814"/>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1200"/>
              </a:spcBef>
              <a:spcAft>
                <a:spcPts val="0"/>
              </a:spcAft>
              <a:buClr>
                <a:schemeClr val="dk1"/>
              </a:buClr>
              <a:buSzPts val="4200"/>
              <a:buFont typeface="Arial"/>
              <a:buNone/>
            </a:pPr>
            <a:r>
              <a:rPr lang="el-GR" sz="2800" b="1" dirty="0">
                <a:solidFill>
                  <a:srgbClr val="262866"/>
                </a:solidFill>
                <a:latin typeface="Calibri" panose="020F0502020204030204" pitchFamily="34" charset="0"/>
                <a:ea typeface="Calibri" panose="020F0502020204030204" pitchFamily="34" charset="0"/>
                <a:cs typeface="Calibri" panose="020F0502020204030204" pitchFamily="34" charset="0"/>
              </a:rPr>
              <a:t>Ανατροφοδότηση</a:t>
            </a:r>
            <a:endParaRPr sz="2800" b="1" dirty="0">
              <a:solidFill>
                <a:srgbClr val="262866"/>
              </a:solidFill>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115000"/>
              </a:lnSpc>
              <a:spcBef>
                <a:spcPts val="1200"/>
              </a:spcBef>
              <a:spcAft>
                <a:spcPts val="0"/>
              </a:spcAft>
              <a:buClr>
                <a:schemeClr val="dk1"/>
              </a:buClr>
              <a:buSzPts val="1100"/>
              <a:buFont typeface="Arial"/>
              <a:buNone/>
            </a:pPr>
            <a:r>
              <a:rPr lang="el-GR" sz="1800" dirty="0">
                <a:solidFill>
                  <a:schemeClr val="dk1"/>
                </a:solidFill>
                <a:latin typeface="Source Sans Pro"/>
                <a:ea typeface="Source Sans Pro"/>
                <a:cs typeface="Source Sans Pro"/>
                <a:sym typeface="Source Sans Pro"/>
              </a:rPr>
              <a:t>Κατά τη διάρκεια αυτής της δραστηριότητας στο τέλος του μαθήματος TUTOR, καλείστε να κάνετε κάποια αυτοκριτική:</a:t>
            </a:r>
          </a:p>
          <a:p>
            <a:pPr marL="0" lvl="0" indent="0" algn="just" rtl="0">
              <a:lnSpc>
                <a:spcPct val="115000"/>
              </a:lnSpc>
              <a:spcBef>
                <a:spcPts val="1200"/>
              </a:spcBef>
              <a:spcAft>
                <a:spcPts val="0"/>
              </a:spcAft>
              <a:buClr>
                <a:schemeClr val="dk1"/>
              </a:buClr>
              <a:buSzPts val="1100"/>
              <a:buFont typeface="Arial"/>
              <a:buNone/>
            </a:pPr>
            <a:r>
              <a:rPr lang="el-GR" sz="1800" dirty="0">
                <a:solidFill>
                  <a:schemeClr val="dk1"/>
                </a:solidFill>
                <a:latin typeface="Source Sans Pro"/>
                <a:ea typeface="Source Sans Pro"/>
                <a:cs typeface="Source Sans Pro"/>
                <a:sym typeface="Source Sans Pro"/>
              </a:rPr>
              <a:t>● Ποια είναι τα εργαλεία που προτιμάτε να χρησιμοποιείτε στην πρακτική σας: μελέτες περιπτώσεων, ή βέλτιστες πρακτικές που ερευνήσατε, ή πρακτικές που βιώσατε κατά τη διάρκεια των σπουδών ή της διδασκαλίας και σας έδωσαν κάποια μαθήματα;</a:t>
            </a:r>
          </a:p>
          <a:p>
            <a:pPr marL="0" lvl="0" indent="0" algn="just" rtl="0">
              <a:lnSpc>
                <a:spcPct val="115000"/>
              </a:lnSpc>
              <a:spcBef>
                <a:spcPts val="1200"/>
              </a:spcBef>
              <a:spcAft>
                <a:spcPts val="0"/>
              </a:spcAft>
              <a:buClr>
                <a:schemeClr val="dk1"/>
              </a:buClr>
              <a:buSzPts val="1100"/>
              <a:buFont typeface="Arial"/>
              <a:buNone/>
            </a:pPr>
            <a:r>
              <a:rPr lang="el-GR" sz="1800" dirty="0">
                <a:solidFill>
                  <a:schemeClr val="dk1"/>
                </a:solidFill>
                <a:latin typeface="Source Sans Pro"/>
                <a:ea typeface="Source Sans Pro"/>
                <a:cs typeface="Source Sans Pro"/>
                <a:sym typeface="Source Sans Pro"/>
              </a:rPr>
              <a:t>●Πώς θα μπορούσατε να κάνετε καλύτερα και ευκολότερα τη χαρτογράφηση των αναγκών των μαθητών; Ποιες πηγές θα χρειαζόσασταν;</a:t>
            </a:r>
          </a:p>
          <a:p>
            <a:pPr marL="0" lvl="0" indent="0" algn="just" rtl="0">
              <a:lnSpc>
                <a:spcPct val="115000"/>
              </a:lnSpc>
              <a:spcBef>
                <a:spcPts val="1200"/>
              </a:spcBef>
              <a:spcAft>
                <a:spcPts val="0"/>
              </a:spcAft>
              <a:buClr>
                <a:schemeClr val="dk1"/>
              </a:buClr>
              <a:buSzPts val="1100"/>
              <a:buFont typeface="Arial"/>
              <a:buNone/>
            </a:pPr>
            <a:r>
              <a:rPr lang="el-GR" sz="1800" dirty="0">
                <a:solidFill>
                  <a:schemeClr val="dk1"/>
                </a:solidFill>
                <a:latin typeface="Source Sans Pro"/>
                <a:ea typeface="Source Sans Pro"/>
                <a:cs typeface="Source Sans Pro"/>
                <a:sym typeface="Source Sans Pro"/>
              </a:rPr>
              <a:t>●Τι γίνεται με τις δικές σας ανάγκες κατά τη διάρκεια της διδακτικής διαδικασίας; Ποιες είναι οι πιο σημαντικές για να νιώσετε μεγαλύτερη αυτοπεποίθηση και αποτελεσματικότητα;</a:t>
            </a:r>
            <a:endParaRPr sz="1800" dirty="0">
              <a:solidFill>
                <a:schemeClr val="dk1"/>
              </a:solidFill>
              <a:latin typeface="Source Sans Pro"/>
              <a:ea typeface="Source Sans Pro"/>
              <a:cs typeface="Source Sans Pro"/>
              <a:sym typeface="Source Sans Pro"/>
            </a:endParaRPr>
          </a:p>
        </p:txBody>
      </p:sp>
      <p:grpSp>
        <p:nvGrpSpPr>
          <p:cNvPr id="2" name="Group 1">
            <a:extLst>
              <a:ext uri="{FF2B5EF4-FFF2-40B4-BE49-F238E27FC236}">
                <a16:creationId xmlns:a16="http://schemas.microsoft.com/office/drawing/2014/main" id="{0E8B3E06-FB4C-85EC-1713-AA93C878A5CB}"/>
              </a:ext>
            </a:extLst>
          </p:cNvPr>
          <p:cNvGrpSpPr/>
          <p:nvPr/>
        </p:nvGrpSpPr>
        <p:grpSpPr>
          <a:xfrm>
            <a:off x="7624516" y="1413295"/>
            <a:ext cx="4081709" cy="4081709"/>
            <a:chOff x="8161626" y="2165426"/>
            <a:chExt cx="3480926" cy="3480926"/>
          </a:xfrm>
        </p:grpSpPr>
        <p:pic>
          <p:nvPicPr>
            <p:cNvPr id="3" name="Google Shape;135;p5">
              <a:extLst>
                <a:ext uri="{FF2B5EF4-FFF2-40B4-BE49-F238E27FC236}">
                  <a16:creationId xmlns:a16="http://schemas.microsoft.com/office/drawing/2014/main" id="{CEF4DF51-606F-5F88-C41C-17D6516A941D}"/>
                </a:ext>
              </a:extLst>
            </p:cNvPr>
            <p:cNvPicPr preferRelativeResize="0"/>
            <p:nvPr/>
          </p:nvPicPr>
          <p:blipFill rotWithShape="1">
            <a:blip r:embed="rId3">
              <a:alphaModFix/>
            </a:blip>
            <a:srcRect/>
            <a:stretch/>
          </p:blipFill>
          <p:spPr>
            <a:xfrm>
              <a:off x="8161626" y="2165426"/>
              <a:ext cx="3480926" cy="3480926"/>
            </a:xfrm>
            <a:prstGeom prst="rect">
              <a:avLst/>
            </a:prstGeom>
            <a:noFill/>
            <a:ln>
              <a:noFill/>
            </a:ln>
          </p:spPr>
        </p:pic>
        <p:sp>
          <p:nvSpPr>
            <p:cNvPr id="4" name="Google Shape;136;p5">
              <a:extLst>
                <a:ext uri="{FF2B5EF4-FFF2-40B4-BE49-F238E27FC236}">
                  <a16:creationId xmlns:a16="http://schemas.microsoft.com/office/drawing/2014/main" id="{CE88FDBB-AD82-56B5-93FC-E517C03D9045}"/>
                </a:ext>
              </a:extLst>
            </p:cNvPr>
            <p:cNvSpPr/>
            <p:nvPr/>
          </p:nvSpPr>
          <p:spPr>
            <a:xfrm>
              <a:off x="8460605" y="5262616"/>
              <a:ext cx="3181947"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dirty="0">
                  <a:solidFill>
                    <a:srgbClr val="AEABAB"/>
                  </a:solidFill>
                  <a:latin typeface="Calibri"/>
                  <a:ea typeface="Calibri"/>
                  <a:cs typeface="Calibri"/>
                  <a:sym typeface="Calibri"/>
                </a:rPr>
                <a:t>Image by </a:t>
              </a:r>
              <a:r>
                <a:rPr lang="en-GB" sz="1100" b="0" i="1" u="none" strike="noStrike" cap="none" dirty="0" err="1">
                  <a:solidFill>
                    <a:srgbClr val="AEABAB"/>
                  </a:solidFill>
                  <a:latin typeface="Calibri"/>
                  <a:ea typeface="Calibri"/>
                  <a:cs typeface="Calibri"/>
                  <a:sym typeface="Calibri"/>
                </a:rPr>
                <a:t>Freepik</a:t>
              </a:r>
              <a:endParaRPr sz="1100" b="0" i="1" u="none" strike="noStrike" cap="none" dirty="0">
                <a:solidFill>
                  <a:srgbClr val="AEABAB"/>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149" name="Google Shape;149;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50" name="Google Shape;150;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Ευχαριστ</a:t>
            </a:r>
            <a:r>
              <a:rPr lang="el-GR" sz="3200" b="1" dirty="0">
                <a:solidFill>
                  <a:schemeClr val="lt1"/>
                </a:solidFill>
                <a:latin typeface="Calibri"/>
                <a:ea typeface="Calibri"/>
                <a:cs typeface="Calibri"/>
                <a:sym typeface="Calibri"/>
              </a:rPr>
              <a:t>ώ για την προσοχή σας </a:t>
            </a:r>
            <a:r>
              <a:rPr lang="en-GB" sz="3200" b="1" i="0" u="none" strike="noStrike" cap="none" dirty="0">
                <a:solidFill>
                  <a:schemeClr val="lt1"/>
                </a:solidFill>
                <a:latin typeface="Calibri"/>
                <a:ea typeface="Calibri"/>
                <a:cs typeface="Calibri"/>
                <a:sym typeface="Calibri"/>
              </a:rPr>
              <a:t>☺</a:t>
            </a:r>
            <a:endParaRPr sz="3200" b="1" i="0" u="none" strike="noStrike" cap="none" dirty="0">
              <a:solidFill>
                <a:schemeClr val="lt1"/>
              </a:solidFill>
              <a:latin typeface="Calibri"/>
              <a:ea typeface="Calibri"/>
              <a:cs typeface="Calibri"/>
              <a:sym typeface="Calibri"/>
            </a:endParaRPr>
          </a:p>
        </p:txBody>
      </p:sp>
      <p:pic>
        <p:nvPicPr>
          <p:cNvPr id="151" name="Google Shape;151;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2066</Words>
  <Application>Microsoft Office PowerPoint</Application>
  <PresentationFormat>Ευρεία οθόνη</PresentationFormat>
  <Paragraphs>57</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Open Sans</vt:lpstr>
      <vt:lpstr>Source Sans Pro</vt:lpstr>
      <vt:lpstr>Calibri</vt:lpstr>
      <vt:lpstr>Arial</vt:lpstr>
      <vt:lpstr>Office Theme</vt:lpstr>
      <vt:lpstr>Παρουσίαση του PowerPoint</vt:lpstr>
      <vt:lpstr>Παρουσίαση του PowerPoint</vt:lpstr>
      <vt:lpstr>Παρουσίαση του PowerPoint</vt:lpstr>
      <vt:lpstr>Παρουσίαση του PowerPoint</vt:lpstr>
      <vt:lpstr>Μελέτες περίπτωσης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lastModifiedBy>ΕΛΕΝΗ ΜΑΥΡΟΠΟΥΛΟΥ</cp:lastModifiedBy>
  <cp:revision>15</cp:revision>
  <dcterms:created xsi:type="dcterms:W3CDTF">2024-08-21T08:35:52Z</dcterms:created>
  <dcterms:modified xsi:type="dcterms:W3CDTF">2025-09-09T00:15:38Z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