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Open Sans" panose="020B0606030504020204" pitchFamily="34" charset="0"/>
      <p:regular r:id="rId13"/>
      <p:bold r:id="rId14"/>
      <p:italic r:id="rId15"/>
      <p:boldItalic r:id="rId16"/>
    </p:embeddedFont>
    <p:embeddedFont>
      <p:font typeface="Source Sans Pro" panose="020B0503030403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99" userDrawn="1">
          <p15:clr>
            <a:srgbClr val="A4A3A4"/>
          </p15:clr>
        </p15:guide>
        <p15:guide id="2" pos="3840" userDrawn="1">
          <p15:clr>
            <a:srgbClr val="A4A3A4"/>
          </p15:clr>
        </p15:guide>
        <p15:guide id="3" orient="horz" pos="2260" userDrawn="1">
          <p15:clr>
            <a:srgbClr val="A4A3A4"/>
          </p15:clr>
        </p15:guide>
        <p15:guide id="4" pos="279"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mujH3el7mjGcl9EhSpOXOHJH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868"/>
    <a:srgbClr val="68ACDC"/>
    <a:srgbClr val="3A3A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57481"/>
  </p:normalViewPr>
  <p:slideViewPr>
    <p:cSldViewPr snapToGrid="0" showGuides="1">
      <p:cViewPr varScale="1">
        <p:scale>
          <a:sx n="49" d="100"/>
          <a:sy n="49" d="100"/>
        </p:scale>
        <p:origin x="1973" y="62"/>
      </p:cViewPr>
      <p:guideLst>
        <p:guide orient="horz" pos="799"/>
        <p:guide pos="3840"/>
        <p:guide orient="horz" pos="2260"/>
        <p:guide pos="2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r>
              <a:rPr lang="el-GR" dirty="0"/>
              <a:t>«Καλώς ήρθατε σε αυτή την ασύγχρονη συνεδρία με θέμα: </a:t>
            </a:r>
            <a:r>
              <a:rPr lang="el-GR" b="1" dirty="0"/>
              <a:t>Εισαγωγή</a:t>
            </a:r>
            <a:r>
              <a:rPr lang="el-GR" dirty="0"/>
              <a:t> </a:t>
            </a:r>
            <a:r>
              <a:rPr lang="el-GR" b="1" dirty="0"/>
              <a:t>κοινωνικών</a:t>
            </a:r>
            <a:r>
              <a:rPr lang="el-GR" dirty="0"/>
              <a:t> </a:t>
            </a:r>
            <a:r>
              <a:rPr lang="el-GR" b="1" dirty="0"/>
              <a:t>και</a:t>
            </a:r>
            <a:r>
              <a:rPr lang="el-GR" dirty="0"/>
              <a:t> </a:t>
            </a:r>
            <a:r>
              <a:rPr lang="el-GR" b="1" dirty="0"/>
              <a:t>οικονομικών</a:t>
            </a:r>
            <a:r>
              <a:rPr lang="el-GR" dirty="0"/>
              <a:t> </a:t>
            </a:r>
            <a:r>
              <a:rPr lang="el-GR" b="1" dirty="0"/>
              <a:t>εμποδίων</a:t>
            </a:r>
            <a:r>
              <a:rPr lang="el-GR" dirty="0"/>
              <a:t>. Σε αυτή τη συνεδρία, θα διερευνήσουμε τις διάφορες κοινωνικές και οικονομικές προκλήσεις που μπορεί να επηρεάσουν τους μαθητές, ιδιαίτερα εκείνους που προέρχονται από περιθωριοποιημένα και μειονεκτικά περιβάλλοντα. Στο τέλος αυτής της συνεδρίας, θα έχετε μια βαθύτερη κατανόηση αυτών των εμποδίων και τα εργαλεία για να αρχίσετε να τα αντιμετωπίζετε στη δική σας εκπαιδευτική πρακτική.»</a:t>
            </a:r>
          </a:p>
          <a:p>
            <a:pPr marL="0" marR="0" lvl="0" indent="0" algn="l" rtl="0">
              <a:lnSpc>
                <a:spcPct val="100000"/>
              </a:lnSpc>
              <a:spcBef>
                <a:spcPts val="0"/>
              </a:spcBef>
              <a:spcAft>
                <a:spcPts val="0"/>
              </a:spcAft>
              <a:buClr>
                <a:schemeClr val="dk1"/>
              </a:buClr>
              <a:buSzPts val="1800"/>
              <a:buFont typeface="Arial"/>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dirty="0"/>
              <a:t>Τώρα, θα επικεντρωθούμε στη σημασία της </a:t>
            </a:r>
            <a:r>
              <a:rPr lang="el-GR" b="1" dirty="0"/>
              <a:t>συμπερίληψης</a:t>
            </a:r>
            <a:r>
              <a:rPr lang="el-GR" dirty="0"/>
              <a:t> και της </a:t>
            </a:r>
            <a:r>
              <a:rPr lang="el-GR" b="1" dirty="0"/>
              <a:t>πολυμορφίας</a:t>
            </a:r>
            <a:r>
              <a:rPr lang="el-GR" dirty="0"/>
              <a:t> στην εκπαίδευση. Η εξασφάλιση της άρσης των εμποδίων για τη συμπερίληψη είναι ζωτικής σημασίας για τη δημιουργία ενός ισότιμου εκπαιδευτικού περιβάλλοντος. Ωστόσο, για να επιτευχθεί αυτός ο στόχος, πρέπει πρώτα να κατανοήσουμε τα </a:t>
            </a:r>
            <a:r>
              <a:rPr lang="el-GR" b="1" dirty="0"/>
              <a:t>εμπόδια</a:t>
            </a:r>
            <a:r>
              <a:rPr lang="el-GR" dirty="0"/>
              <a:t> που εμποδίζουν την συμπερίληψη εντός και εκτός της τάξης.</a:t>
            </a:r>
            <a:br>
              <a:rPr lang="el-GR" dirty="0"/>
            </a:br>
            <a:endParaRPr lang="el-GR" dirty="0"/>
          </a:p>
          <a:p>
            <a:pPr>
              <a:buNone/>
            </a:pPr>
            <a:r>
              <a:rPr lang="el-GR" dirty="0"/>
              <a:t>Η </a:t>
            </a:r>
            <a:r>
              <a:rPr lang="el-GR" b="1" dirty="0"/>
              <a:t>σύμπραξη TUTOR</a:t>
            </a:r>
            <a:r>
              <a:rPr lang="el-GR" dirty="0"/>
              <a:t> έχει δεσμευτεί να ευαισθητοποιήσει τους εκπαιδευτικούς σχετικά με τα εμπόδια αυτά και να τους εκπαιδεύσει σχετικά με τον αντίκτυπό τους. Είναι σημαντικό να σημειωθεί ότι η έλλειψη ευαισθητοποίησης και κατανόησης σχετικά με τα </a:t>
            </a:r>
            <a:r>
              <a:rPr lang="el-GR" b="1" dirty="0"/>
              <a:t>κοινωνικοοικονομικά</a:t>
            </a:r>
            <a:r>
              <a:rPr lang="el-GR" dirty="0"/>
              <a:t> </a:t>
            </a:r>
            <a:r>
              <a:rPr lang="el-GR" b="1" dirty="0"/>
              <a:t>μειονεκτήματα</a:t>
            </a:r>
            <a:r>
              <a:rPr lang="el-GR" dirty="0"/>
              <a:t> μπορεί να οδηγήσει στον αποκλεισμό των μαθητών τόσο στο σχολείο όσο και στην ευρύτερη κοινότητα. Για παράδειγμα, η έρευνα δείχνει ότι οι μαθητές από κοινωνικοοικονομικά </a:t>
            </a:r>
            <a:r>
              <a:rPr lang="el-GR" dirty="0" err="1"/>
              <a:t>μειονεκτούντα</a:t>
            </a:r>
            <a:r>
              <a:rPr lang="el-GR" dirty="0"/>
              <a:t> περιβάλλοντα αντιμετωπίζουν συχνά λιγότερους εκπαιδευτικούς πόρους, περιορισμένη υποστήριξη στο σπίτι και μπορεί να δυσκολεύονται με τη συνεπή παρακολούθηση του σχολείου. Αυτοί οι παράγοντες συχνά τους θέτουν σε υψηλότερο κίνδυνο ακαδημαϊκής υστέρησης.</a:t>
            </a:r>
            <a:br>
              <a:rPr lang="el-GR" dirty="0"/>
            </a:br>
            <a:endParaRPr lang="el-GR" dirty="0"/>
          </a:p>
          <a:p>
            <a:pPr>
              <a:buNone/>
            </a:pPr>
            <a:r>
              <a:rPr lang="el-GR" dirty="0"/>
              <a:t>Σε μια μελέτη διαπιστώθηκε ότι οι μαθητές από μειονεκτικό κοινωνικοοικονομικό υπόβαθρο τείνουν να έχουν </a:t>
            </a:r>
            <a:r>
              <a:rPr lang="el-GR" b="1" dirty="0"/>
              <a:t>υψηλότερα</a:t>
            </a:r>
            <a:r>
              <a:rPr lang="el-GR" dirty="0"/>
              <a:t> </a:t>
            </a:r>
            <a:r>
              <a:rPr lang="el-GR" b="1" dirty="0"/>
              <a:t>ποσοστά</a:t>
            </a:r>
            <a:r>
              <a:rPr lang="el-GR" dirty="0"/>
              <a:t> </a:t>
            </a:r>
            <a:r>
              <a:rPr lang="el-GR" b="1" dirty="0"/>
              <a:t>εγκατάλειψης του σχολείου</a:t>
            </a:r>
            <a:r>
              <a:rPr lang="el-GR" dirty="0"/>
              <a:t> σε σύγκριση με τους συνομηλίκους τους. Αυτό μπορεί συχνά να αποδοθεί στην </a:t>
            </a:r>
            <a:r>
              <a:rPr lang="el-GR" b="1" dirty="0"/>
              <a:t>έλλειψη οικογενειακής</a:t>
            </a:r>
            <a:r>
              <a:rPr lang="el-GR" dirty="0"/>
              <a:t> </a:t>
            </a:r>
            <a:r>
              <a:rPr lang="el-GR" b="1" dirty="0"/>
              <a:t>υποστήριξης</a:t>
            </a:r>
            <a:r>
              <a:rPr lang="el-GR" dirty="0"/>
              <a:t>, </a:t>
            </a:r>
            <a:r>
              <a:rPr lang="el-GR" b="1" dirty="0"/>
              <a:t>οικονομικές</a:t>
            </a:r>
            <a:r>
              <a:rPr lang="el-GR" dirty="0"/>
              <a:t> </a:t>
            </a:r>
            <a:r>
              <a:rPr lang="el-GR" b="1" dirty="0"/>
              <a:t>προκλήσεις</a:t>
            </a:r>
            <a:r>
              <a:rPr lang="el-GR" dirty="0"/>
              <a:t>, ή </a:t>
            </a:r>
            <a:r>
              <a:rPr lang="el-GR" b="1" dirty="0"/>
              <a:t>μη ασφαλείς</a:t>
            </a:r>
            <a:r>
              <a:rPr lang="el-GR" dirty="0"/>
              <a:t> </a:t>
            </a:r>
            <a:r>
              <a:rPr lang="el-GR" b="1" dirty="0"/>
              <a:t>συνθήκες</a:t>
            </a:r>
            <a:r>
              <a:rPr lang="el-GR" dirty="0"/>
              <a:t> </a:t>
            </a:r>
            <a:r>
              <a:rPr lang="el-GR" b="1" dirty="0"/>
              <a:t>διαβίωσης</a:t>
            </a:r>
            <a:r>
              <a:rPr lang="el-GR" dirty="0"/>
              <a:t>. Ως εκ τούτου, είναι σημαντικό οι εκπαιδευτικοί να είναι περισσότερο ευαισθητοποιημένοι και να ανταποκρίνονται σε αυτά τα εμπόδια, προκειμένου να αποτρέψουν τον περαιτέρω αποκλεισμό.</a:t>
            </a:r>
            <a:br>
              <a:rPr lang="el-GR" dirty="0"/>
            </a:br>
            <a:endParaRPr lang="el-GR" dirty="0"/>
          </a:p>
          <a:p>
            <a:pPr>
              <a:buNone/>
            </a:pPr>
            <a:r>
              <a:rPr lang="el-GR" dirty="0"/>
              <a:t>Αυτό το μάθημα έχει ως στόχο να υποστηρίξει τους εκπαιδευτικούς με πόρους για </a:t>
            </a:r>
            <a:r>
              <a:rPr lang="el-GR" b="1" dirty="0"/>
              <a:t>τη δημιουργία συμπεριληπτικών τάξεων</a:t>
            </a:r>
            <a:r>
              <a:rPr lang="el-GR" dirty="0"/>
              <a:t>, εστιάζοντας παράλληλα σε πιθανά εμπόδια, ειδικά σε αυτά που συνδέονται με κοινωνικοοικονομικά μειονεκτήματα. Ως εκπαιδευτικοί, θα ενδυναμωθείτε με πρακτικές στρατηγικές για να αντιμετωπίσετε αυτές τις προκλήσεις και να βοηθήσετε να διασφαλιστεί ότι όλοι οι μαθητές έχουν ίσες ευκαιρίες να επιτύχουν.</a:t>
            </a:r>
            <a:br>
              <a:rPr lang="el-GR" dirty="0"/>
            </a:br>
            <a:endParaRPr lang="el-GR" dirty="0"/>
          </a:p>
          <a:p>
            <a:r>
              <a:rPr lang="el-GR" dirty="0"/>
              <a:t>Για παράδειγμα, η παροχή </a:t>
            </a:r>
            <a:r>
              <a:rPr lang="el-GR" b="1" dirty="0"/>
              <a:t>υποστήριξης για</a:t>
            </a:r>
            <a:r>
              <a:rPr lang="el-GR" dirty="0"/>
              <a:t> </a:t>
            </a:r>
            <a:r>
              <a:rPr lang="el-GR" b="1" dirty="0"/>
              <a:t>την ψυχική</a:t>
            </a:r>
            <a:r>
              <a:rPr lang="el-GR" dirty="0"/>
              <a:t> </a:t>
            </a:r>
            <a:r>
              <a:rPr lang="el-GR" b="1" dirty="0"/>
              <a:t>υγεία</a:t>
            </a:r>
            <a:r>
              <a:rPr lang="el-GR" dirty="0"/>
              <a:t> στα σχολεία μπορεί να αποτελέσει κρίσιμη στρατηγική για να βοηθηθούν οι </a:t>
            </a:r>
            <a:r>
              <a:rPr lang="el-GR" dirty="0" err="1"/>
              <a:t>μειονεκτούντες</a:t>
            </a:r>
            <a:r>
              <a:rPr lang="el-GR" dirty="0"/>
              <a:t> μαθητές να ξεπεράσουν τα εμπόδια στην επιτυχία. Μελέτες έχουν δείξει ότι </a:t>
            </a:r>
            <a:r>
              <a:rPr lang="el-GR" b="1" dirty="0"/>
              <a:t>η υποστήριξη της</a:t>
            </a:r>
            <a:r>
              <a:rPr lang="el-GR" dirty="0"/>
              <a:t> </a:t>
            </a:r>
            <a:r>
              <a:rPr lang="el-GR" b="1" dirty="0"/>
              <a:t>ψυχικής</a:t>
            </a:r>
            <a:r>
              <a:rPr lang="el-GR" dirty="0"/>
              <a:t> </a:t>
            </a:r>
            <a:r>
              <a:rPr lang="el-GR" b="1" dirty="0"/>
              <a:t>υγείας</a:t>
            </a:r>
            <a:r>
              <a:rPr lang="el-GR" dirty="0"/>
              <a:t> και οι </a:t>
            </a:r>
            <a:r>
              <a:rPr lang="el-GR" b="1" dirty="0"/>
              <a:t>συμβουλευτικές</a:t>
            </a:r>
            <a:r>
              <a:rPr lang="el-GR" dirty="0"/>
              <a:t> </a:t>
            </a:r>
            <a:r>
              <a:rPr lang="el-GR" b="1" dirty="0"/>
              <a:t>υπηρεσίες</a:t>
            </a:r>
            <a:r>
              <a:rPr lang="el-GR" dirty="0"/>
              <a:t> μπορούν να βελτιώσουν σημαντικά τις ακαδημαϊκές επιδόσεις. Επιπλέον, η προώθηση συνεργασιών με </a:t>
            </a:r>
            <a:r>
              <a:rPr lang="el-GR" b="1" dirty="0"/>
              <a:t>τοπικές</a:t>
            </a:r>
            <a:r>
              <a:rPr lang="el-GR" dirty="0"/>
              <a:t> </a:t>
            </a:r>
            <a:r>
              <a:rPr lang="el-GR" b="1" dirty="0"/>
              <a:t>επιχειρήσεις</a:t>
            </a:r>
            <a:r>
              <a:rPr lang="el-GR" dirty="0"/>
              <a:t> για την παροχή </a:t>
            </a:r>
            <a:r>
              <a:rPr lang="el-GR" b="1" dirty="0"/>
              <a:t>επαγγελματικού</a:t>
            </a:r>
            <a:r>
              <a:rPr lang="el-GR" dirty="0"/>
              <a:t> </a:t>
            </a:r>
            <a:r>
              <a:rPr lang="el-GR" b="1" dirty="0"/>
              <a:t>προσανατολισμού</a:t>
            </a:r>
            <a:r>
              <a:rPr lang="el-GR" dirty="0"/>
              <a:t> και επαγγελματικής κατάρτισης μπορεί να βοηθήσει τους μαθητές να αποκτήσουν δεξιότητες και να βρουν τη θέση τους στην κοινότητα, αποτρέποντας έτσι τον αποκλεισμό.</a:t>
            </a:r>
          </a:p>
          <a:p>
            <a:pPr>
              <a:buNone/>
            </a:pPr>
            <a:endParaRPr lang="tr-TR" dirty="0"/>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dirty="0"/>
              <a:t>«Ας εμβαθύνουμε στα </a:t>
            </a:r>
            <a:r>
              <a:rPr lang="el-GR" b="1" dirty="0"/>
              <a:t>κοινωνικά</a:t>
            </a:r>
            <a:r>
              <a:rPr lang="el-GR" dirty="0"/>
              <a:t> και </a:t>
            </a:r>
            <a:r>
              <a:rPr lang="el-GR" b="1" dirty="0"/>
              <a:t>οικονομικά</a:t>
            </a:r>
            <a:r>
              <a:rPr lang="el-GR" dirty="0"/>
              <a:t> </a:t>
            </a:r>
            <a:r>
              <a:rPr lang="el-GR" b="1" dirty="0"/>
              <a:t>εμπόδια</a:t>
            </a:r>
            <a:r>
              <a:rPr lang="el-GR" dirty="0"/>
              <a:t> που επηρεάζουν σημαντικά την πρόσβαση στην εκπαίδευση και εμποδίζουν τους μαθητές να συμμετέχουν πλήρως στη μάθηση. Τα εμπόδια αυτά δεν επηρεάζονται μόνο από τις ατομικές συνθήκες, αλλά έχουν βαθιές ρίζες σε ευρύτερα κοινωνικά και διαρθρωτικά ζητήματα.</a:t>
            </a:r>
            <a:br>
              <a:rPr lang="el-GR" dirty="0"/>
            </a:br>
            <a:endParaRPr lang="el-GR" dirty="0"/>
          </a:p>
          <a:p>
            <a:pPr>
              <a:buNone/>
            </a:pPr>
            <a:r>
              <a:rPr lang="el-GR" b="1" dirty="0"/>
              <a:t>Τα κοινωνικά</a:t>
            </a:r>
            <a:r>
              <a:rPr lang="el-GR" dirty="0"/>
              <a:t> </a:t>
            </a:r>
            <a:r>
              <a:rPr lang="el-GR" b="1" dirty="0"/>
              <a:t>εμπόδια</a:t>
            </a:r>
            <a:r>
              <a:rPr lang="el-GR" dirty="0"/>
              <a:t> συχνά προκύπτουν από το </a:t>
            </a:r>
            <a:r>
              <a:rPr lang="el-GR" b="1" dirty="0"/>
              <a:t>οικογενειακό υπόβαθρο</a:t>
            </a:r>
            <a:r>
              <a:rPr lang="el-GR" dirty="0"/>
              <a:t> των μαθητών , τις </a:t>
            </a:r>
            <a:r>
              <a:rPr lang="el-GR" b="1" dirty="0"/>
              <a:t>ευθύνες</a:t>
            </a:r>
            <a:r>
              <a:rPr lang="el-GR" dirty="0"/>
              <a:t> </a:t>
            </a:r>
            <a:r>
              <a:rPr lang="el-GR" b="1" dirty="0"/>
              <a:t>φροντίδας</a:t>
            </a:r>
            <a:r>
              <a:rPr lang="el-GR" dirty="0"/>
              <a:t>, ή τις </a:t>
            </a:r>
            <a:r>
              <a:rPr lang="el-GR" b="1" dirty="0"/>
              <a:t>δυσκολίες στην κοινωνική</a:t>
            </a:r>
            <a:r>
              <a:rPr lang="el-GR" dirty="0"/>
              <a:t> </a:t>
            </a:r>
            <a:r>
              <a:rPr lang="el-GR" b="1" dirty="0"/>
              <a:t>προσαρμογή</a:t>
            </a:r>
            <a:r>
              <a:rPr lang="el-GR" dirty="0"/>
              <a:t>. Για παράδειγμα, οι μαθητές από περιθωριοποιημένες κοινότητες μπορεί να δυσκολεύονται με την ενσωμάτωση στην τάξη, όχι μόνο ακαδημαϊκά, αλλά και κοινωνικά. Οι μαθητές που αντιμετωπίζουν διακρίσεις ή προκαταλήψεις λόγω του πολιτισμικού ή κοινωνικοοικονομικού τους υπόβαθρου μπορεί επίσης να βιώσουν αισθήματα αποκλεισμού, τα οποία μπορεί να επηρεάσουν αρνητικά τα κίνητρά τους και την αίσθηση του </a:t>
            </a:r>
            <a:r>
              <a:rPr lang="el-GR" dirty="0" err="1"/>
              <a:t>ανήκειν</a:t>
            </a:r>
            <a:r>
              <a:rPr lang="el-GR" dirty="0"/>
              <a:t>. Σε άλλες περιπτώσεις, οι μαθητές που είναι οι βασικοί φροντιστές στην οικογένειά τους μπορεί να αντιμετωπίσουν προκλήσεις στην εξισορρόπηση του σχολείου με τις υποχρεώσεις φροντίδας, επηρεάζοντας τελικά τις ακαδημαϊκές τους επιδόσεις.</a:t>
            </a:r>
            <a:br>
              <a:rPr lang="el-GR" dirty="0"/>
            </a:br>
            <a:endParaRPr lang="el-GR" dirty="0"/>
          </a:p>
          <a:p>
            <a:pPr>
              <a:buNone/>
            </a:pPr>
            <a:r>
              <a:rPr lang="el-GR" dirty="0"/>
              <a:t>Από την άλλη πλευρά, τα </a:t>
            </a:r>
            <a:r>
              <a:rPr lang="el-GR" b="1" dirty="0"/>
              <a:t>οικονομικά</a:t>
            </a:r>
            <a:r>
              <a:rPr lang="el-GR" dirty="0"/>
              <a:t> </a:t>
            </a:r>
            <a:r>
              <a:rPr lang="el-GR" b="1" dirty="0"/>
              <a:t>εμπόδια</a:t>
            </a:r>
            <a:r>
              <a:rPr lang="el-GR" dirty="0"/>
              <a:t> σχετίζονται κυρίως με </a:t>
            </a:r>
            <a:r>
              <a:rPr lang="el-GR" b="1" dirty="0"/>
              <a:t>τη φτώχεια</a:t>
            </a:r>
            <a:r>
              <a:rPr lang="el-GR" dirty="0"/>
              <a:t>, η οποία μπορεί να απαιτεί από τους φοιτητές να εργάζονται με μερική ή πλήρη απασχόληση για να στηρίξουν τις οικογένειές τους, αφήνοντάς τους ελάχιστο χρόνο ή ενέργεια για σπουδές. Αυτό μπορεί επίσης να οδηγήσει σε </a:t>
            </a:r>
            <a:r>
              <a:rPr lang="el-GR" b="1" dirty="0"/>
              <a:t>μακροχρόνια</a:t>
            </a:r>
            <a:r>
              <a:rPr lang="el-GR" dirty="0"/>
              <a:t> </a:t>
            </a:r>
            <a:r>
              <a:rPr lang="el-GR" b="1" dirty="0"/>
              <a:t>ανεργία</a:t>
            </a:r>
            <a:r>
              <a:rPr lang="el-GR" dirty="0"/>
              <a:t> και </a:t>
            </a:r>
            <a:r>
              <a:rPr lang="el-GR" b="1" dirty="0"/>
              <a:t>οικονομική</a:t>
            </a:r>
            <a:r>
              <a:rPr lang="el-GR" dirty="0"/>
              <a:t> </a:t>
            </a:r>
            <a:r>
              <a:rPr lang="el-GR" b="1" dirty="0"/>
              <a:t>αστάθεια</a:t>
            </a:r>
            <a:r>
              <a:rPr lang="el-GR" dirty="0"/>
              <a:t> μέσα στις οικογένειές τους, επηρεάζοντας περαιτέρω την πρόσβαση των μαθητών σε εκπαιδευτικούς πόρους, όπως βιβλία, τεχνολογία και ιδιαίτερα μαθήματα.</a:t>
            </a:r>
            <a:br>
              <a:rPr lang="el-GR" dirty="0"/>
            </a:br>
            <a:endParaRPr lang="el-GR" dirty="0"/>
          </a:p>
          <a:p>
            <a:pPr>
              <a:buNone/>
            </a:pPr>
            <a:r>
              <a:rPr lang="el-GR" dirty="0"/>
              <a:t>Σε πολλές περιπτώσεις, οι μαθητές με χαμηλό εισόδημα αντιμετωπίζουν επίσης την πρόκληση της </a:t>
            </a:r>
            <a:r>
              <a:rPr lang="el-GR" b="1" dirty="0"/>
              <a:t>επισιτιστικής</a:t>
            </a:r>
            <a:r>
              <a:rPr lang="el-GR" dirty="0"/>
              <a:t> </a:t>
            </a:r>
            <a:r>
              <a:rPr lang="el-GR" b="1" dirty="0"/>
              <a:t>ανασφάλειας</a:t>
            </a:r>
            <a:r>
              <a:rPr lang="el-GR" dirty="0"/>
              <a:t> ή των </a:t>
            </a:r>
            <a:r>
              <a:rPr lang="el-GR" b="1" dirty="0"/>
              <a:t>ανεπαρκών</a:t>
            </a:r>
            <a:r>
              <a:rPr lang="el-GR" dirty="0"/>
              <a:t> </a:t>
            </a:r>
            <a:r>
              <a:rPr lang="el-GR" b="1" dirty="0"/>
              <a:t>συνθηκών</a:t>
            </a:r>
            <a:r>
              <a:rPr lang="el-GR" dirty="0"/>
              <a:t> </a:t>
            </a:r>
            <a:r>
              <a:rPr lang="el-GR" b="1" dirty="0"/>
              <a:t>διαβίωσης</a:t>
            </a:r>
            <a:r>
              <a:rPr lang="el-GR" dirty="0"/>
              <a:t>, γεγονός που μπορεί να βλάψει τη σωματική και ψυχική τους υγεία, καθιστώντας δύσκολη τη συγκέντρωση στο σχολείο.</a:t>
            </a:r>
            <a:br>
              <a:rPr lang="el-GR" dirty="0"/>
            </a:br>
            <a:endParaRPr lang="el-GR" dirty="0"/>
          </a:p>
          <a:p>
            <a:pPr>
              <a:buNone/>
            </a:pPr>
            <a:r>
              <a:rPr lang="el-GR" dirty="0"/>
              <a:t>Πέρα από αυτούς τους ατομικούς παράγοντες, υπάρχουν και </a:t>
            </a:r>
            <a:r>
              <a:rPr lang="el-GR" b="1" dirty="0"/>
              <a:t>γεωγραφικά</a:t>
            </a:r>
            <a:r>
              <a:rPr lang="el-GR" dirty="0"/>
              <a:t> </a:t>
            </a:r>
            <a:r>
              <a:rPr lang="el-GR" b="1" dirty="0"/>
              <a:t>εμπόδια</a:t>
            </a:r>
            <a:r>
              <a:rPr lang="el-GR" dirty="0"/>
              <a:t>. Οι μαθητές που ζουν σε αγροτικές ή απομακρυσμένες περιοχές έχουν συχνά περιορισμένη πρόσβαση σε ποιοτικές εκπαιδευτικές εγκαταστάσεις, δασκάλους ή πόρους. Αυτή η </a:t>
            </a:r>
            <a:r>
              <a:rPr lang="el-GR" b="1" dirty="0"/>
              <a:t>γεωγραφική</a:t>
            </a:r>
            <a:r>
              <a:rPr lang="el-GR" dirty="0"/>
              <a:t> </a:t>
            </a:r>
            <a:r>
              <a:rPr lang="el-GR" b="1" dirty="0"/>
              <a:t>απομόνωση</a:t>
            </a:r>
            <a:r>
              <a:rPr lang="el-GR" dirty="0"/>
              <a:t> μπορεί να τους εμποδίσει να επωφεληθούν από τις ίδιες εκπαιδευτικές ευκαιρίες που έχουν όσοι ζουν σε αστικές περιοχές. Οι μαθητές με </a:t>
            </a:r>
            <a:r>
              <a:rPr lang="el-GR" b="1" dirty="0"/>
              <a:t>αναπηρίες</a:t>
            </a:r>
            <a:r>
              <a:rPr lang="el-GR" dirty="0"/>
              <a:t> ή </a:t>
            </a:r>
            <a:r>
              <a:rPr lang="el-GR" b="1" dirty="0"/>
              <a:t>χρόνια</a:t>
            </a:r>
            <a:r>
              <a:rPr lang="el-GR" dirty="0"/>
              <a:t> </a:t>
            </a:r>
            <a:r>
              <a:rPr lang="el-GR" b="1" dirty="0"/>
              <a:t>προβλήματα</a:t>
            </a:r>
            <a:r>
              <a:rPr lang="el-GR" dirty="0"/>
              <a:t> </a:t>
            </a:r>
            <a:r>
              <a:rPr lang="el-GR" b="1" dirty="0"/>
              <a:t>υγείας</a:t>
            </a:r>
            <a:r>
              <a:rPr lang="el-GR" dirty="0"/>
              <a:t> αντιμετωπίζουν πρόσθετα εμπόδια στη συμμετοχή, είτε πρόκειται για ζητήματα φυσικής προσβασιμότητας είτε για έλλειψη προσαρμοσμένης εκπαιδευτικής υποστήριξης.</a:t>
            </a:r>
            <a:br>
              <a:rPr lang="el-GR" dirty="0"/>
            </a:br>
            <a:endParaRPr lang="el-GR" dirty="0"/>
          </a:p>
          <a:p>
            <a:pPr>
              <a:buNone/>
            </a:pPr>
            <a:r>
              <a:rPr lang="el-GR" dirty="0"/>
              <a:t>Επιπλέον, διαρθρωτικά ζητήματα εντός των εκπαιδευτικών συστημάτων διαδραματίζουν επίσης σημαντικό ρόλο στην επιδείνωση αυτών των προκλήσεων. Για παράδειγμα, τα </a:t>
            </a:r>
            <a:r>
              <a:rPr lang="el-GR" b="1" dirty="0" err="1"/>
              <a:t>υποχρηματοδοτούμενα</a:t>
            </a:r>
            <a:r>
              <a:rPr lang="el-GR" dirty="0"/>
              <a:t> </a:t>
            </a:r>
            <a:r>
              <a:rPr lang="el-GR" b="1" dirty="0"/>
              <a:t>σχολεία</a:t>
            </a:r>
            <a:r>
              <a:rPr lang="el-GR" dirty="0"/>
              <a:t> ή η </a:t>
            </a:r>
            <a:r>
              <a:rPr lang="el-GR" b="1" dirty="0"/>
              <a:t>έλλειψη εξειδικευμένων</a:t>
            </a:r>
            <a:r>
              <a:rPr lang="el-GR" dirty="0"/>
              <a:t> </a:t>
            </a:r>
            <a:r>
              <a:rPr lang="el-GR" b="1" dirty="0"/>
              <a:t>υποστηρικτικών</a:t>
            </a:r>
            <a:r>
              <a:rPr lang="el-GR" dirty="0"/>
              <a:t> </a:t>
            </a:r>
            <a:r>
              <a:rPr lang="el-GR" b="1" dirty="0"/>
              <a:t>υπηρεσιών</a:t>
            </a:r>
            <a:r>
              <a:rPr lang="el-GR" dirty="0"/>
              <a:t> μπορεί να καταστήσουν ακόμη πιο δύσκολο για τους μαθητές να ευδοκιμήσουν σε τέτοια περιβάλλοντα. Χωρίς την κατάλληλη χρηματοδότηση, τα σχολεία μπορεί να δυσκολεύονται να παρέχουν τους απαραίτητους πόρους, όπως συμβουλευτικές υπηρεσίες, γλωσσική υποστήριξη ή υποστηρικτικές τεχνολογίες, τα οποία είναι ζωτικής σημασίας για να εξασφαλιστεί ότι κάθε μαθητής έχει ίση πρόσβαση στη μάθηση.</a:t>
            </a:r>
            <a:br>
              <a:rPr lang="el-GR" dirty="0"/>
            </a:br>
            <a:endParaRPr lang="el-GR" dirty="0"/>
          </a:p>
          <a:p>
            <a:r>
              <a:rPr lang="el-GR" dirty="0"/>
              <a:t>Αυτά τα κοινωνικά και οικονομικά εμπόδια είναι αλληλένδετα, συχνά επικαλύπτονται και επιτείνουν τις προκλήσεις που αντιμετωπίζουν οι </a:t>
            </a:r>
            <a:r>
              <a:rPr lang="el-GR" dirty="0" err="1"/>
              <a:t>μειονεκτούντες</a:t>
            </a:r>
            <a:r>
              <a:rPr lang="el-GR" dirty="0"/>
              <a:t> μαθητές. Η αναγνώριση αυτών των εμποδίων είναι το πρώτο βήμα προς τη δημιουργία πιο ενταξιακών και υποστηρικτικών εκπαιδευτικών περιβαλλόντων που ανταποκρίνονται στις μοναδικές ανάγκες όλων των μαθητών».</a:t>
            </a:r>
          </a:p>
          <a:p>
            <a:pPr marL="0" lvl="0" indent="0" algn="l" rtl="0">
              <a:lnSpc>
                <a:spcPct val="100000"/>
              </a:lnSpc>
              <a:spcBef>
                <a:spcPts val="0"/>
              </a:spcBef>
              <a:spcAft>
                <a:spcPts val="0"/>
              </a:spcAft>
              <a:buSzPts val="1400"/>
              <a:buNone/>
            </a:pPr>
            <a:endParaRPr dirty="0"/>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dirty="0"/>
              <a:t>«Σε παγκόσμια κλίμακα, τα εμπόδια στην εκπαίδευση ενισχύονται περαιτέρω από μια σειρά σύνθετων και αλληλένδετων παραγόντων. </a:t>
            </a:r>
            <a:r>
              <a:rPr lang="el-GR" dirty="0" err="1"/>
              <a:t>Η</a:t>
            </a:r>
            <a:r>
              <a:rPr lang="el-GR" b="1" dirty="0" err="1"/>
              <a:t>έλλειψη</a:t>
            </a:r>
            <a:r>
              <a:rPr lang="el-GR" b="1" dirty="0"/>
              <a:t> χρηματοδότησης</a:t>
            </a:r>
            <a:r>
              <a:rPr lang="el-GR" dirty="0"/>
              <a:t> για τα εκπαιδευτικά συστήματα, ιδίως σε περιοχές με χαμηλό εισόδημα, δυσχεραίνει την παροχή ποιοτικής εκπαίδευσης, πόρων και υποστήριξης για τους μαθητές. </a:t>
            </a:r>
            <a:r>
              <a:rPr lang="el-GR" dirty="0" err="1"/>
              <a:t>Η</a:t>
            </a:r>
            <a:r>
              <a:rPr lang="el-GR" b="1" dirty="0" err="1"/>
              <a:t>φτώχεια</a:t>
            </a:r>
            <a:r>
              <a:rPr lang="el-GR" dirty="0"/>
              <a:t> είναι ένας άλλος σημαντικός παράγοντας και συχνά αναγκάζει τα παιδιά να εργάζονται αντί να πηγαίνουν σχολείο, συμβάλλοντας στον κύκλο της </a:t>
            </a:r>
            <a:r>
              <a:rPr lang="el-GR" b="1" dirty="0"/>
              <a:t>παιδικής</a:t>
            </a:r>
            <a:r>
              <a:rPr lang="el-GR" dirty="0"/>
              <a:t> </a:t>
            </a:r>
            <a:r>
              <a:rPr lang="el-GR" b="1" dirty="0"/>
              <a:t>εργασίας</a:t>
            </a:r>
            <a:r>
              <a:rPr lang="el-GR" dirty="0"/>
              <a:t>. Σε ορισμένες περιοχές, τα παιδιά μπορεί επίσης να αντιμετωπίσουν </a:t>
            </a:r>
            <a:r>
              <a:rPr lang="el-GR" b="1" dirty="0"/>
              <a:t>πρόωρο</a:t>
            </a:r>
            <a:r>
              <a:rPr lang="el-GR" dirty="0"/>
              <a:t> </a:t>
            </a:r>
            <a:r>
              <a:rPr lang="el-GR" b="1" dirty="0"/>
              <a:t>γάμο</a:t>
            </a:r>
            <a:r>
              <a:rPr lang="el-GR" dirty="0"/>
              <a:t>, ο οποίος συχνά έχει ως αποτέλεσμα τα κορίτσια να απομακρύνονται από το σχολείο, κόβοντας τις πιθανότητες για περαιτέρω εκπαίδευση.</a:t>
            </a:r>
            <a:br>
              <a:rPr lang="el-GR" dirty="0"/>
            </a:br>
            <a:endParaRPr lang="el-GR" dirty="0"/>
          </a:p>
          <a:p>
            <a:pPr>
              <a:buNone/>
            </a:pPr>
            <a:r>
              <a:rPr lang="el-GR" b="1" dirty="0"/>
              <a:t>Οι διακρίσεις</a:t>
            </a:r>
            <a:r>
              <a:rPr lang="el-GR" dirty="0"/>
              <a:t>, είτε βασίζονται στην </a:t>
            </a:r>
            <a:r>
              <a:rPr lang="el-GR" b="1" dirty="0"/>
              <a:t>εθνικότητα</a:t>
            </a:r>
            <a:r>
              <a:rPr lang="el-GR" dirty="0"/>
              <a:t>, τη </a:t>
            </a:r>
            <a:r>
              <a:rPr lang="el-GR" b="1" dirty="0"/>
              <a:t>γλώσσα</a:t>
            </a:r>
            <a:r>
              <a:rPr lang="el-GR" dirty="0"/>
              <a:t>, είτε στην </a:t>
            </a:r>
            <a:r>
              <a:rPr lang="el-GR" b="1" dirty="0"/>
              <a:t>αναπηρία</a:t>
            </a:r>
            <a:r>
              <a:rPr lang="el-GR" dirty="0"/>
              <a:t>, παραμένουν ευρέως διαδεδομένες και βαθιά ριζωμένες σε πολλές κοινωνίες. Οι διακρίσεις αυτές περιορίζουν τις ευκαιρίες για τους περιθωριοποιημένους μαθητές, απομονώνοντάς τους περαιτέρω και εμποδίζοντάς τους να έχουν πρόσβαση στην εκπαίδευση ή να συμμετέχουν πλήρως στη σχολική ζωή. Οι μαθητές που ανήκουν σε </a:t>
            </a:r>
            <a:r>
              <a:rPr lang="el-GR" dirty="0" err="1"/>
              <a:t>εθνοτικές</a:t>
            </a:r>
            <a:r>
              <a:rPr lang="el-GR" dirty="0"/>
              <a:t> μειονότητες, γλωσσικές μειονότητες ή άτομα με αναπηρία συχνά αντιμετωπίζουν εμπόδια που τους εμποδίζουν να λάβουν ισότιμη εκπαίδευση.</a:t>
            </a:r>
            <a:br>
              <a:rPr lang="el-GR" dirty="0"/>
            </a:br>
            <a:endParaRPr lang="el-GR" dirty="0"/>
          </a:p>
          <a:p>
            <a:pPr>
              <a:buNone/>
            </a:pPr>
            <a:r>
              <a:rPr lang="el-GR" dirty="0"/>
              <a:t>Οι πιο σοβαρές </a:t>
            </a:r>
            <a:r>
              <a:rPr lang="el-GR" b="1" dirty="0"/>
              <a:t>διακρίσεις</a:t>
            </a:r>
            <a:r>
              <a:rPr lang="el-GR" dirty="0"/>
              <a:t> εμφανίζονται σε ζώνες συγκρούσεων, όπου </a:t>
            </a:r>
            <a:r>
              <a:rPr lang="el-GR" b="1" dirty="0"/>
              <a:t>η βία</a:t>
            </a:r>
            <a:r>
              <a:rPr lang="el-GR" dirty="0"/>
              <a:t> και ο </a:t>
            </a:r>
            <a:r>
              <a:rPr lang="el-GR" b="1" dirty="0"/>
              <a:t>πόλεμος</a:t>
            </a:r>
            <a:r>
              <a:rPr lang="el-GR" dirty="0"/>
              <a:t> μπορεί να καταστρέψουν </a:t>
            </a:r>
            <a:r>
              <a:rPr lang="el-GR" b="1" dirty="0"/>
              <a:t>τις εκπαιδευτικές</a:t>
            </a:r>
            <a:r>
              <a:rPr lang="el-GR" dirty="0"/>
              <a:t> </a:t>
            </a:r>
            <a:r>
              <a:rPr lang="el-GR" b="1" dirty="0"/>
              <a:t>υποδομές</a:t>
            </a:r>
            <a:r>
              <a:rPr lang="el-GR" dirty="0"/>
              <a:t> και να καταστήσουν μη ασφαλή τη φοίτηση των παιδιών, ιδίως των κοριτσιών, στο σχολείο. Σε τέτοια περιβάλλοντα, η ίδια </a:t>
            </a:r>
            <a:r>
              <a:rPr lang="el-GR" b="1" dirty="0"/>
              <a:t>η πράξη της μετάβασης</a:t>
            </a:r>
            <a:r>
              <a:rPr lang="el-GR" dirty="0"/>
              <a:t> </a:t>
            </a:r>
            <a:r>
              <a:rPr lang="el-GR" b="1" dirty="0"/>
              <a:t>στο σχολείο</a:t>
            </a:r>
            <a:r>
              <a:rPr lang="el-GR" dirty="0"/>
              <a:t> μπορεί να γίνει ζήτημα προσωπικής ασφάλειας. Τα </a:t>
            </a:r>
            <a:r>
              <a:rPr lang="el-GR" b="1" dirty="0"/>
              <a:t>κορίτσια</a:t>
            </a:r>
            <a:r>
              <a:rPr lang="el-GR" dirty="0"/>
              <a:t>, ιδίως, συχνά υπόκεινται σε πρόσθετους κινδύνους, συμπεριλαμβανομένης της </a:t>
            </a:r>
            <a:r>
              <a:rPr lang="el-GR" b="1" dirty="0"/>
              <a:t>σεξουαλικής</a:t>
            </a:r>
            <a:r>
              <a:rPr lang="el-GR" dirty="0"/>
              <a:t> </a:t>
            </a:r>
            <a:r>
              <a:rPr lang="el-GR" b="1" dirty="0"/>
              <a:t>βίας</a:t>
            </a:r>
            <a:r>
              <a:rPr lang="el-GR" dirty="0"/>
              <a:t> και εκμετάλλευσης, που τα αποκλείουν περαιτέρω από τις εκπαιδευτικές ευκαιρίες.</a:t>
            </a:r>
            <a:br>
              <a:rPr lang="el-GR" dirty="0"/>
            </a:br>
            <a:endParaRPr lang="el-GR" dirty="0"/>
          </a:p>
          <a:p>
            <a:pPr>
              <a:buNone/>
            </a:pPr>
            <a:r>
              <a:rPr lang="el-GR" dirty="0"/>
              <a:t>Εκτός από αυτά τα εμπόδια, το τραύμα που προκαλείται από </a:t>
            </a:r>
            <a:r>
              <a:rPr lang="el-GR" b="1" dirty="0"/>
              <a:t>τη βία</a:t>
            </a:r>
            <a:r>
              <a:rPr lang="el-GR" dirty="0"/>
              <a:t> ή τις </a:t>
            </a:r>
            <a:r>
              <a:rPr lang="el-GR" b="1" dirty="0"/>
              <a:t>συγκρούσεις</a:t>
            </a:r>
            <a:r>
              <a:rPr lang="el-GR" dirty="0"/>
              <a:t> μπορεί να έχει μακροχρόνιες ψυχολογικές επιπτώσεις στα παιδιά, επηρεάζοντας την ικανότητά τους να μαθαίνουν και να ασχολούνται με την εκπαίδευση. Η </a:t>
            </a:r>
            <a:r>
              <a:rPr lang="el-GR" b="1" dirty="0"/>
              <a:t>διαταραχή</a:t>
            </a:r>
            <a:r>
              <a:rPr lang="el-GR" dirty="0"/>
              <a:t> που προκαλείται από τη βία δεν επηρεάζει μόνο τους μαθητές αλλά και ολόκληρο το </a:t>
            </a:r>
            <a:r>
              <a:rPr lang="el-GR" b="1" dirty="0"/>
              <a:t>εκπαιδευτικό</a:t>
            </a:r>
            <a:r>
              <a:rPr lang="el-GR" dirty="0"/>
              <a:t> </a:t>
            </a:r>
            <a:r>
              <a:rPr lang="el-GR" b="1" dirty="0"/>
              <a:t>οικοσύστημα</a:t>
            </a:r>
            <a:r>
              <a:rPr lang="el-GR" dirty="0"/>
              <a:t>, αφήνοντας ολόκληρες γενιές παιδιών χωρίς πρόσβαση σε σωστή εκπαίδευση.</a:t>
            </a:r>
            <a:br>
              <a:rPr lang="el-GR" dirty="0"/>
            </a:br>
            <a:endParaRPr lang="el-GR" dirty="0"/>
          </a:p>
          <a:p>
            <a:r>
              <a:rPr lang="el-GR" dirty="0"/>
              <a:t>Συνοπτικά, εκατομμύρια παιδιά αποκλείονται από την εκπαίδευση λόγω αυτών των επιπρόσθετων εμποδίων, ιδιαίτερα εκείνα που ανήκουν σε </a:t>
            </a:r>
            <a:r>
              <a:rPr lang="el-GR" b="1" dirty="0"/>
              <a:t>περιθωριοποιημένες</a:t>
            </a:r>
            <a:r>
              <a:rPr lang="el-GR" dirty="0"/>
              <a:t> </a:t>
            </a:r>
            <a:r>
              <a:rPr lang="el-GR" b="1" dirty="0"/>
              <a:t>ομάδες</a:t>
            </a:r>
            <a:r>
              <a:rPr lang="el-GR" dirty="0"/>
              <a:t> ή σε περιοχές που πλήττονται από </a:t>
            </a:r>
            <a:r>
              <a:rPr lang="el-GR" b="1" dirty="0"/>
              <a:t>τη βία</a:t>
            </a:r>
            <a:r>
              <a:rPr lang="el-GR" dirty="0"/>
              <a:t> και τις </a:t>
            </a:r>
            <a:r>
              <a:rPr lang="el-GR" b="1" dirty="0"/>
              <a:t>συγκρούσεις</a:t>
            </a:r>
            <a:r>
              <a:rPr lang="el-GR" dirty="0"/>
              <a:t>. Η αντιμετώπιση αυτών των εμποδίων απαιτεί παγκόσμιες προσπάθειες για την αύξηση </a:t>
            </a:r>
            <a:r>
              <a:rPr lang="el-GR" b="1" dirty="0"/>
              <a:t>της χρηματοδότησης</a:t>
            </a:r>
            <a:r>
              <a:rPr lang="el-GR" dirty="0"/>
              <a:t>, την αμφισβήτηση των </a:t>
            </a:r>
            <a:r>
              <a:rPr lang="el-GR" b="1" dirty="0"/>
              <a:t>διακρίσεων</a:t>
            </a:r>
            <a:r>
              <a:rPr lang="el-GR" dirty="0"/>
              <a:t> και την εξασφάλιση </a:t>
            </a:r>
            <a:r>
              <a:rPr lang="el-GR" b="1" dirty="0"/>
              <a:t>της ασφάλειας</a:t>
            </a:r>
            <a:r>
              <a:rPr lang="el-GR" dirty="0"/>
              <a:t> και της </a:t>
            </a:r>
            <a:r>
              <a:rPr lang="el-GR" b="1" dirty="0"/>
              <a:t>προστασίας</a:t>
            </a:r>
            <a:r>
              <a:rPr lang="el-GR" dirty="0"/>
              <a:t> για όλα τα παιδιά, ιδίως για εκείνα που βρίσκονται στις πιο ευάλωτες συνθήκες.»</a:t>
            </a:r>
          </a:p>
          <a:p>
            <a:pPr>
              <a:buNone/>
            </a:pPr>
            <a:endParaRPr lang="tr-TR" dirty="0"/>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None/>
            </a:pPr>
            <a:r>
              <a:rPr lang="el-GR" sz="4000" dirty="0"/>
              <a:t>«Για να αντιμετωπίσουμε αποτελεσματικά αυτά τα εμπόδια, πρέπει να υιοθετήσουμε μια </a:t>
            </a:r>
            <a:r>
              <a:rPr lang="el-GR" sz="4000" b="1" dirty="0" err="1"/>
              <a:t>διατομεακή</a:t>
            </a:r>
            <a:r>
              <a:rPr lang="el-GR" sz="4000" dirty="0"/>
              <a:t> </a:t>
            </a:r>
            <a:r>
              <a:rPr lang="el-GR" sz="4000" b="1" dirty="0"/>
              <a:t>προσέγγιση</a:t>
            </a:r>
            <a:r>
              <a:rPr lang="el-GR" sz="4000" dirty="0"/>
              <a:t>-μια προσέγγιση που λαμβάνει υπόψη τους πολλαπλούς, αλληλεπικαλυπτόμενους παράγοντες που επηρεάζουν τις εμπειρίες των μαθητών και την πρόσβασή τους στην εκπαίδευση. </a:t>
            </a:r>
            <a:r>
              <a:rPr lang="el-GR" sz="4000" b="1" dirty="0"/>
              <a:t>Η </a:t>
            </a:r>
            <a:r>
              <a:rPr lang="el-GR" sz="4000" b="1" dirty="0" err="1"/>
              <a:t>διατομεακότητα</a:t>
            </a:r>
            <a:r>
              <a:rPr lang="el-GR" sz="4000" dirty="0"/>
              <a:t> είναι μια έννοια που αναγνωρίζει πώς διαφορετικές μορφές </a:t>
            </a:r>
            <a:r>
              <a:rPr lang="el-GR" sz="4000" b="1" dirty="0"/>
              <a:t>μειονεξίας</a:t>
            </a:r>
            <a:r>
              <a:rPr lang="el-GR" sz="4000" dirty="0"/>
              <a:t> ή </a:t>
            </a:r>
            <a:r>
              <a:rPr lang="el-GR" sz="4000" b="1" dirty="0"/>
              <a:t>διακρίσεων</a:t>
            </a:r>
            <a:r>
              <a:rPr lang="el-GR" sz="4000" dirty="0"/>
              <a:t>-όπως αυτές που βασίζονται στη φυλή, το φύλο, την αναπηρία, την κοινωνικοοικονομική κατάσταση ή τη γεωγραφική θέση- </a:t>
            </a:r>
            <a:r>
              <a:rPr lang="el-GR" sz="4000" dirty="0" err="1"/>
              <a:t>αλληλεπιδρούν</a:t>
            </a:r>
            <a:r>
              <a:rPr lang="el-GR" sz="4000" dirty="0"/>
              <a:t> μεταξύ τους και δημιουργούν μοναδικές προκλήσεις για τα άτομα.</a:t>
            </a:r>
            <a:br>
              <a:rPr lang="el-GR" sz="4000" dirty="0"/>
            </a:br>
            <a:endParaRPr lang="el-GR" sz="4000" dirty="0"/>
          </a:p>
          <a:p>
            <a:pPr>
              <a:buNone/>
            </a:pPr>
            <a:r>
              <a:rPr lang="el-GR" sz="4000" dirty="0"/>
              <a:t>Για παράδειγμα, ένας </a:t>
            </a:r>
            <a:r>
              <a:rPr lang="el-GR" sz="4000" b="1" dirty="0"/>
              <a:t>φοιτητής</a:t>
            </a:r>
            <a:r>
              <a:rPr lang="el-GR" sz="4000" dirty="0"/>
              <a:t> </a:t>
            </a:r>
            <a:r>
              <a:rPr lang="el-GR" sz="4000" b="1" dirty="0"/>
              <a:t>με χαμηλό εισόδημα</a:t>
            </a:r>
            <a:r>
              <a:rPr lang="el-GR" sz="4000" dirty="0"/>
              <a:t> μπορεί να αντιμετωπίζει εμπόδια όχι μόνο λόγω της οικονομικής του κατάστασης αλλά και λόγω της </a:t>
            </a:r>
            <a:r>
              <a:rPr lang="el-GR" sz="4000" b="1" dirty="0" err="1"/>
              <a:t>εθνοτικής</a:t>
            </a:r>
            <a:r>
              <a:rPr lang="el-GR" sz="4000" dirty="0"/>
              <a:t> του </a:t>
            </a:r>
            <a:r>
              <a:rPr lang="el-GR" sz="4000" b="1" dirty="0"/>
              <a:t>καταγωγής</a:t>
            </a:r>
            <a:r>
              <a:rPr lang="el-GR" sz="4000" dirty="0"/>
              <a:t>, του </a:t>
            </a:r>
            <a:r>
              <a:rPr lang="el-GR" sz="4000" b="1" dirty="0"/>
              <a:t>φύλου</a:t>
            </a:r>
            <a:r>
              <a:rPr lang="el-GR" sz="4000" dirty="0"/>
              <a:t> του ή της </a:t>
            </a:r>
            <a:r>
              <a:rPr lang="el-GR" sz="4000" b="1" dirty="0"/>
              <a:t>αναπηρίας</a:t>
            </a:r>
            <a:r>
              <a:rPr lang="el-GR" sz="4000" dirty="0"/>
              <a:t> του. Αυτοί οι πολλαπλοί παράγοντες συνδυάζονται για να δημιουργήσουν ένα σύνθετο πλέγμα μειονεκτημάτων, καθιστώντας πιο δύσκολο για τους μαθητές αυτούς να συμμετάσχουν πλήρως στην εκπαιδευτική διαδικασία και να επωφεληθούν από αυτήν.</a:t>
            </a:r>
            <a:br>
              <a:rPr lang="el-GR" sz="4000" dirty="0"/>
            </a:br>
            <a:endParaRPr lang="el-GR" sz="4000" dirty="0"/>
          </a:p>
          <a:p>
            <a:pPr>
              <a:buNone/>
            </a:pPr>
            <a:r>
              <a:rPr lang="el-GR" sz="4000" dirty="0"/>
              <a:t>Η </a:t>
            </a:r>
            <a:r>
              <a:rPr lang="el-GR" sz="4000" dirty="0" err="1"/>
              <a:t>διατομεακή</a:t>
            </a:r>
            <a:r>
              <a:rPr lang="el-GR" sz="4000" dirty="0"/>
              <a:t> προσέγγιση απαιτεί να αναγνωρίσουμε αυτές τις διαφορετικές ανάγκες και να παρέχουμε </a:t>
            </a:r>
            <a:r>
              <a:rPr lang="el-GR" sz="4000" b="1" dirty="0" err="1"/>
              <a:t>στοχευμένη</a:t>
            </a:r>
            <a:r>
              <a:rPr lang="el-GR" sz="4000" dirty="0"/>
              <a:t> </a:t>
            </a:r>
            <a:r>
              <a:rPr lang="el-GR" sz="4000" b="1" dirty="0"/>
              <a:t>υποστήριξη</a:t>
            </a:r>
            <a:r>
              <a:rPr lang="el-GR" sz="4000" dirty="0"/>
              <a:t> που να αντιμετωπίζει τις μοναδικές προκλήσεις κάθε μαθητή. Λαμβάνοντας υπόψη το </a:t>
            </a:r>
            <a:r>
              <a:rPr lang="el-GR" sz="4000" b="1" dirty="0"/>
              <a:t>πλαίσιο</a:t>
            </a:r>
            <a:r>
              <a:rPr lang="el-GR" sz="4000" dirty="0"/>
              <a:t> της ζωής ενός μαθητή -είτε πρόκειται για </a:t>
            </a:r>
            <a:r>
              <a:rPr lang="el-GR" sz="4000" b="1" dirty="0"/>
              <a:t>φτώχεια</a:t>
            </a:r>
            <a:r>
              <a:rPr lang="el-GR" sz="4000" dirty="0"/>
              <a:t>, </a:t>
            </a:r>
            <a:r>
              <a:rPr lang="el-GR" sz="4000" b="1" dirty="0"/>
              <a:t>διακρίσεις</a:t>
            </a:r>
            <a:r>
              <a:rPr lang="el-GR" sz="4000" dirty="0"/>
              <a:t>, </a:t>
            </a:r>
            <a:r>
              <a:rPr lang="el-GR" sz="4000" b="1" dirty="0"/>
              <a:t>βία</a:t>
            </a:r>
            <a:r>
              <a:rPr lang="el-GR" sz="4000" dirty="0"/>
              <a:t>, ή </a:t>
            </a:r>
            <a:r>
              <a:rPr lang="el-GR" sz="4000" b="1" dirty="0"/>
              <a:t>γεωγραφική</a:t>
            </a:r>
            <a:r>
              <a:rPr lang="el-GR" sz="4000" dirty="0"/>
              <a:t> </a:t>
            </a:r>
            <a:r>
              <a:rPr lang="el-GR" sz="4000" b="1" dirty="0"/>
              <a:t>απομόνωση-</a:t>
            </a:r>
            <a:r>
              <a:rPr lang="el-GR" sz="4000" dirty="0"/>
              <a:t>μπορούμε να διασφαλίσουμε ότι τα </a:t>
            </a:r>
            <a:r>
              <a:rPr lang="el-GR" sz="4000" b="1" dirty="0"/>
              <a:t>εκπαιδευτικά</a:t>
            </a:r>
            <a:r>
              <a:rPr lang="el-GR" sz="4000" dirty="0"/>
              <a:t> </a:t>
            </a:r>
            <a:r>
              <a:rPr lang="el-GR" sz="4000" b="1" dirty="0"/>
              <a:t>συστήματα</a:t>
            </a:r>
            <a:r>
              <a:rPr lang="el-GR" sz="4000" dirty="0"/>
              <a:t> δεν είναι μόνο </a:t>
            </a:r>
            <a:r>
              <a:rPr lang="el-GR" sz="4000" b="1" dirty="0"/>
              <a:t>περιεκτικά</a:t>
            </a:r>
            <a:r>
              <a:rPr lang="el-GR" sz="4000" dirty="0"/>
              <a:t> αλλά και </a:t>
            </a:r>
            <a:r>
              <a:rPr lang="el-GR" sz="4000" b="1" dirty="0"/>
              <a:t>υποστηρικτικά</a:t>
            </a:r>
            <a:r>
              <a:rPr lang="el-GR" sz="4000" dirty="0"/>
              <a:t> για όλους τους μαθητές, ανεξάρτητα από το υπόβαθρο ή τις περιστάσεις τους.</a:t>
            </a:r>
            <a:br>
              <a:rPr lang="el-GR" sz="4000" dirty="0"/>
            </a:br>
            <a:endParaRPr lang="el-GR" sz="4000" dirty="0"/>
          </a:p>
          <a:p>
            <a:r>
              <a:rPr lang="el-GR" sz="4000" dirty="0"/>
              <a:t>Η προσέγγιση αυτή υπερβαίνει την απλή αναγνώριση των </a:t>
            </a:r>
            <a:r>
              <a:rPr lang="el-GR" sz="4000" b="1" dirty="0"/>
              <a:t>μεμονωμένων</a:t>
            </a:r>
            <a:r>
              <a:rPr lang="el-GR" sz="4000" dirty="0"/>
              <a:t> </a:t>
            </a:r>
            <a:r>
              <a:rPr lang="el-GR" sz="4000" b="1" dirty="0"/>
              <a:t>εμποδίων που</a:t>
            </a:r>
            <a:r>
              <a:rPr lang="el-GR" sz="4000" dirty="0"/>
              <a:t> αντιμετωπίζει ένας μαθητής- επιδιώκει να κατανοήσει την </a:t>
            </a:r>
            <a:r>
              <a:rPr lang="el-GR" sz="4000" b="1" dirty="0"/>
              <a:t>αλληλεπίδραση</a:t>
            </a:r>
            <a:r>
              <a:rPr lang="el-GR" sz="4000" dirty="0"/>
              <a:t> αυτών των εμποδίων και τον τρόπο με τον οποίο διαμορφώνουν </a:t>
            </a:r>
            <a:r>
              <a:rPr lang="el-GR" sz="4000" b="1" dirty="0"/>
              <a:t>την</a:t>
            </a:r>
            <a:r>
              <a:rPr lang="el-GR" sz="4000" dirty="0"/>
              <a:t> </a:t>
            </a:r>
            <a:r>
              <a:rPr lang="el-GR" sz="4000" b="1" dirty="0"/>
              <a:t>εκπαιδευτική</a:t>
            </a:r>
            <a:r>
              <a:rPr lang="el-GR" sz="4000" dirty="0"/>
              <a:t> </a:t>
            </a:r>
            <a:r>
              <a:rPr lang="el-GR" sz="4000" b="1" dirty="0"/>
              <a:t>εμπειρία</a:t>
            </a:r>
            <a:r>
              <a:rPr lang="el-GR" sz="4000" dirty="0"/>
              <a:t> του </a:t>
            </a:r>
            <a:r>
              <a:rPr lang="el-GR" sz="4000" b="1" dirty="0"/>
              <a:t>μαθητή</a:t>
            </a:r>
            <a:r>
              <a:rPr lang="el-GR" sz="4000" dirty="0"/>
              <a:t>. Με τον τρόπο αυτό, μπορούμε να δημιουργήσουμε πιο </a:t>
            </a:r>
            <a:r>
              <a:rPr lang="el-GR" sz="4000" b="1" dirty="0"/>
              <a:t>δίκαια και συμπεριληπτικά </a:t>
            </a:r>
            <a:r>
              <a:rPr lang="el-GR" sz="4000" dirty="0"/>
              <a:t>μαθησιακά περιβάλλοντα που δίνουν πραγματικά σε κάθε μαθητή την ευκαιρία να ευδοκιμήσει».</a:t>
            </a:r>
          </a:p>
          <a:p>
            <a:pPr>
              <a:buNone/>
            </a:pPr>
            <a:endParaRPr lang="tr-TR" sz="2800" dirty="0"/>
          </a:p>
        </p:txBody>
      </p:sp>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ffe3fef7cc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2ffe3fef7cc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l-GR" dirty="0"/>
              <a:t>«Τώρα που διερευνήσαμε τα διάφορα κοινωνικά και οικονομικά εμπόδια που επηρεάζουν την πρόσβαση των μαθητών στην εκπαίδευση, ήρθε η ώρα να ασχοληθούμε με κάποια πρακτική εργασία. Σε αυτή τη δραστηριότητα, θα διαβάσετε το υλικό του TUTOR, το οποίο εμβαθύνει στο θέμα και προσφέρει μια πιο ολοκληρωμένη κατανόηση αυτών των εμποδίων.</a:t>
            </a:r>
            <a:br>
              <a:rPr lang="el-GR" dirty="0"/>
            </a:br>
            <a:endParaRPr lang="el-GR" dirty="0"/>
          </a:p>
          <a:p>
            <a:pPr>
              <a:buNone/>
            </a:pPr>
            <a:r>
              <a:rPr lang="el-GR" dirty="0"/>
              <a:t>Στόχος αυτής της δραστηριότητας δεν είναι μόνο να διευρύνει τις γνώσεις σας, αλλά και να σας ενθαρρύνει να προβληματιστείτε σχετικά με τις δικές σας </a:t>
            </a:r>
            <a:r>
              <a:rPr lang="el-GR" b="1" dirty="0"/>
              <a:t>δεξιότητες</a:t>
            </a:r>
            <a:r>
              <a:rPr lang="el-GR" dirty="0"/>
              <a:t> </a:t>
            </a:r>
            <a:r>
              <a:rPr lang="el-GR" b="1" dirty="0"/>
              <a:t>και</a:t>
            </a:r>
            <a:r>
              <a:rPr lang="el-GR" dirty="0"/>
              <a:t> </a:t>
            </a:r>
            <a:r>
              <a:rPr lang="el-GR" b="1" dirty="0"/>
              <a:t>συμπεριφορές</a:t>
            </a:r>
            <a:r>
              <a:rPr lang="el-GR" dirty="0"/>
              <a:t> στην τάξη. Με τον τρόπο αυτό, μπορούμε όλοι να γίνουμε πιο εξοπλισμένοι για να </a:t>
            </a:r>
            <a:r>
              <a:rPr lang="el-GR" b="1" dirty="0"/>
              <a:t>εντοπίσουμε</a:t>
            </a:r>
            <a:r>
              <a:rPr lang="el-GR" dirty="0"/>
              <a:t>, να </a:t>
            </a:r>
            <a:r>
              <a:rPr lang="el-GR" b="1" dirty="0"/>
              <a:t>κατανοήσουμε</a:t>
            </a:r>
            <a:r>
              <a:rPr lang="el-GR" dirty="0"/>
              <a:t> και να </a:t>
            </a:r>
            <a:r>
              <a:rPr lang="el-GR" b="1" dirty="0"/>
              <a:t>αντιμετωπίσουμε</a:t>
            </a:r>
            <a:r>
              <a:rPr lang="el-GR" dirty="0"/>
              <a:t> τα εμπόδια που εμποδίζουν τους μαθητές να επιτύχουν.</a:t>
            </a:r>
            <a:br>
              <a:rPr lang="el-GR" dirty="0"/>
            </a:br>
            <a:endParaRPr lang="el-GR" dirty="0"/>
          </a:p>
          <a:p>
            <a:r>
              <a:rPr lang="el-GR" dirty="0"/>
              <a:t>Το υλικό θα σας βοηθήσει να καθοδηγήσετε στην επεξεργασία στρατηγικών και νοοτροπιών που θα σας επιτρέψουν να </a:t>
            </a:r>
            <a:r>
              <a:rPr lang="el-GR" b="1" dirty="0"/>
              <a:t>άρετε αυτά τα</a:t>
            </a:r>
            <a:r>
              <a:rPr lang="el-GR" dirty="0"/>
              <a:t> </a:t>
            </a:r>
            <a:r>
              <a:rPr lang="el-GR" b="1" dirty="0"/>
              <a:t>εμπόδια</a:t>
            </a:r>
            <a:r>
              <a:rPr lang="el-GR" dirty="0"/>
              <a:t> στη δική σας τάξη. Καθώς ασχολείστε με το περιεχόμενο, σκεφτείτε πώς μπορείτε να </a:t>
            </a:r>
            <a:r>
              <a:rPr lang="el-GR" b="1" dirty="0"/>
              <a:t>προσαρμόσετε</a:t>
            </a:r>
            <a:r>
              <a:rPr lang="el-GR" dirty="0"/>
              <a:t> </a:t>
            </a:r>
            <a:r>
              <a:rPr lang="el-GR" b="1" dirty="0"/>
              <a:t>τις</a:t>
            </a:r>
            <a:r>
              <a:rPr lang="el-GR" dirty="0"/>
              <a:t> </a:t>
            </a:r>
            <a:r>
              <a:rPr lang="el-GR" b="1" dirty="0"/>
              <a:t>διδακτικές</a:t>
            </a:r>
            <a:r>
              <a:rPr lang="el-GR" dirty="0"/>
              <a:t> </a:t>
            </a:r>
            <a:r>
              <a:rPr lang="el-GR" b="1" dirty="0"/>
              <a:t>σας</a:t>
            </a:r>
            <a:r>
              <a:rPr lang="el-GR" dirty="0"/>
              <a:t> </a:t>
            </a:r>
            <a:r>
              <a:rPr lang="el-GR" b="1" dirty="0"/>
              <a:t>πρακτικές</a:t>
            </a:r>
            <a:r>
              <a:rPr lang="el-GR" dirty="0"/>
              <a:t>, να </a:t>
            </a:r>
            <a:r>
              <a:rPr lang="el-GR" b="1" dirty="0"/>
              <a:t>δημιουργήσετε</a:t>
            </a:r>
            <a:r>
              <a:rPr lang="el-GR" dirty="0"/>
              <a:t> συμπεριληπτικά </a:t>
            </a:r>
            <a:r>
              <a:rPr lang="el-GR" b="1" dirty="0"/>
              <a:t>περιβάλλοντα</a:t>
            </a:r>
            <a:r>
              <a:rPr lang="el-GR" dirty="0"/>
              <a:t> και να </a:t>
            </a:r>
            <a:r>
              <a:rPr lang="el-GR" b="1" dirty="0"/>
              <a:t>υποστηρίξετε</a:t>
            </a:r>
            <a:r>
              <a:rPr lang="el-GR" dirty="0"/>
              <a:t> </a:t>
            </a:r>
            <a:r>
              <a:rPr lang="el-GR" b="1" dirty="0"/>
              <a:t>τις διαφορετικές</a:t>
            </a:r>
            <a:r>
              <a:rPr lang="el-GR" dirty="0"/>
              <a:t> </a:t>
            </a:r>
            <a:r>
              <a:rPr lang="el-GR" b="1" dirty="0"/>
              <a:t>ανάγκες</a:t>
            </a:r>
            <a:r>
              <a:rPr lang="el-GR" dirty="0"/>
              <a:t> όλων των μαθητών. Αυτή είναι μια ευκαιρία να ευθυγραμμίσετε την εκπαιδευτική σας προσέγγιση με τον στόχο της επίτευξης </a:t>
            </a:r>
            <a:r>
              <a:rPr lang="el-GR" b="1" dirty="0"/>
              <a:t>μεγαλύτερης</a:t>
            </a:r>
            <a:r>
              <a:rPr lang="el-GR" dirty="0"/>
              <a:t> </a:t>
            </a:r>
            <a:r>
              <a:rPr lang="el-GR" b="1" dirty="0"/>
              <a:t>ισότητας</a:t>
            </a:r>
            <a:r>
              <a:rPr lang="el-GR" dirty="0"/>
              <a:t> </a:t>
            </a:r>
            <a:r>
              <a:rPr lang="el-GR" b="1" dirty="0"/>
              <a:t>και</a:t>
            </a:r>
            <a:r>
              <a:rPr lang="el-GR" dirty="0"/>
              <a:t> </a:t>
            </a:r>
            <a:r>
              <a:rPr lang="el-GR" b="1" dirty="0" err="1"/>
              <a:t>συμμετοχικότητας</a:t>
            </a:r>
            <a:r>
              <a:rPr lang="el-GR" dirty="0"/>
              <a:t> στην τάξη σας.</a:t>
            </a:r>
          </a:p>
          <a:p>
            <a:pPr>
              <a:buNone/>
            </a:pPr>
            <a:endParaRPr lang="tr-TR" dirty="0"/>
          </a:p>
        </p:txBody>
      </p:sp>
      <p:sp>
        <p:nvSpPr>
          <p:cNvPr id="140" name="Google Shape;140;g2ffe3fef7cc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00901eff1f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300901eff1f_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l-GR" dirty="0"/>
              <a:t>«Καθώς ολοκληρώνουμε αυτή την ενότητα, σας ενθαρρύνω να αφιερώσετε ένα λεπτό για </a:t>
            </a:r>
            <a:r>
              <a:rPr lang="el-GR" b="1" dirty="0"/>
              <a:t>αυτοσυγκέντρωση</a:t>
            </a:r>
            <a:r>
              <a:rPr lang="el-GR" dirty="0"/>
              <a:t>. Είναι ζωτικής σημασίας να εξετάσουμε όχι μόνο τα εμπόδια που αντιμετωπίζουν οι μαθητές μας, αλλά και τις πιθανές προκαταλήψεις και τα </a:t>
            </a:r>
            <a:r>
              <a:rPr lang="el-GR" b="1" dirty="0"/>
              <a:t>εμπόδια που</a:t>
            </a:r>
            <a:r>
              <a:rPr lang="el-GR" dirty="0"/>
              <a:t> μπορεί να έχουμε εμείς, ως εκπαιδευτικοί. Αυτές οι προκαταλήψεις μπορεί μερικές φορές να επηρεάζουν ακούσια τις αλληλεπιδράσεις μας με τους μαθητές ή να διαμορφώνουν τις διδακτικές μας πρακτικές με τρόπους που μπορεί να μην αναγνωρίζουμε πλήρως.</a:t>
            </a:r>
            <a:br>
              <a:rPr lang="el-GR" dirty="0"/>
            </a:br>
            <a:endParaRPr lang="el-GR" dirty="0"/>
          </a:p>
          <a:p>
            <a:pPr>
              <a:buNone/>
            </a:pPr>
            <a:r>
              <a:rPr lang="el-GR" dirty="0"/>
              <a:t>Κατά τη διάρκεια αυτής της δραστηριότητας και της ανάγνωσής σας, σκεφτείτε τις δικές σας εμπειρίες, πεποιθήσεις και υποθέσεις. Ρωτήστε τον εαυτό σας:</a:t>
            </a:r>
            <a:br>
              <a:rPr lang="el-GR" dirty="0"/>
            </a:br>
            <a:endParaRPr lang="el-GR" dirty="0"/>
          </a:p>
          <a:p>
            <a:pPr>
              <a:buNone/>
            </a:pPr>
            <a:r>
              <a:rPr lang="el-GR" b="1" dirty="0"/>
              <a:t>-Έχω</a:t>
            </a:r>
            <a:r>
              <a:rPr lang="el-GR" dirty="0"/>
              <a:t> </a:t>
            </a:r>
            <a:r>
              <a:rPr lang="el-GR" b="1" dirty="0"/>
              <a:t>ασυνείδητες</a:t>
            </a:r>
            <a:r>
              <a:rPr lang="el-GR" dirty="0"/>
              <a:t> </a:t>
            </a:r>
            <a:r>
              <a:rPr lang="el-GR" b="1" dirty="0"/>
              <a:t>προκαταλήψεις</a:t>
            </a:r>
            <a:r>
              <a:rPr lang="el-GR" dirty="0"/>
              <a:t> </a:t>
            </a:r>
            <a:r>
              <a:rPr lang="el-GR" b="1" dirty="0"/>
              <a:t>που</a:t>
            </a:r>
            <a:r>
              <a:rPr lang="el-GR" dirty="0"/>
              <a:t> </a:t>
            </a:r>
            <a:r>
              <a:rPr lang="el-GR" b="1" dirty="0"/>
              <a:t>μπορεί να</a:t>
            </a:r>
            <a:r>
              <a:rPr lang="el-GR" dirty="0"/>
              <a:t> </a:t>
            </a:r>
            <a:r>
              <a:rPr lang="el-GR" b="1" dirty="0"/>
              <a:t>επηρεάζουν τον τρόπο με τον οποίο αντιμετωπίζω</a:t>
            </a:r>
            <a:r>
              <a:rPr lang="el-GR" dirty="0"/>
              <a:t> </a:t>
            </a:r>
            <a:r>
              <a:rPr lang="el-GR" b="1" dirty="0"/>
              <a:t>ορισμένους</a:t>
            </a:r>
            <a:r>
              <a:rPr lang="el-GR" dirty="0"/>
              <a:t> </a:t>
            </a:r>
            <a:r>
              <a:rPr lang="el-GR" b="1" dirty="0"/>
              <a:t>μαθητές</a:t>
            </a:r>
            <a:r>
              <a:rPr lang="el-GR" dirty="0"/>
              <a:t> </a:t>
            </a:r>
            <a:r>
              <a:rPr lang="el-GR" b="1" dirty="0"/>
              <a:t>ή</a:t>
            </a:r>
            <a:r>
              <a:rPr lang="el-GR" dirty="0"/>
              <a:t> </a:t>
            </a:r>
            <a:r>
              <a:rPr lang="el-GR" b="1" dirty="0"/>
              <a:t>ομάδες;</a:t>
            </a:r>
            <a:br>
              <a:rPr lang="el-GR" dirty="0"/>
            </a:br>
            <a:endParaRPr lang="el-GR" dirty="0"/>
          </a:p>
          <a:p>
            <a:pPr>
              <a:buNone/>
            </a:pPr>
            <a:r>
              <a:rPr lang="el-GR" dirty="0"/>
              <a:t>-Πώς </a:t>
            </a:r>
            <a:r>
              <a:rPr lang="el-GR" b="1" dirty="0"/>
              <a:t>μπορεί</a:t>
            </a:r>
            <a:r>
              <a:rPr lang="el-GR" dirty="0"/>
              <a:t> </a:t>
            </a:r>
            <a:r>
              <a:rPr lang="el-GR" b="1" dirty="0"/>
              <a:t>το υπόβαθρο ή οι</a:t>
            </a:r>
            <a:r>
              <a:rPr lang="el-GR" dirty="0"/>
              <a:t> </a:t>
            </a:r>
            <a:r>
              <a:rPr lang="el-GR" b="1" dirty="0"/>
              <a:t>προσωπικές</a:t>
            </a:r>
            <a:r>
              <a:rPr lang="el-GR" dirty="0"/>
              <a:t> </a:t>
            </a:r>
            <a:r>
              <a:rPr lang="el-GR" b="1" dirty="0"/>
              <a:t>μου</a:t>
            </a:r>
            <a:r>
              <a:rPr lang="el-GR" dirty="0"/>
              <a:t> </a:t>
            </a:r>
            <a:r>
              <a:rPr lang="el-GR" b="1" dirty="0"/>
              <a:t>εμπειρίες να</a:t>
            </a:r>
            <a:r>
              <a:rPr lang="el-GR" dirty="0"/>
              <a:t> </a:t>
            </a:r>
            <a:r>
              <a:rPr lang="el-GR" b="1" dirty="0"/>
              <a:t>διαμορφώνουν</a:t>
            </a:r>
            <a:r>
              <a:rPr lang="el-GR" dirty="0"/>
              <a:t> </a:t>
            </a:r>
            <a:r>
              <a:rPr lang="el-GR" b="1" dirty="0"/>
              <a:t>τον</a:t>
            </a:r>
            <a:r>
              <a:rPr lang="el-GR" dirty="0"/>
              <a:t> </a:t>
            </a:r>
            <a:r>
              <a:rPr lang="el-GR" b="1" dirty="0"/>
              <a:t>τρόπο με τον οποίο προσεγγίζω</a:t>
            </a:r>
            <a:r>
              <a:rPr lang="el-GR" dirty="0"/>
              <a:t> </a:t>
            </a:r>
            <a:r>
              <a:rPr lang="el-GR" b="1" dirty="0"/>
              <a:t>τη συμπεριληπτική</a:t>
            </a:r>
            <a:r>
              <a:rPr lang="el-GR" dirty="0"/>
              <a:t> </a:t>
            </a:r>
            <a:r>
              <a:rPr lang="el-GR" b="1" dirty="0"/>
              <a:t>εκπαίδευση;</a:t>
            </a:r>
            <a:br>
              <a:rPr lang="el-GR" dirty="0"/>
            </a:br>
            <a:endParaRPr lang="el-GR" dirty="0"/>
          </a:p>
          <a:p>
            <a:pPr>
              <a:buNone/>
            </a:pPr>
            <a:r>
              <a:rPr lang="el-GR" b="1" dirty="0"/>
              <a:t>-Υπάρχουν</a:t>
            </a:r>
            <a:r>
              <a:rPr lang="el-GR" dirty="0"/>
              <a:t> </a:t>
            </a:r>
            <a:r>
              <a:rPr lang="el-GR" b="1" dirty="0"/>
              <a:t>τομείς</a:t>
            </a:r>
            <a:r>
              <a:rPr lang="el-GR" dirty="0"/>
              <a:t> </a:t>
            </a:r>
            <a:r>
              <a:rPr lang="el-GR" b="1" dirty="0"/>
              <a:t>στους οποίους μπορεί να</a:t>
            </a:r>
            <a:r>
              <a:rPr lang="el-GR" dirty="0"/>
              <a:t> </a:t>
            </a:r>
            <a:r>
              <a:rPr lang="el-GR" b="1" dirty="0"/>
              <a:t>δημιουργώ ακούσια</a:t>
            </a:r>
            <a:r>
              <a:rPr lang="el-GR" dirty="0"/>
              <a:t> </a:t>
            </a:r>
            <a:r>
              <a:rPr lang="el-GR" b="1" dirty="0"/>
              <a:t>εμπόδια</a:t>
            </a:r>
            <a:r>
              <a:rPr lang="el-GR" dirty="0"/>
              <a:t> </a:t>
            </a:r>
            <a:r>
              <a:rPr lang="el-GR" b="1" dirty="0"/>
              <a:t>για τους</a:t>
            </a:r>
            <a:r>
              <a:rPr lang="el-GR" dirty="0"/>
              <a:t> </a:t>
            </a:r>
            <a:r>
              <a:rPr lang="el-GR" b="1" dirty="0"/>
              <a:t>μαθητές;</a:t>
            </a:r>
            <a:br>
              <a:rPr lang="el-GR" dirty="0"/>
            </a:br>
            <a:endParaRPr lang="el-GR" dirty="0"/>
          </a:p>
          <a:p>
            <a:pPr>
              <a:buNone/>
            </a:pPr>
            <a:r>
              <a:rPr lang="el-GR" dirty="0"/>
              <a:t>Όλοι φέρνουμε τις δικές μας προοπτικές στην τάξη και η κατανόηση του τρόπου με τον οποίο αυτές οι προοπτικές μπορεί να επηρεάζουν τις ενέργειές μας αποτελεί βασικό μέρος της προώθησης ενός πραγματικά συμπεριληπτικού περιβάλλοντος.</a:t>
            </a:r>
            <a:br>
              <a:rPr lang="el-GR" dirty="0"/>
            </a:br>
            <a:endParaRPr lang="el-GR" dirty="0"/>
          </a:p>
          <a:p>
            <a:r>
              <a:rPr lang="el-GR" dirty="0"/>
              <a:t>Σε αυτή την </a:t>
            </a:r>
            <a:r>
              <a:rPr lang="el-GR" b="1" dirty="0"/>
              <a:t>Ενότητα του μαθήματος TUTOR</a:t>
            </a:r>
            <a:r>
              <a:rPr lang="el-GR" dirty="0"/>
              <a:t>, θα βρείτε περαιτέρω </a:t>
            </a:r>
            <a:r>
              <a:rPr lang="el-GR" b="1" dirty="0"/>
              <a:t>ερωτήσεις</a:t>
            </a:r>
            <a:r>
              <a:rPr lang="el-GR" dirty="0"/>
              <a:t> </a:t>
            </a:r>
            <a:r>
              <a:rPr lang="el-GR" b="1" dirty="0" err="1"/>
              <a:t>αυτοαναστοχασμού</a:t>
            </a:r>
            <a:r>
              <a:rPr lang="el-GR" dirty="0"/>
              <a:t> που θα σας βοηθήσουν να καθοδηγήσετε τις σκέψεις σας σχετικά με αυτό. Πάρτε το χρόνο σας και να είστε ειλικρινείς με τον εαυτό σας. Ο </a:t>
            </a:r>
            <a:r>
              <a:rPr lang="el-GR" dirty="0" err="1"/>
              <a:t>αναστοχασμός</a:t>
            </a:r>
            <a:r>
              <a:rPr lang="el-GR" dirty="0"/>
              <a:t> αυτών των πτυχών μπορεί να σας βοηθήσει να </a:t>
            </a:r>
            <a:r>
              <a:rPr lang="el-GR" b="1" dirty="0"/>
              <a:t>βελτιώσετε</a:t>
            </a:r>
            <a:r>
              <a:rPr lang="el-GR" dirty="0"/>
              <a:t> τις πρακτικές σας και να διασφαλίσετε ότι η τάξη σας είναι όσο το δυνατόν πιο περιεκτική και υποστηρικτική για όλους τους μαθητές, ανεξάρτητα από το υπόβαθρο ή τις περιστάσεις τους».</a:t>
            </a:r>
          </a:p>
          <a:p>
            <a:pPr>
              <a:buNone/>
            </a:pPr>
            <a:endParaRPr lang="tr-TR" dirty="0"/>
          </a:p>
        </p:txBody>
      </p:sp>
      <p:sp>
        <p:nvSpPr>
          <p:cNvPr id="147" name="Google Shape;147;g300901eff1f_4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00901eff1f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300901eff1f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None/>
            </a:pPr>
            <a:r>
              <a:rPr lang="el-GR" dirty="0"/>
              <a:t>Για όσους από εσάς ενδιαφέρεστε να εξερευνήσετε περαιτέρω αυτό το θέμα, θα ήθελα να σας προτείνω μερικές πολύτιμες πηγές που παρέχουν βαθύτερη κατανόηση των κοινωνικών και οικονομικών εμποδίων στην εκπαίδευση:</a:t>
            </a:r>
            <a:br>
              <a:rPr lang="el-GR" dirty="0"/>
            </a:br>
            <a:endParaRPr lang="el-GR" dirty="0"/>
          </a:p>
          <a:p>
            <a:pPr>
              <a:buNone/>
            </a:pPr>
            <a:r>
              <a:rPr lang="el-GR" dirty="0"/>
              <a:t>1.</a:t>
            </a:r>
            <a:r>
              <a:rPr lang="el-GR" b="1" dirty="0"/>
              <a:t>EU Commission - </a:t>
            </a:r>
            <a:r>
              <a:rPr lang="el-GR" b="1" dirty="0" err="1"/>
              <a:t>Education</a:t>
            </a:r>
            <a:r>
              <a:rPr lang="el-GR" dirty="0"/>
              <a:t> </a:t>
            </a:r>
            <a:r>
              <a:rPr lang="el-GR" b="1" dirty="0" err="1"/>
              <a:t>Monitor</a:t>
            </a:r>
            <a:r>
              <a:rPr lang="el-GR" b="1" dirty="0"/>
              <a:t> 2022</a:t>
            </a:r>
            <a:r>
              <a:rPr lang="el-GR" dirty="0"/>
              <a:t>: Η έκθεση αυτή προσφέρει μια λεπτομερή συγκριτική ανάλυση των εκπαιδευτικών συστημάτων σε όλη την Ευρώπη, υπογραμμίζοντας τον αντίκτυπο των κοινωνικοοικονομικών παραγόντων στην εκπαίδευση και τα μέτρα που λαμβάνονται για την αντιμετώπιση αυτών των προκλήσεων.</a:t>
            </a:r>
            <a:br>
              <a:rPr lang="el-GR" dirty="0"/>
            </a:br>
            <a:endParaRPr lang="el-GR" dirty="0"/>
          </a:p>
          <a:p>
            <a:pPr>
              <a:buNone/>
            </a:pPr>
            <a:r>
              <a:rPr lang="el-GR" dirty="0"/>
              <a:t>2.</a:t>
            </a:r>
            <a:r>
              <a:rPr lang="el-GR" b="1" dirty="0"/>
              <a:t>ΟΟΣΑ - Κοινωνικοοικονομική</a:t>
            </a:r>
            <a:r>
              <a:rPr lang="el-GR" dirty="0"/>
              <a:t> </a:t>
            </a:r>
            <a:r>
              <a:rPr lang="el-GR" b="1" dirty="0"/>
              <a:t>κατάσταση</a:t>
            </a:r>
            <a:r>
              <a:rPr lang="el-GR" dirty="0"/>
              <a:t>: Αυτός ο πόρος διερευνά τον τρόπο με τον οποίο η κοινωνικοοικονομική κατάσταση επηρεάζει τις εκπαιδευτικές ευκαιρίες και τα αποτελέσματα. Είναι ένα εξαιρετικό ανάγνωσμα για την κατανόηση του ευρύτερου πλαισίου των εμποδίων στην εκπαίδευση.</a:t>
            </a:r>
            <a:br>
              <a:rPr lang="el-GR" dirty="0"/>
            </a:br>
            <a:endParaRPr lang="el-GR" dirty="0"/>
          </a:p>
          <a:p>
            <a:r>
              <a:rPr lang="el-GR" dirty="0"/>
              <a:t>3.</a:t>
            </a:r>
            <a:r>
              <a:rPr lang="el-GR" b="1" dirty="0"/>
              <a:t>ΟΟΣΑ - Παιδιά του 21ου αιώνα</a:t>
            </a:r>
            <a:r>
              <a:rPr lang="el-GR" dirty="0"/>
              <a:t>: Αυτή η πρωτοβουλία του ΟΟΣΑ επικεντρώνεται στις προκλήσεις που αντιμετωπίζουν τα σημερινά παιδιά, συμπεριλαμβανομένων των κοινωνικοοικονομικών εμποδίων, και στο πώς τα εκπαιδευτικά συστήματα μπορούν να εξελιχθούν ώστε να ανταποκρίνονται στις ανάγκες τους. Για περισσότερες πληροφορίες,</a:t>
            </a:r>
          </a:p>
          <a:p>
            <a:pPr>
              <a:buNone/>
            </a:pPr>
            <a:endParaRPr lang="tr-TR" dirty="0"/>
          </a:p>
        </p:txBody>
      </p:sp>
      <p:sp>
        <p:nvSpPr>
          <p:cNvPr id="154" name="Google Shape;154;g300901eff1f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 name="Google Shape;34;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 name="Google Shape;3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op.europa.eu/webpub/eac/education-and-training-monitor-2022/en/comparative-report/chapter-1.html#complementary-evidenc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gpseducation.oecd.org/revieweducationpolicies/#!node=41749&amp;filter=all" TargetMode="External"/><Relationship Id="rId4" Type="http://schemas.openxmlformats.org/officeDocument/2006/relationships/hyperlink" Target="https://www.oecd.org/en/about/projects/21st-century-childre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2000" cy="60674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470004" y="591655"/>
            <a:ext cx="3282189" cy="931252"/>
          </a:xfrm>
          <a:prstGeom prst="rect">
            <a:avLst/>
          </a:prstGeom>
          <a:noFill/>
          <a:ln>
            <a:noFill/>
          </a:ln>
        </p:spPr>
      </p:pic>
      <p:sp>
        <p:nvSpPr>
          <p:cNvPr id="91" name="Google Shape;91;p1"/>
          <p:cNvSpPr txBox="1"/>
          <p:nvPr/>
        </p:nvSpPr>
        <p:spPr>
          <a:xfrm>
            <a:off x="470000" y="1610375"/>
            <a:ext cx="5975400" cy="31085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l-GR" sz="4400" dirty="0">
                <a:solidFill>
                  <a:schemeClr val="lt1"/>
                </a:solidFill>
                <a:latin typeface="Calibri"/>
                <a:ea typeface="Calibri"/>
                <a:cs typeface="Calibri"/>
                <a:sym typeface="Calibri"/>
              </a:rPr>
              <a:t>Κεφάλαιο</a:t>
            </a:r>
            <a:r>
              <a:rPr lang="en-GB" sz="4400" b="0" i="0" u="none" strike="noStrike" cap="none" dirty="0">
                <a:solidFill>
                  <a:schemeClr val="lt1"/>
                </a:solidFill>
                <a:latin typeface="Calibri"/>
                <a:ea typeface="Calibri"/>
                <a:cs typeface="Calibri"/>
                <a:sym typeface="Calibri"/>
              </a:rPr>
              <a:t> 1</a:t>
            </a:r>
            <a:endParaRPr sz="4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r>
              <a:rPr lang="el-GR" sz="4400" b="0" i="0" u="none" strike="noStrike" cap="none" dirty="0">
                <a:solidFill>
                  <a:schemeClr val="lt1"/>
                </a:solidFill>
                <a:latin typeface="Calibri"/>
                <a:ea typeface="Calibri"/>
                <a:cs typeface="Calibri"/>
                <a:sym typeface="Calibri"/>
              </a:rPr>
              <a:t>Ενότητα</a:t>
            </a:r>
            <a:r>
              <a:rPr lang="en-GB" sz="4400" b="0" i="0" u="none" strike="noStrike" cap="none" dirty="0">
                <a:solidFill>
                  <a:schemeClr val="lt1"/>
                </a:solidFill>
                <a:latin typeface="Calibri"/>
                <a:ea typeface="Calibri"/>
                <a:cs typeface="Calibri"/>
                <a:sym typeface="Calibri"/>
              </a:rPr>
              <a:t> 1</a:t>
            </a:r>
            <a:endParaRPr lang="el-GR" sz="4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r>
              <a:rPr lang="en-GB" sz="2600" b="0" i="1" u="none" strike="noStrike" cap="none" dirty="0">
                <a:solidFill>
                  <a:schemeClr val="lt1"/>
                </a:solidFill>
                <a:latin typeface="Calibri"/>
                <a:ea typeface="Calibri"/>
                <a:cs typeface="Calibri"/>
                <a:sym typeface="Calibri"/>
              </a:rPr>
              <a:t>1 </a:t>
            </a:r>
            <a:r>
              <a:rPr lang="el-GR" sz="2600" b="0" i="1" u="none" strike="noStrike" cap="none" dirty="0">
                <a:solidFill>
                  <a:schemeClr val="lt1"/>
                </a:solidFill>
                <a:latin typeface="Calibri"/>
                <a:ea typeface="Calibri"/>
                <a:cs typeface="Calibri"/>
                <a:sym typeface="Calibri"/>
              </a:rPr>
              <a:t> Ασύγχρονη </a:t>
            </a:r>
            <a:r>
              <a:rPr lang="el-GR" sz="2600" i="1" dirty="0">
                <a:solidFill>
                  <a:schemeClr val="lt1"/>
                </a:solidFill>
                <a:latin typeface="Calibri"/>
                <a:ea typeface="Calibri"/>
                <a:cs typeface="Calibri"/>
                <a:sym typeface="Calibri"/>
              </a:rPr>
              <a:t>συνεδρία</a:t>
            </a:r>
            <a:endParaRPr lang="el-GR" sz="26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endParaRPr sz="2600" b="0" i="1"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l-GR" sz="2800" b="1" i="0" u="none" strike="noStrike" cap="none" dirty="0">
                <a:solidFill>
                  <a:srgbClr val="69ABDB"/>
                </a:solidFill>
                <a:latin typeface="Calibri"/>
                <a:ea typeface="Calibri"/>
                <a:cs typeface="Calibri"/>
                <a:sym typeface="Calibri"/>
              </a:rPr>
              <a:t>Εισαγωγή κοινωνικών και οικονομικών φραγμών</a:t>
            </a:r>
            <a:endParaRPr sz="2800" b="1" i="0" u="none" strike="noStrike" cap="none" dirty="0">
              <a:solidFill>
                <a:srgbClr val="69ABDB"/>
              </a:solidFill>
              <a:latin typeface="Calibri"/>
              <a:ea typeface="Calibri"/>
              <a:cs typeface="Calibri"/>
              <a:sym typeface="Calibri"/>
            </a:endParaRPr>
          </a:p>
        </p:txBody>
      </p:sp>
      <p:sp>
        <p:nvSpPr>
          <p:cNvPr id="92" name="Google Shape;92;p1"/>
          <p:cNvSpPr/>
          <p:nvPr/>
        </p:nvSpPr>
        <p:spPr>
          <a:xfrm>
            <a:off x="9959923" y="591655"/>
            <a:ext cx="1863011"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BDD7EE"/>
                </a:solidFill>
                <a:latin typeface="Open Sans"/>
                <a:ea typeface="Open Sans"/>
                <a:cs typeface="Open Sans"/>
                <a:sym typeface="Open Sans"/>
              </a:rPr>
              <a:t>Project Number: 101056515</a:t>
            </a:r>
            <a:endParaRPr sz="1100" b="0" i="0" u="none" strike="noStrike" cap="none">
              <a:solidFill>
                <a:srgbClr val="BDD7EE"/>
              </a:solidFill>
              <a:latin typeface="Calibri"/>
              <a:ea typeface="Calibri"/>
              <a:cs typeface="Calibri"/>
              <a:sym typeface="Calibri"/>
            </a:endParaRPr>
          </a:p>
        </p:txBody>
      </p:sp>
      <p:pic>
        <p:nvPicPr>
          <p:cNvPr id="93" name="Google Shape;93;p1"/>
          <p:cNvPicPr preferRelativeResize="0"/>
          <p:nvPr/>
        </p:nvPicPr>
        <p:blipFill rotWithShape="1">
          <a:blip r:embed="rId5">
            <a:alphaModFix/>
          </a:blip>
          <a:srcRect/>
          <a:stretch/>
        </p:blipFill>
        <p:spPr>
          <a:xfrm>
            <a:off x="7039729" y="5562295"/>
            <a:ext cx="4353486" cy="625117"/>
          </a:xfrm>
          <a:prstGeom prst="rect">
            <a:avLst/>
          </a:prstGeom>
          <a:noFill/>
          <a:ln>
            <a:noFill/>
          </a:ln>
        </p:spPr>
      </p:pic>
      <p:pic>
        <p:nvPicPr>
          <p:cNvPr id="94" name="Google Shape;94;p1"/>
          <p:cNvPicPr preferRelativeResize="0"/>
          <p:nvPr/>
        </p:nvPicPr>
        <p:blipFill rotWithShape="1">
          <a:blip r:embed="rId6">
            <a:alphaModFix/>
          </a:blip>
          <a:srcRect l="35221"/>
          <a:stretch/>
        </p:blipFill>
        <p:spPr>
          <a:xfrm>
            <a:off x="2785241" y="5517550"/>
            <a:ext cx="3984284" cy="635376"/>
          </a:xfrm>
          <a:prstGeom prst="rect">
            <a:avLst/>
          </a:prstGeom>
          <a:noFill/>
          <a:ln>
            <a:noFill/>
          </a:ln>
        </p:spPr>
      </p:pic>
      <p:pic>
        <p:nvPicPr>
          <p:cNvPr id="95" name="Google Shape;95;p1"/>
          <p:cNvPicPr preferRelativeResize="0"/>
          <p:nvPr/>
        </p:nvPicPr>
        <p:blipFill rotWithShape="1">
          <a:blip r:embed="rId7">
            <a:alphaModFix/>
          </a:blip>
          <a:srcRect/>
          <a:stretch/>
        </p:blipFill>
        <p:spPr>
          <a:xfrm>
            <a:off x="515006" y="5669078"/>
            <a:ext cx="905752" cy="332637"/>
          </a:xfrm>
          <a:prstGeom prst="rect">
            <a:avLst/>
          </a:prstGeom>
          <a:noFill/>
          <a:ln>
            <a:noFill/>
          </a:ln>
        </p:spPr>
      </p:pic>
      <p:sp>
        <p:nvSpPr>
          <p:cNvPr id="96" name="Google Shape;96;p1"/>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GB" sz="900" b="0" i="0" u="none" strike="noStrike" cap="none">
                <a:solidFill>
                  <a:srgbClr val="004494"/>
                </a:solidFill>
                <a:latin typeface="Calibri"/>
                <a:ea typeface="Calibri"/>
                <a:cs typeface="Calibri"/>
                <a:sym typeface="Calibri"/>
              </a:rPr>
              <a:t>This project has been funded with support from the European Commission. This publication reflects the views only of the author, and the Commission cannot be held responsible for any use which may be made of the information contained therein. </a:t>
            </a:r>
            <a:endParaRPr sz="1400" b="0" i="0" u="none" strike="noStrike" cap="none">
              <a:solidFill>
                <a:srgbClr val="000000"/>
              </a:solidFill>
              <a:latin typeface="Arial"/>
              <a:ea typeface="Arial"/>
              <a:cs typeface="Arial"/>
              <a:sym typeface="Arial"/>
            </a:endParaRPr>
          </a:p>
        </p:txBody>
      </p:sp>
      <p:pic>
        <p:nvPicPr>
          <p:cNvPr id="97" name="Google Shape;97;p1"/>
          <p:cNvPicPr preferRelativeResize="0"/>
          <p:nvPr/>
        </p:nvPicPr>
        <p:blipFill rotWithShape="1">
          <a:blip r:embed="rId8">
            <a:alphaModFix/>
          </a:blip>
          <a:srcRect/>
          <a:stretch/>
        </p:blipFill>
        <p:spPr>
          <a:xfrm>
            <a:off x="470004" y="6322957"/>
            <a:ext cx="1355329" cy="367633"/>
          </a:xfrm>
          <a:prstGeom prst="rect">
            <a:avLst/>
          </a:prstGeom>
          <a:noFill/>
          <a:ln>
            <a:noFill/>
          </a:ln>
        </p:spPr>
      </p:pic>
      <p:pic>
        <p:nvPicPr>
          <p:cNvPr id="98" name="Google Shape;98;p1"/>
          <p:cNvPicPr preferRelativeResize="0"/>
          <p:nvPr/>
        </p:nvPicPr>
        <p:blipFill rotWithShape="1">
          <a:blip r:embed="rId9">
            <a:alphaModFix/>
          </a:blip>
          <a:srcRect l="17429" r="66744"/>
          <a:stretch/>
        </p:blipFill>
        <p:spPr>
          <a:xfrm>
            <a:off x="1648921" y="5480243"/>
            <a:ext cx="899577" cy="5871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8"/>
          <p:cNvSpPr txBox="1"/>
          <p:nvPr/>
        </p:nvSpPr>
        <p:spPr>
          <a:xfrm>
            <a:off x="1825334" y="6322957"/>
            <a:ext cx="9830638" cy="36763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494"/>
              </a:buClr>
              <a:buSzPts val="900"/>
              <a:buFont typeface="Arial"/>
              <a:buNone/>
            </a:pPr>
            <a:r>
              <a:rPr lang="en-GB" sz="900" b="0" i="0" u="none" strike="noStrike" cap="none">
                <a:solidFill>
                  <a:srgbClr val="004494"/>
                </a:solidFill>
                <a:latin typeface="Calibri"/>
                <a:ea typeface="Calibri"/>
                <a:cs typeface="Calibri"/>
                <a:sym typeface="Calibri"/>
              </a:rPr>
              <a:t>This project has been funded with support from the European Commission. This publication reflects the views only of the author, and the Commission cannot be held responsible for any use which may be made of the information contained therein. </a:t>
            </a:r>
            <a:endParaRPr sz="1400" b="0" i="0" u="none" strike="noStrike" cap="none">
              <a:solidFill>
                <a:srgbClr val="000000"/>
              </a:solidFill>
              <a:latin typeface="Arial"/>
              <a:ea typeface="Arial"/>
              <a:cs typeface="Arial"/>
              <a:sym typeface="Arial"/>
            </a:endParaRPr>
          </a:p>
        </p:txBody>
      </p:sp>
      <p:pic>
        <p:nvPicPr>
          <p:cNvPr id="162" name="Google Shape;162;p8"/>
          <p:cNvPicPr preferRelativeResize="0"/>
          <p:nvPr/>
        </p:nvPicPr>
        <p:blipFill rotWithShape="1">
          <a:blip r:embed="rId4">
            <a:alphaModFix/>
          </a:blip>
          <a:srcRect/>
          <a:stretch/>
        </p:blipFill>
        <p:spPr>
          <a:xfrm>
            <a:off x="470004" y="6322957"/>
            <a:ext cx="1355329" cy="367633"/>
          </a:xfrm>
          <a:prstGeom prst="rect">
            <a:avLst/>
          </a:prstGeom>
          <a:noFill/>
          <a:ln>
            <a:noFill/>
          </a:ln>
        </p:spPr>
      </p:pic>
      <p:sp>
        <p:nvSpPr>
          <p:cNvPr id="163" name="Google Shape;163;p8"/>
          <p:cNvSpPr/>
          <p:nvPr/>
        </p:nvSpPr>
        <p:spPr>
          <a:xfrm>
            <a:off x="361375" y="1782826"/>
            <a:ext cx="472440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l-GR" sz="3200" b="1" i="0" u="none" strike="noStrike" cap="none" dirty="0">
                <a:solidFill>
                  <a:schemeClr val="lt1"/>
                </a:solidFill>
                <a:latin typeface="Calibri"/>
                <a:ea typeface="Calibri"/>
                <a:cs typeface="Calibri"/>
                <a:sym typeface="Calibri"/>
              </a:rPr>
              <a:t>Ευχαριστώ για την προσοχή σας </a:t>
            </a:r>
            <a:r>
              <a:rPr lang="en-GB" sz="3200" b="1" i="0" u="none" strike="noStrike" cap="none" dirty="0">
                <a:solidFill>
                  <a:schemeClr val="lt1"/>
                </a:solidFill>
                <a:latin typeface="Calibri"/>
                <a:ea typeface="Calibri"/>
                <a:cs typeface="Calibri"/>
                <a:sym typeface="Calibri"/>
              </a:rPr>
              <a:t>☺</a:t>
            </a:r>
            <a:endParaRPr sz="3200" b="1" i="0" u="none" strike="noStrike" cap="none" dirty="0">
              <a:solidFill>
                <a:schemeClr val="lt1"/>
              </a:solidFill>
              <a:latin typeface="Calibri"/>
              <a:ea typeface="Calibri"/>
              <a:cs typeface="Calibri"/>
              <a:sym typeface="Calibri"/>
            </a:endParaRPr>
          </a:p>
        </p:txBody>
      </p:sp>
      <p:pic>
        <p:nvPicPr>
          <p:cNvPr id="164" name="Google Shape;164;p8"/>
          <p:cNvPicPr preferRelativeResize="0"/>
          <p:nvPr/>
        </p:nvPicPr>
        <p:blipFill rotWithShape="1">
          <a:blip r:embed="rId5">
            <a:alphaModFix/>
          </a:blip>
          <a:srcRect/>
          <a:stretch/>
        </p:blipFill>
        <p:spPr>
          <a:xfrm>
            <a:off x="465304" y="738627"/>
            <a:ext cx="2122430" cy="6021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8ACDD"/>
        </a:solidFill>
        <a:effectLst/>
      </p:bgPr>
    </p:bg>
    <p:spTree>
      <p:nvGrpSpPr>
        <p:cNvPr id="1" name="Shape 102"/>
        <p:cNvGrpSpPr/>
        <p:nvPr/>
      </p:nvGrpSpPr>
      <p:grpSpPr>
        <a:xfrm>
          <a:off x="0" y="0"/>
          <a:ext cx="0" cy="0"/>
          <a:chOff x="0" y="0"/>
          <a:chExt cx="0" cy="0"/>
        </a:xfrm>
      </p:grpSpPr>
      <p:sp>
        <p:nvSpPr>
          <p:cNvPr id="103" name="Google Shape;103;p2"/>
          <p:cNvSpPr txBox="1"/>
          <p:nvPr/>
        </p:nvSpPr>
        <p:spPr>
          <a:xfrm>
            <a:off x="-1" y="4120926"/>
            <a:ext cx="12192000" cy="10414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252865"/>
              </a:buClr>
              <a:buSzPts val="6000"/>
              <a:buFont typeface="Calibri"/>
              <a:buNone/>
            </a:pPr>
            <a:r>
              <a:rPr lang="el-GR" sz="6000" b="1" i="0" u="none" strike="noStrike" cap="none" dirty="0">
                <a:solidFill>
                  <a:srgbClr val="252865"/>
                </a:solidFill>
                <a:latin typeface="Calibri"/>
                <a:ea typeface="Calibri"/>
                <a:cs typeface="Calibri"/>
                <a:sym typeface="Calibri"/>
              </a:rPr>
              <a:t>ΕΝΟΤΗΤΑ</a:t>
            </a:r>
            <a:r>
              <a:rPr lang="en-GB" sz="6000" b="1" i="0" u="none" strike="noStrike" cap="none" dirty="0">
                <a:solidFill>
                  <a:srgbClr val="252865"/>
                </a:solidFill>
                <a:latin typeface="Calibri"/>
                <a:ea typeface="Calibri"/>
                <a:cs typeface="Calibri"/>
                <a:sym typeface="Calibri"/>
              </a:rPr>
              <a:t> 1</a:t>
            </a:r>
            <a:endParaRPr sz="6000" b="1" i="0" u="none" strike="noStrike" cap="none" dirty="0">
              <a:solidFill>
                <a:srgbClr val="252865"/>
              </a:solidFill>
              <a:latin typeface="Calibri"/>
              <a:ea typeface="Calibri"/>
              <a:cs typeface="Calibri"/>
              <a:sym typeface="Calibri"/>
            </a:endParaRPr>
          </a:p>
        </p:txBody>
      </p:sp>
      <p:pic>
        <p:nvPicPr>
          <p:cNvPr id="104" name="Google Shape;104;p2"/>
          <p:cNvPicPr preferRelativeResize="0"/>
          <p:nvPr/>
        </p:nvPicPr>
        <p:blipFill rotWithShape="1">
          <a:blip r:embed="rId3">
            <a:alphaModFix/>
          </a:blip>
          <a:srcRect/>
          <a:stretch/>
        </p:blipFill>
        <p:spPr>
          <a:xfrm>
            <a:off x="5175040" y="1771236"/>
            <a:ext cx="1841920" cy="18165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p:nvPr/>
        </p:nvSpPr>
        <p:spPr>
          <a:xfrm>
            <a:off x="377875" y="1514475"/>
            <a:ext cx="4308425" cy="398815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1200"/>
              </a:spcAft>
              <a:buClr>
                <a:srgbClr val="000000"/>
              </a:buClr>
              <a:buSzPts val="2000"/>
              <a:buFont typeface="Arial"/>
              <a:buNone/>
            </a:pPr>
            <a:r>
              <a:rPr lang="el-GR" sz="2800" b="1" dirty="0">
                <a:solidFill>
                  <a:srgbClr val="242868"/>
                </a:solidFill>
                <a:latin typeface="Calibri" panose="020F0502020204030204" pitchFamily="34" charset="0"/>
                <a:ea typeface="Calibri" panose="020F0502020204030204" pitchFamily="34" charset="0"/>
                <a:cs typeface="Calibri" panose="020F0502020204030204" pitchFamily="34" charset="0"/>
              </a:rPr>
              <a:t>Για την Ενότητα</a:t>
            </a:r>
            <a:endParaRPr lang="en-US" sz="2800" b="1" i="0" u="none" strike="noStrike" cap="none" dirty="0">
              <a:solidFill>
                <a:srgbClr val="242868"/>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1200"/>
              </a:spcAft>
              <a:buClr>
                <a:schemeClr val="dk1"/>
              </a:buClr>
              <a:buSzPts val="1100"/>
              <a:buFont typeface="Arial"/>
              <a:buNone/>
            </a:pPr>
            <a:r>
              <a:rPr lang="el-GR"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Όταν πρόκειται για τη συμπερίληψη και την πολυμορφία στην εκπαίδευση, είναι σημαντικό να διασφαλιστεί ότι αίρονται τα εμπόδια για τη συμπερίληψη.</a:t>
            </a:r>
          </a:p>
          <a:p>
            <a:pPr marL="0" marR="0" lvl="0" indent="0" algn="just" rtl="0">
              <a:lnSpc>
                <a:spcPct val="100000"/>
              </a:lnSpc>
              <a:spcBef>
                <a:spcPts val="0"/>
              </a:spcBef>
              <a:spcAft>
                <a:spcPts val="1200"/>
              </a:spcAft>
              <a:buClr>
                <a:schemeClr val="dk1"/>
              </a:buClr>
              <a:buSzPts val="1100"/>
              <a:buFont typeface="Arial"/>
              <a:buNone/>
            </a:pPr>
            <a:r>
              <a:rPr lang="el-GR"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Η σύμπραξη TUTOR είναι αφιερωμένη στην ευαισθητοποίηση σχετικά με αυτά τα πιθανά εμπόδια και στην εκπαίδευση των εκπαιδευτικών σχετικά με αυτά.</a:t>
            </a:r>
            <a:endParaRPr lang="en-US" sz="2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11" name="Google Shape;111;p3"/>
          <p:cNvPicPr preferRelativeResize="0"/>
          <p:nvPr/>
        </p:nvPicPr>
        <p:blipFill rotWithShape="1">
          <a:blip r:embed="rId3">
            <a:alphaModFix/>
          </a:blip>
          <a:srcRect/>
          <a:stretch/>
        </p:blipFill>
        <p:spPr>
          <a:xfrm>
            <a:off x="9305275" y="300900"/>
            <a:ext cx="2158026" cy="2158425"/>
          </a:xfrm>
          <a:prstGeom prst="rect">
            <a:avLst/>
          </a:prstGeom>
          <a:noFill/>
          <a:ln>
            <a:noFill/>
          </a:ln>
        </p:spPr>
      </p:pic>
      <p:sp>
        <p:nvSpPr>
          <p:cNvPr id="3" name="TextBox 2">
            <a:extLst>
              <a:ext uri="{FF2B5EF4-FFF2-40B4-BE49-F238E27FC236}">
                <a16:creationId xmlns:a16="http://schemas.microsoft.com/office/drawing/2014/main" id="{EC7A3FD1-EA9C-3D9E-FE3E-CA29F2DF0193}"/>
              </a:ext>
            </a:extLst>
          </p:cNvPr>
          <p:cNvSpPr txBox="1"/>
          <p:nvPr/>
        </p:nvSpPr>
        <p:spPr>
          <a:xfrm>
            <a:off x="3371850" y="379987"/>
            <a:ext cx="6576191" cy="757130"/>
          </a:xfrm>
          <a:prstGeom prst="rect">
            <a:avLst/>
          </a:prstGeom>
          <a:noFill/>
        </p:spPr>
        <p:txBody>
          <a:bodyPr wrap="square">
            <a:spAutoFit/>
          </a:bodyPr>
          <a:lstStyle/>
          <a:p>
            <a:pPr marR="0" lvl="0" rtl="0">
              <a:lnSpc>
                <a:spcPct val="90000"/>
              </a:lnSpc>
              <a:spcBef>
                <a:spcPts val="0"/>
              </a:spcBef>
              <a:spcAft>
                <a:spcPts val="0"/>
              </a:spcAft>
              <a:buClr>
                <a:srgbClr val="000000"/>
              </a:buClr>
              <a:buSzPts val="2790"/>
              <a:buFont typeface="Arial"/>
              <a:buNone/>
            </a:pPr>
            <a:r>
              <a:rPr lang="el-GR" sz="2400" b="1" i="0" u="none" strike="noStrike" cap="none" dirty="0">
                <a:solidFill>
                  <a:srgbClr val="68ACDC"/>
                </a:solidFill>
                <a:highlight>
                  <a:schemeClr val="lt1"/>
                </a:highlight>
                <a:latin typeface="Arial"/>
                <a:ea typeface="Arial"/>
                <a:cs typeface="Arial"/>
                <a:sym typeface="Arial"/>
              </a:rPr>
              <a:t>U1. Εισαγωγή κοινωνικών και οικονομικών εμποδίων στη συμπερίληψη</a:t>
            </a:r>
            <a:endParaRPr lang="en-GB" sz="2400" b="1" i="0" u="none" strike="noStrike" cap="none" dirty="0">
              <a:solidFill>
                <a:srgbClr val="68ACDC"/>
              </a:solidFill>
              <a:highlight>
                <a:schemeClr val="lt1"/>
              </a:highlight>
              <a:latin typeface="Arial"/>
              <a:ea typeface="Arial"/>
              <a:cs typeface="Arial"/>
              <a:sym typeface="Arial"/>
            </a:endParaRPr>
          </a:p>
        </p:txBody>
      </p:sp>
      <p:sp>
        <p:nvSpPr>
          <p:cNvPr id="4" name="Google Shape;110;p3">
            <a:extLst>
              <a:ext uri="{FF2B5EF4-FFF2-40B4-BE49-F238E27FC236}">
                <a16:creationId xmlns:a16="http://schemas.microsoft.com/office/drawing/2014/main" id="{DA154280-A839-1B79-EAB3-F5D54B018FE1}"/>
              </a:ext>
            </a:extLst>
          </p:cNvPr>
          <p:cNvSpPr txBox="1"/>
          <p:nvPr/>
        </p:nvSpPr>
        <p:spPr>
          <a:xfrm>
            <a:off x="4996850" y="1268413"/>
            <a:ext cx="4308425" cy="4281837"/>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1200"/>
              </a:spcAft>
              <a:buClr>
                <a:schemeClr val="dk1"/>
              </a:buClr>
              <a:buSzPts val="1100"/>
              <a:buFont typeface="Arial"/>
              <a:buNone/>
            </a:pPr>
            <a:r>
              <a:rPr lang="el-GR" sz="20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Η έλλειψη ευαισθητοποίησης και κατανόησης των κοινωνικοοικονομικών μειονεκτημάτων μπορεί να οδηγήσει στον αποκλεισμό των μαθητών από το σχολείο και την κοινότητα. Αυτό το μάθημα (Μάθημα 3) δημιουργήθηκε για να υποστηρίξει τους εκπαιδευτικούς με πόρους για τη δημιουργία μιας  συμπεριληπτικής τάξης, αντιμετωπίζοντας παράλληλα τα ακόλουθα πιθανά εμπόδια (ή μειονεκτήματα)</a:t>
            </a:r>
            <a:endParaRPr lang="en-US" sz="2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body" idx="1"/>
          </p:nvPr>
        </p:nvSpPr>
        <p:spPr>
          <a:xfrm>
            <a:off x="2794611" y="331078"/>
            <a:ext cx="4376135" cy="6216757"/>
          </a:xfrm>
          <a:prstGeom prst="rect">
            <a:avLst/>
          </a:prstGeom>
          <a:solidFill>
            <a:srgbClr val="BDD7EE"/>
          </a:solidFill>
          <a:ln>
            <a:noFill/>
          </a:ln>
        </p:spPr>
        <p:txBody>
          <a:bodyPr spcFirstLastPara="1" wrap="square" lIns="360000" tIns="360000" rIns="360000" bIns="360000" anchor="ctr" anchorCtr="0">
            <a:noAutofit/>
          </a:bodyPr>
          <a:lstStyle/>
          <a:p>
            <a:pPr marL="0" indent="0" algn="just">
              <a:lnSpc>
                <a:spcPct val="120000"/>
              </a:lnSpc>
              <a:spcBef>
                <a:spcPts val="0"/>
              </a:spcBef>
              <a:spcAft>
                <a:spcPts val="1200"/>
              </a:spcAft>
              <a:buSzPts val="1100"/>
              <a:buNone/>
            </a:pPr>
            <a:r>
              <a:rPr lang="el-GR" sz="1800" dirty="0">
                <a:latin typeface="Calibri" panose="020F0502020204030204" pitchFamily="34" charset="0"/>
                <a:ea typeface="Calibri" panose="020F0502020204030204" pitchFamily="34" charset="0"/>
                <a:cs typeface="Calibri" panose="020F0502020204030204" pitchFamily="34" charset="0"/>
                <a:sym typeface="Arial"/>
              </a:rPr>
              <a:t>Τα κοινωνικά και οικονομικά εμπόδια παίζουν σημαντικό ρόλο στην παρεμπόδιση της πρόσβασης στην εκπαίδευση σε παγκόσμιο επίπεδο, επηρεάζοντας την ικανότητα των μαθητών να συμμετέχουν πλήρως στη μάθηση. Τα εμπόδια αυτά μπορεί να προέρχονται από διάφορες πηγές, όπως κοινωνικοοικονομικά μειονεκτήματα, οικογενειακές συνθήκες, θέματα υγείας και γεωγραφικές προκλήσεις. Τα κοινωνικά εμπόδια μπορεί να περιλαμβάνουν περιθωριοποίηση λόγω οικογενειακού περιβάλλοντος, ευθύνες φροντίδας ή δυσκολίες κοινωνικής προσαρμογής.</a:t>
            </a:r>
            <a:endParaRPr sz="1800"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8" name="Google Shape;118;p4"/>
          <p:cNvSpPr txBox="1">
            <a:spLocks noGrp="1"/>
          </p:cNvSpPr>
          <p:nvPr>
            <p:ph type="title"/>
          </p:nvPr>
        </p:nvSpPr>
        <p:spPr>
          <a:xfrm>
            <a:off x="395618" y="1268412"/>
            <a:ext cx="1973028" cy="46607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32765"/>
              </a:buClr>
              <a:buSzPts val="4000"/>
              <a:buFont typeface="Calibri"/>
              <a:buNone/>
            </a:pPr>
            <a:r>
              <a:rPr lang="el-GR" sz="2800" b="1" dirty="0">
                <a:solidFill>
                  <a:srgbClr val="232765"/>
                </a:solidFill>
              </a:rPr>
              <a:t>Τα εμπόδια</a:t>
            </a:r>
            <a:endParaRPr sz="2800" b="1" dirty="0">
              <a:solidFill>
                <a:srgbClr val="232765"/>
              </a:solidFill>
              <a:latin typeface="Calibri"/>
              <a:ea typeface="Calibri"/>
              <a:cs typeface="Calibri"/>
              <a:sym typeface="Calibri"/>
            </a:endParaRPr>
          </a:p>
        </p:txBody>
      </p:sp>
      <p:sp>
        <p:nvSpPr>
          <p:cNvPr id="2" name="Google Shape;117;p4">
            <a:extLst>
              <a:ext uri="{FF2B5EF4-FFF2-40B4-BE49-F238E27FC236}">
                <a16:creationId xmlns:a16="http://schemas.microsoft.com/office/drawing/2014/main" id="{BDCBDCC9-C9E7-2A31-B12F-36974F19C850}"/>
              </a:ext>
            </a:extLst>
          </p:cNvPr>
          <p:cNvSpPr txBox="1">
            <a:spLocks/>
          </p:cNvSpPr>
          <p:nvPr/>
        </p:nvSpPr>
        <p:spPr>
          <a:xfrm>
            <a:off x="7278806" y="299546"/>
            <a:ext cx="4376135" cy="6216756"/>
          </a:xfrm>
          <a:prstGeom prst="rect">
            <a:avLst/>
          </a:prstGeom>
          <a:solidFill>
            <a:srgbClr val="BDD7EE"/>
          </a:solidFill>
          <a:ln>
            <a:noFill/>
          </a:ln>
        </p:spPr>
        <p:txBody>
          <a:bodyPr spcFirstLastPara="1" wrap="square" lIns="360000" tIns="360000" rIns="360000" bIns="360000" anchor="ctr" anchorCtr="0">
            <a:noAutofit/>
          </a:bodyPr>
          <a:lstStyle>
            <a:defPPr marR="0" lvl="0" algn="l" rtl="0">
              <a:lnSpc>
                <a:spcPct val="100000"/>
              </a:lnSpc>
              <a:spcBef>
                <a:spcPts val="0"/>
              </a:spcBef>
              <a:spcAft>
                <a:spcPts val="0"/>
              </a:spcAft>
            </a:defPPr>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gn="just">
              <a:lnSpc>
                <a:spcPct val="120000"/>
              </a:lnSpc>
              <a:spcBef>
                <a:spcPts val="0"/>
              </a:spcBef>
              <a:spcAft>
                <a:spcPts val="1200"/>
              </a:spcAft>
              <a:buSzPts val="1100"/>
              <a:buFont typeface="Arial"/>
              <a:buNone/>
            </a:pPr>
            <a:r>
              <a:rPr lang="el-GR" sz="1800" dirty="0">
                <a:latin typeface="Calibri" panose="020F0502020204030204" pitchFamily="34" charset="0"/>
                <a:ea typeface="Calibri" panose="020F0502020204030204" pitchFamily="34" charset="0"/>
                <a:cs typeface="Calibri" panose="020F0502020204030204" pitchFamily="34" charset="0"/>
                <a:sym typeface="Arial"/>
              </a:rPr>
              <a:t>Τα οικονομικά εμπόδια συνδέονται συχνά με τη φτώχεια, απαιτώντας από τους σπουδαστές να εργάζονται ή οδηγώντας σε μακροχρόνια ανεργία και οικονομική αστάθεια. Η γεωγραφική απομόνωση, οι αναπηρίες και τα προβλήματα υγείας δυσχεραίνουν περαιτέρω την πρόσβαση στην εκπαίδευση. Επιπλέον, διαρθρωτικά ζητήματα εντός των εκπαιδευτικών συστημάτων, συμπεριλαμβανομένης της έλλειψης χρηματοδότησης και υποστήριξης, επιδεινώνουν αυτές τις προκλήσεις, καθιστώντας δύσκολη την ευημερία των μαθητών.</a:t>
            </a:r>
            <a:endParaRPr lang="en-US" sz="1800" dirty="0">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442913" y="1513491"/>
            <a:ext cx="4454547" cy="4276344"/>
          </a:xfrm>
          <a:prstGeom prst="rect">
            <a:avLst/>
          </a:prstGeom>
          <a:noFill/>
          <a:ln>
            <a:noFill/>
          </a:ln>
        </p:spPr>
        <p:txBody>
          <a:bodyPr spcFirstLastPara="1" wrap="square" lIns="91425" tIns="45700" rIns="91425" bIns="45700" anchor="t" anchorCtr="0">
            <a:noAutofit/>
          </a:bodyPr>
          <a:lstStyle/>
          <a:p>
            <a:pPr marL="0" marR="0" lvl="0" indent="0" algn="thaiDist" defTabSz="914400" rtl="0" eaLnBrk="1" fontAlgn="auto" latinLnBrk="0" hangingPunct="1">
              <a:lnSpc>
                <a:spcPct val="100000"/>
              </a:lnSpc>
              <a:spcBef>
                <a:spcPts val="0"/>
              </a:spcBef>
              <a:spcAft>
                <a:spcPts val="1200"/>
              </a:spcAft>
              <a:buClr>
                <a:srgbClr val="000000"/>
              </a:buClr>
              <a:buSzPts val="1100"/>
              <a:buFont typeface="Arial"/>
              <a:buNone/>
              <a:tabLst/>
              <a:defRPr/>
            </a:pPr>
            <a:r>
              <a:rPr lang="el-GR" sz="2000" dirty="0">
                <a:latin typeface="Source Sans Pro"/>
                <a:ea typeface="Source Sans Pro"/>
              </a:rPr>
              <a:t>Σε παγκόσμιο επίπεδο, τα εμπόδια αυτά ενισχύονται από παράγοντες όπως η έλλειψη χρηματοδότησης, η φτώχεια, η παιδική εργασία, οι πρόωροι γάμοι, οι διακρίσεις και η βία ή οι συγκρούσεις. Εκατομμύρια παιδιά αποκλείονται από την εκπαίδευση εξαιτίας αυτών των εμποδίων, ενώ εκείνα που βρίσκονται σε ζώνες συγκρούσεων ή ανήκουν σε περιθωριοποιημένες ομάδες αντιμετωπίζουν ακόμη μεγαλύτερες προκλήσεις.</a:t>
            </a:r>
            <a:endParaRPr lang="en-GB" sz="2800" b="1" dirty="0">
              <a:solidFill>
                <a:srgbClr val="232765"/>
              </a:solidFill>
              <a:latin typeface="Calibri"/>
              <a:ea typeface="Calibri"/>
              <a:cs typeface="Calibri"/>
              <a:sym typeface="Calibri"/>
            </a:endParaRPr>
          </a:p>
        </p:txBody>
      </p:sp>
      <p:pic>
        <p:nvPicPr>
          <p:cNvPr id="128" name="Google Shape;128;p5"/>
          <p:cNvPicPr preferRelativeResize="0"/>
          <p:nvPr/>
        </p:nvPicPr>
        <p:blipFill rotWithShape="1">
          <a:blip r:embed="rId3">
            <a:alphaModFix/>
          </a:blip>
          <a:srcRect l="8147" t="9669" r="10354" b="13336"/>
          <a:stretch>
            <a:fillRect/>
          </a:stretch>
        </p:blipFill>
        <p:spPr>
          <a:xfrm>
            <a:off x="8585735" y="583323"/>
            <a:ext cx="2836920" cy="2680139"/>
          </a:xfrm>
          <a:prstGeom prst="rect">
            <a:avLst/>
          </a:prstGeom>
          <a:noFill/>
          <a:ln>
            <a:noFill/>
          </a:ln>
        </p:spPr>
      </p:pic>
      <p:sp>
        <p:nvSpPr>
          <p:cNvPr id="129" name="Google Shape;129;p5"/>
          <p:cNvSpPr/>
          <p:nvPr/>
        </p:nvSpPr>
        <p:spPr>
          <a:xfrm>
            <a:off x="8443950" y="3298195"/>
            <a:ext cx="3120490"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0" i="1" u="none" strike="noStrike" cap="none" dirty="0">
                <a:solidFill>
                  <a:srgbClr val="AEABAB"/>
                </a:solidFill>
                <a:latin typeface="Calibri"/>
                <a:ea typeface="Calibri"/>
                <a:cs typeface="Calibri"/>
                <a:sym typeface="Calibri"/>
              </a:rPr>
              <a:t>Image by </a:t>
            </a:r>
            <a:r>
              <a:rPr lang="en-GB" sz="1100" b="0" i="1" u="none" strike="noStrike" cap="none" dirty="0" err="1">
                <a:solidFill>
                  <a:srgbClr val="AEABAB"/>
                </a:solidFill>
                <a:latin typeface="Calibri"/>
                <a:ea typeface="Calibri"/>
                <a:cs typeface="Calibri"/>
                <a:sym typeface="Calibri"/>
              </a:rPr>
              <a:t>Freepik</a:t>
            </a:r>
            <a:endParaRPr sz="1100" b="0" i="1" u="none" strike="noStrike" cap="none" dirty="0">
              <a:solidFill>
                <a:srgbClr val="AEABAB"/>
              </a:solidFill>
              <a:latin typeface="Calibri"/>
              <a:ea typeface="Calibri"/>
              <a:cs typeface="Calibri"/>
              <a:sym typeface="Calibri"/>
            </a:endParaRPr>
          </a:p>
        </p:txBody>
      </p:sp>
      <p:sp>
        <p:nvSpPr>
          <p:cNvPr id="2" name="Google Shape;127;p5">
            <a:extLst>
              <a:ext uri="{FF2B5EF4-FFF2-40B4-BE49-F238E27FC236}">
                <a16:creationId xmlns:a16="http://schemas.microsoft.com/office/drawing/2014/main" id="{19CFC314-D889-03CD-6DBA-3DC5905CDE85}"/>
              </a:ext>
            </a:extLst>
          </p:cNvPr>
          <p:cNvSpPr/>
          <p:nvPr/>
        </p:nvSpPr>
        <p:spPr>
          <a:xfrm>
            <a:off x="4897460" y="3429000"/>
            <a:ext cx="3688275" cy="3323946"/>
          </a:xfrm>
          <a:prstGeom prst="rect">
            <a:avLst/>
          </a:prstGeom>
          <a:noFill/>
          <a:ln>
            <a:noFill/>
          </a:ln>
        </p:spPr>
        <p:txBody>
          <a:bodyPr spcFirstLastPara="1" wrap="square" lIns="91425" tIns="45700" rIns="91425" bIns="45700" anchor="ctr" anchorCtr="0">
            <a:spAutoFit/>
          </a:bodyPr>
          <a:lstStyle/>
          <a:p>
            <a:pPr algn="just">
              <a:spcAft>
                <a:spcPts val="1200"/>
              </a:spcAft>
              <a:buClr>
                <a:schemeClr val="dk1"/>
              </a:buClr>
              <a:buSzPts val="1100"/>
            </a:pPr>
            <a:r>
              <a:rPr lang="el-G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Οι διακρίσεις, είτε με βάση την εθνικότητα, τη γλώσσα ή την αναπηρία, είναι διάχυτες και περιορίζουν τις ευκαιρίες για πολλούς. Επιπλέον, η βία και οι συγκρούσεις μπορούν να καταστρέψουν τις εκπαιδευτικές υποδομές και να δημιουργήσουν ανασφαλή περιβάλλοντα, ιδίως για τα κορίτσια.</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CEBAFDF-0039-BF65-FD12-69A0DBDA1241}"/>
              </a:ext>
            </a:extLst>
          </p:cNvPr>
          <p:cNvSpPr txBox="1"/>
          <p:nvPr/>
        </p:nvSpPr>
        <p:spPr>
          <a:xfrm>
            <a:off x="442913" y="1068165"/>
            <a:ext cx="3367087" cy="523220"/>
          </a:xfrm>
          <a:prstGeom prst="rect">
            <a:avLst/>
          </a:prstGeom>
          <a:noFill/>
        </p:spPr>
        <p:txBody>
          <a:bodyPr wrap="square">
            <a:spAutoFit/>
          </a:bodyPr>
          <a:lstStyle/>
          <a:p>
            <a:r>
              <a:rPr kumimoji="0" lang="el-GR" sz="2800" b="1" i="0" u="none" strike="noStrike" kern="0" cap="none" spc="0" normalizeH="0" baseline="0" noProof="0" dirty="0">
                <a:ln>
                  <a:noFill/>
                </a:ln>
                <a:solidFill>
                  <a:srgbClr val="232765"/>
                </a:solidFill>
                <a:effectLst/>
                <a:uLnTx/>
                <a:uFillTx/>
                <a:latin typeface="Calibri"/>
                <a:ea typeface="Calibri"/>
                <a:cs typeface="Calibri"/>
                <a:sym typeface="Arial"/>
              </a:rPr>
              <a:t>Συνολικό πλαίσιο</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4152899" y="914400"/>
            <a:ext cx="6015860" cy="5000625"/>
          </a:xfrm>
          <a:prstGeom prst="rect">
            <a:avLst/>
          </a:prstGeom>
          <a:solidFill>
            <a:srgbClr val="BDD7EE"/>
          </a:solidFill>
          <a:ln>
            <a:noFill/>
          </a:ln>
        </p:spPr>
        <p:txBody>
          <a:bodyPr spcFirstLastPara="1" wrap="square" lIns="360000" tIns="360000" rIns="360000" bIns="360000" anchor="ctr" anchorCtr="0">
            <a:normAutofit/>
          </a:bodyPr>
          <a:lstStyle/>
          <a:p>
            <a:pPr marL="0" indent="0" algn="just">
              <a:lnSpc>
                <a:spcPct val="100000"/>
              </a:lnSpc>
              <a:spcBef>
                <a:spcPts val="0"/>
              </a:spcBef>
              <a:buSzPts val="1100"/>
              <a:buNone/>
            </a:pPr>
            <a:r>
              <a:rPr lang="el-GR" sz="2000" dirty="0">
                <a:latin typeface="Calibri" panose="020F0502020204030204" pitchFamily="34" charset="0"/>
                <a:ea typeface="Calibri" panose="020F0502020204030204" pitchFamily="34" charset="0"/>
                <a:cs typeface="Calibri" panose="020F0502020204030204" pitchFamily="34" charset="0"/>
                <a:sym typeface="Arial"/>
              </a:rPr>
              <a:t>Η αντιμετώπιση αυτών των εμποδίων απαιτεί μια ολοκληρωμένη, </a:t>
            </a:r>
            <a:r>
              <a:rPr lang="el-GR" sz="2000" dirty="0" err="1">
                <a:latin typeface="Calibri" panose="020F0502020204030204" pitchFamily="34" charset="0"/>
                <a:ea typeface="Calibri" panose="020F0502020204030204" pitchFamily="34" charset="0"/>
                <a:cs typeface="Calibri" panose="020F0502020204030204" pitchFamily="34" charset="0"/>
                <a:sym typeface="Arial"/>
              </a:rPr>
              <a:t>διατομεακή</a:t>
            </a:r>
            <a:r>
              <a:rPr lang="el-GR" sz="2000" dirty="0">
                <a:latin typeface="Calibri" panose="020F0502020204030204" pitchFamily="34" charset="0"/>
                <a:ea typeface="Calibri" panose="020F0502020204030204" pitchFamily="34" charset="0"/>
                <a:cs typeface="Calibri" panose="020F0502020204030204" pitchFamily="34" charset="0"/>
                <a:sym typeface="Arial"/>
              </a:rPr>
              <a:t> προσέγγιση που λαμβάνει υπόψη τις μοναδικές προκλήσεις που αντιμετωπίζουν οι μαθητές, διασφαλίζοντας ότι τα εκπαιδευτικά συστήματα είναι συμπεριληπτικά  και υποστηρίζουν όλους τους μαθητές, ανεξάρτητα από το υπόβαθρο ή τις περιστάσεις τους.</a:t>
            </a:r>
            <a:endParaRPr sz="2000"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36" name="Google Shape;136;p7"/>
          <p:cNvSpPr txBox="1">
            <a:spLocks noGrp="1"/>
          </p:cNvSpPr>
          <p:nvPr>
            <p:ph type="title"/>
          </p:nvPr>
        </p:nvSpPr>
        <p:spPr>
          <a:xfrm>
            <a:off x="442912" y="1268413"/>
            <a:ext cx="3205163" cy="4646612"/>
          </a:xfrm>
          <a:prstGeom prst="rect">
            <a:avLst/>
          </a:prstGeom>
          <a:noFill/>
          <a:ln>
            <a:noFill/>
          </a:ln>
        </p:spPr>
        <p:txBody>
          <a:bodyPr spcFirstLastPara="1" wrap="square" lIns="91425" tIns="45700" rIns="91425" bIns="45700" anchor="ctr" anchorCtr="0">
            <a:noAutofit/>
          </a:bodyPr>
          <a:lstStyle/>
          <a:p>
            <a:pPr>
              <a:buClr>
                <a:srgbClr val="232765"/>
              </a:buClr>
            </a:pPr>
            <a:r>
              <a:rPr lang="el-GR" sz="2800" b="1" dirty="0">
                <a:solidFill>
                  <a:srgbClr val="232765"/>
                </a:solidFill>
              </a:rPr>
              <a:t>Διαθεματική προσέγγιση</a:t>
            </a:r>
            <a:endParaRPr sz="2800" b="1" dirty="0">
              <a:solidFill>
                <a:srgbClr val="23276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ffe3fef7cc_1_2"/>
          <p:cNvSpPr txBox="1"/>
          <p:nvPr/>
        </p:nvSpPr>
        <p:spPr>
          <a:xfrm>
            <a:off x="442912" y="1634249"/>
            <a:ext cx="5279971" cy="4433175"/>
          </a:xfrm>
          <a:prstGeom prst="rect">
            <a:avLst/>
          </a:prstGeom>
          <a:noFill/>
          <a:ln>
            <a:noFill/>
          </a:ln>
        </p:spPr>
        <p:txBody>
          <a:bodyPr spcFirstLastPara="1" wrap="square" lIns="91425" tIns="91425" rIns="91425" bIns="91425" anchor="ctr" anchorCtr="0">
            <a:noAutofit/>
          </a:bodyPr>
          <a:lstStyle/>
          <a:p>
            <a:pPr>
              <a:lnSpc>
                <a:spcPct val="90000"/>
              </a:lnSpc>
              <a:buClr>
                <a:srgbClr val="232765"/>
              </a:buClr>
              <a:buSzPts val="3200"/>
            </a:pPr>
            <a:r>
              <a:rPr lang="el-GR" sz="2800" b="1" dirty="0">
                <a:solidFill>
                  <a:srgbClr val="232765"/>
                </a:solidFill>
                <a:latin typeface="Calibri"/>
                <a:ea typeface="Calibri"/>
                <a:cs typeface="Calibri"/>
              </a:rPr>
              <a:t>Δραστηριότητα</a:t>
            </a:r>
            <a:endParaRPr sz="2800" b="1" dirty="0">
              <a:solidFill>
                <a:srgbClr val="232765"/>
              </a:solidFill>
              <a:latin typeface="Calibri"/>
              <a:ea typeface="Calibri"/>
              <a:cs typeface="Calibri"/>
            </a:endParaRPr>
          </a:p>
          <a:p>
            <a:pPr marL="0" marR="0" lvl="0" indent="0" algn="just" rtl="0">
              <a:lnSpc>
                <a:spcPct val="115000"/>
              </a:lnSpc>
              <a:spcBef>
                <a:spcPts val="1200"/>
              </a:spcBef>
              <a:spcAft>
                <a:spcPts val="1200"/>
              </a:spcAft>
              <a:buClr>
                <a:schemeClr val="dk1"/>
              </a:buClr>
              <a:buSzPts val="1100"/>
              <a:buFont typeface="Arial"/>
              <a:buNone/>
            </a:pPr>
            <a:r>
              <a:rPr lang="el-GR" sz="2000" u="none" strike="noStrike" cap="none" dirty="0">
                <a:solidFill>
                  <a:schemeClr val="dk1"/>
                </a:solidFill>
                <a:latin typeface="Source Sans Pro"/>
                <a:ea typeface="Source Sans Pro"/>
                <a:cs typeface="Source Sans Pro"/>
                <a:sym typeface="Source Sans Pro"/>
              </a:rPr>
              <a:t>Διαβάστε το υλικό του TUTOR που συζητάει περαιτέρω το θέμα και ασχοληθείτε με τις δεξιότητες και τη στάση σας για να άρετε τα εμπόδια στην τάξη σας.</a:t>
            </a:r>
            <a:endParaRPr sz="3200" u="none" strike="noStrike" cap="none" dirty="0">
              <a:solidFill>
                <a:schemeClr val="dk1"/>
              </a:solidFill>
              <a:latin typeface="Source Sans Pro"/>
              <a:ea typeface="Source Sans Pro"/>
              <a:cs typeface="Source Sans Pro"/>
              <a:sym typeface="Source Sans Pro"/>
            </a:endParaRPr>
          </a:p>
        </p:txBody>
      </p:sp>
      <p:pic>
        <p:nvPicPr>
          <p:cNvPr id="143" name="Google Shape;143;g2ffe3fef7cc_1_2"/>
          <p:cNvPicPr preferRelativeResize="0"/>
          <p:nvPr/>
        </p:nvPicPr>
        <p:blipFill rotWithShape="1">
          <a:blip r:embed="rId3">
            <a:alphaModFix/>
          </a:blip>
          <a:srcRect/>
          <a:stretch/>
        </p:blipFill>
        <p:spPr>
          <a:xfrm>
            <a:off x="6096000" y="1386599"/>
            <a:ext cx="4711100" cy="4433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300901eff1f_4_0"/>
          <p:cNvSpPr txBox="1"/>
          <p:nvPr/>
        </p:nvSpPr>
        <p:spPr>
          <a:xfrm>
            <a:off x="728365" y="1162531"/>
            <a:ext cx="3481028" cy="5012417"/>
          </a:xfrm>
          <a:prstGeom prst="rect">
            <a:avLst/>
          </a:prstGeom>
          <a:noFill/>
          <a:ln>
            <a:noFill/>
          </a:ln>
        </p:spPr>
        <p:txBody>
          <a:bodyPr spcFirstLastPara="1" wrap="square" lIns="91425" tIns="91425" rIns="91425" bIns="91425" anchor="ctr" anchorCtr="0">
            <a:noAutofit/>
          </a:bodyPr>
          <a:lstStyle/>
          <a:p>
            <a:pPr>
              <a:lnSpc>
                <a:spcPct val="90000"/>
              </a:lnSpc>
              <a:buClr>
                <a:srgbClr val="232765"/>
              </a:buClr>
              <a:buSzPts val="3200"/>
            </a:pPr>
            <a:r>
              <a:rPr lang="el-GR" sz="2800" b="1" dirty="0" err="1">
                <a:solidFill>
                  <a:srgbClr val="232765"/>
                </a:solidFill>
                <a:latin typeface="Calibri"/>
                <a:ea typeface="Calibri"/>
                <a:cs typeface="Calibri"/>
                <a:sym typeface="Calibri"/>
              </a:rPr>
              <a:t>Αναστοχασμός</a:t>
            </a:r>
            <a:endParaRPr lang="el-GR" sz="2800" b="1" dirty="0">
              <a:solidFill>
                <a:srgbClr val="232765"/>
              </a:solidFill>
              <a:latin typeface="Calibri"/>
              <a:ea typeface="Calibri"/>
              <a:cs typeface="Calibri"/>
              <a:sym typeface="Calibri"/>
            </a:endParaRPr>
          </a:p>
          <a:p>
            <a:pPr>
              <a:lnSpc>
                <a:spcPct val="90000"/>
              </a:lnSpc>
              <a:buClr>
                <a:srgbClr val="232765"/>
              </a:buClr>
              <a:buSzPts val="3200"/>
            </a:pPr>
            <a:endParaRPr lang="el-GR" sz="2800" b="1" dirty="0">
              <a:solidFill>
                <a:srgbClr val="232765"/>
              </a:solidFill>
              <a:latin typeface="Calibri"/>
              <a:ea typeface="Calibri"/>
              <a:cs typeface="Calibri"/>
              <a:sym typeface="Calibri"/>
            </a:endParaRPr>
          </a:p>
          <a:p>
            <a:pPr>
              <a:lnSpc>
                <a:spcPct val="90000"/>
              </a:lnSpc>
              <a:buClr>
                <a:srgbClr val="232765"/>
              </a:buClr>
              <a:buSzPts val="3200"/>
            </a:pPr>
            <a:r>
              <a:rPr lang="el-GR" sz="2000" dirty="0">
                <a:solidFill>
                  <a:schemeClr val="tx1"/>
                </a:solidFill>
                <a:latin typeface="Calibri"/>
                <a:ea typeface="Calibri"/>
                <a:cs typeface="Calibri"/>
                <a:sym typeface="Calibri"/>
              </a:rPr>
              <a:t>Κατά τη διάρκεια αυτής της δραστηριότητας και της ανάγνωσης, σκεφτείτε τις δικές σας πιθανές προκαταλήψεις και «εμπόδια» όσον αφορά τη </a:t>
            </a:r>
            <a:r>
              <a:rPr lang="el-GR" sz="2000" dirty="0" err="1">
                <a:solidFill>
                  <a:schemeClr val="tx1"/>
                </a:solidFill>
                <a:latin typeface="Calibri"/>
                <a:ea typeface="Calibri"/>
                <a:cs typeface="Calibri"/>
                <a:sym typeface="Calibri"/>
              </a:rPr>
              <a:t>συμμετοχικότητα</a:t>
            </a:r>
            <a:r>
              <a:rPr lang="el-GR" sz="2000" dirty="0">
                <a:solidFill>
                  <a:schemeClr val="tx1"/>
                </a:solidFill>
                <a:latin typeface="Calibri"/>
                <a:ea typeface="Calibri"/>
                <a:cs typeface="Calibri"/>
                <a:sym typeface="Calibri"/>
              </a:rPr>
              <a:t> και την εκπαίδευση.</a:t>
            </a:r>
          </a:p>
          <a:p>
            <a:pPr>
              <a:lnSpc>
                <a:spcPct val="90000"/>
              </a:lnSpc>
              <a:buClr>
                <a:srgbClr val="232765"/>
              </a:buClr>
              <a:buSzPts val="3200"/>
            </a:pPr>
            <a:endParaRPr sz="2800" b="1" dirty="0">
              <a:solidFill>
                <a:srgbClr val="232765"/>
              </a:solidFill>
              <a:latin typeface="Calibri"/>
              <a:ea typeface="Calibri"/>
              <a:cs typeface="Calibri"/>
            </a:endParaRPr>
          </a:p>
        </p:txBody>
      </p:sp>
      <p:pic>
        <p:nvPicPr>
          <p:cNvPr id="150" name="Google Shape;150;g300901eff1f_4_0"/>
          <p:cNvPicPr preferRelativeResize="0"/>
          <p:nvPr/>
        </p:nvPicPr>
        <p:blipFill rotWithShape="1">
          <a:blip r:embed="rId3">
            <a:alphaModFix/>
          </a:blip>
          <a:srcRect/>
          <a:stretch/>
        </p:blipFill>
        <p:spPr>
          <a:xfrm>
            <a:off x="7896554" y="909693"/>
            <a:ext cx="3870525" cy="3833826"/>
          </a:xfrm>
          <a:prstGeom prst="rect">
            <a:avLst/>
          </a:prstGeom>
          <a:noFill/>
          <a:ln>
            <a:noFill/>
          </a:ln>
        </p:spPr>
      </p:pic>
      <p:sp>
        <p:nvSpPr>
          <p:cNvPr id="2" name="Google Shape;149;g300901eff1f_4_0">
            <a:extLst>
              <a:ext uri="{FF2B5EF4-FFF2-40B4-BE49-F238E27FC236}">
                <a16:creationId xmlns:a16="http://schemas.microsoft.com/office/drawing/2014/main" id="{CAC559EE-90C7-A410-3CF4-EC5B3432A696}"/>
              </a:ext>
            </a:extLst>
          </p:cNvPr>
          <p:cNvSpPr txBox="1"/>
          <p:nvPr/>
        </p:nvSpPr>
        <p:spPr>
          <a:xfrm>
            <a:off x="4425040" y="683051"/>
            <a:ext cx="3599608" cy="5012417"/>
          </a:xfrm>
          <a:prstGeom prst="rect">
            <a:avLst/>
          </a:prstGeom>
          <a:noFill/>
          <a:ln>
            <a:noFill/>
          </a:ln>
        </p:spPr>
        <p:txBody>
          <a:bodyPr spcFirstLastPara="1" wrap="square" lIns="91425" tIns="91425" rIns="91425" bIns="91425" anchor="ctr" anchorCtr="0">
            <a:noAutofit/>
          </a:bodyPr>
          <a:lstStyle/>
          <a:p>
            <a:pPr marL="0" marR="0" lvl="0" indent="0" algn="just" rtl="0">
              <a:lnSpc>
                <a:spcPct val="115000"/>
              </a:lnSpc>
              <a:spcBef>
                <a:spcPts val="1200"/>
              </a:spcBef>
              <a:spcAft>
                <a:spcPts val="1200"/>
              </a:spcAft>
              <a:buClr>
                <a:schemeClr val="dk1"/>
              </a:buClr>
              <a:buSzPts val="1100"/>
              <a:buFont typeface="Arial"/>
              <a:buNone/>
            </a:pPr>
            <a:r>
              <a:rPr lang="el-G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Θα βρείτε περισσότερες ερωτήσεις σχετικά με τις </a:t>
            </a:r>
            <a:r>
              <a:rPr lang="el-GR" sz="20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αυτοαναφορές</a:t>
            </a:r>
            <a:r>
              <a:rPr lang="el-G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rPr>
              <a:t> σε αυτή την Κεφάλαιο του μαθήματος TUTOR.</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00901eff1f_3_0"/>
          <p:cNvSpPr txBox="1"/>
          <p:nvPr/>
        </p:nvSpPr>
        <p:spPr>
          <a:xfrm>
            <a:off x="457202" y="1276349"/>
            <a:ext cx="3667128" cy="4778725"/>
          </a:xfrm>
          <a:prstGeom prst="rect">
            <a:avLst/>
          </a:prstGeom>
          <a:noFill/>
          <a:ln>
            <a:noFill/>
          </a:ln>
        </p:spPr>
        <p:txBody>
          <a:bodyPr spcFirstLastPara="1" wrap="square" lIns="91425" tIns="91425" rIns="91425" bIns="91425" anchor="t" anchorCtr="0">
            <a:noAutofit/>
          </a:bodyPr>
          <a:lstStyle/>
          <a:p>
            <a:pPr>
              <a:lnSpc>
                <a:spcPct val="90000"/>
              </a:lnSpc>
              <a:spcAft>
                <a:spcPts val="1200"/>
              </a:spcAft>
              <a:buClr>
                <a:srgbClr val="232765"/>
              </a:buClr>
              <a:buSzPts val="3200"/>
            </a:pPr>
            <a:r>
              <a:rPr lang="el-GR" sz="2800" b="1" dirty="0">
                <a:solidFill>
                  <a:srgbClr val="232765"/>
                </a:solidFill>
                <a:latin typeface="Calibri"/>
                <a:ea typeface="Calibri"/>
                <a:cs typeface="Calibri"/>
                <a:sym typeface="Calibri"/>
              </a:rPr>
              <a:t>Περαιτέρω ανάγνωση</a:t>
            </a:r>
          </a:p>
          <a:p>
            <a:pPr>
              <a:lnSpc>
                <a:spcPct val="90000"/>
              </a:lnSpc>
              <a:spcAft>
                <a:spcPts val="1200"/>
              </a:spcAft>
              <a:buClr>
                <a:srgbClr val="232765"/>
              </a:buClr>
              <a:buSzPts val="3200"/>
            </a:pPr>
            <a:r>
              <a:rPr lang="en-GB" sz="2000" dirty="0">
                <a:solidFill>
                  <a:schemeClr val="dk1"/>
                </a:solidFill>
                <a:latin typeface="Calibri" panose="020F0502020204030204" pitchFamily="34" charset="0"/>
                <a:ea typeface="Calibri" panose="020F0502020204030204" pitchFamily="34" charset="0"/>
                <a:cs typeface="Calibri" panose="020F0502020204030204" pitchFamily="34" charset="0"/>
              </a:rPr>
              <a:t>EU Commission: Education Monitor:</a:t>
            </a:r>
            <a:br>
              <a:rPr lang="en-GB" sz="2000" dirty="0">
                <a:solidFill>
                  <a:schemeClr val="dk1"/>
                </a:solidFill>
                <a:latin typeface="Calibri" panose="020F0502020204030204" pitchFamily="34" charset="0"/>
                <a:ea typeface="Calibri" panose="020F0502020204030204" pitchFamily="34" charset="0"/>
                <a:cs typeface="Calibri" panose="020F0502020204030204" pitchFamily="34" charset="0"/>
              </a:rPr>
            </a:br>
            <a:r>
              <a:rPr lang="en-GB" sz="2000" dirty="0">
                <a:solidFill>
                  <a:schemeClr val="dk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https://op.europa.eu/webpub/eac/education-and-training-monitor-2022/en/comparative-report/chapter-1.html#complementary-evidence</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156;g300901eff1f_3_0">
            <a:extLst>
              <a:ext uri="{FF2B5EF4-FFF2-40B4-BE49-F238E27FC236}">
                <a16:creationId xmlns:a16="http://schemas.microsoft.com/office/drawing/2014/main" id="{F0AEB734-3586-32C6-1CC0-82172D087CE3}"/>
              </a:ext>
            </a:extLst>
          </p:cNvPr>
          <p:cNvSpPr txBox="1"/>
          <p:nvPr/>
        </p:nvSpPr>
        <p:spPr>
          <a:xfrm>
            <a:off x="7791450" y="1792440"/>
            <a:ext cx="3667127" cy="4121499"/>
          </a:xfrm>
          <a:prstGeom prst="rect">
            <a:avLst/>
          </a:prstGeom>
          <a:noFill/>
          <a:ln>
            <a:noFill/>
          </a:ln>
        </p:spPr>
        <p:txBody>
          <a:bodyPr spcFirstLastPara="1" wrap="square" lIns="91425" tIns="91425" rIns="91425" bIns="91425" anchor="t" anchorCtr="0">
            <a:noAutofit/>
          </a:bodyPr>
          <a:lstStyle/>
          <a:p>
            <a:pPr marL="457200" marR="0" lvl="0" indent="-349250" rtl="0">
              <a:lnSpc>
                <a:spcPct val="115000"/>
              </a:lnSpc>
              <a:spcAft>
                <a:spcPts val="1200"/>
              </a:spcAft>
              <a:buClr>
                <a:schemeClr val="dk1"/>
              </a:buClr>
              <a:buSzPts val="1900"/>
              <a:buChar char="●"/>
            </a:pPr>
            <a:r>
              <a:rPr lang="en-GB" sz="2000" dirty="0">
                <a:solidFill>
                  <a:schemeClr val="dk1"/>
                </a:solidFill>
                <a:latin typeface="Calibri" panose="020F0502020204030204" pitchFamily="34" charset="0"/>
                <a:ea typeface="Calibri" panose="020F0502020204030204" pitchFamily="34" charset="0"/>
                <a:cs typeface="Calibri" panose="020F0502020204030204" pitchFamily="34" charset="0"/>
              </a:rPr>
              <a:t>OECD: 21st Century Children:</a:t>
            </a:r>
            <a:br>
              <a:rPr lang="en-GB" sz="2000" dirty="0">
                <a:solidFill>
                  <a:schemeClr val="dk1"/>
                </a:solidFill>
                <a:latin typeface="Calibri" panose="020F0502020204030204" pitchFamily="34" charset="0"/>
                <a:ea typeface="Calibri" panose="020F0502020204030204" pitchFamily="34" charset="0"/>
                <a:cs typeface="Calibri" panose="020F0502020204030204" pitchFamily="34" charset="0"/>
              </a:rPr>
            </a:br>
            <a:r>
              <a:rPr lang="en-GB" sz="2000" dirty="0">
                <a:solidFill>
                  <a:schemeClr val="dk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https://www.oecd.org/en/about/projects/21st-century-children.html</a:t>
            </a:r>
            <a:endParaRPr sz="1900" i="1" dirty="0">
              <a:solidFill>
                <a:schemeClr val="dk1"/>
              </a:solidFill>
            </a:endParaRPr>
          </a:p>
        </p:txBody>
      </p:sp>
      <p:sp>
        <p:nvSpPr>
          <p:cNvPr id="6" name="TextBox 5">
            <a:extLst>
              <a:ext uri="{FF2B5EF4-FFF2-40B4-BE49-F238E27FC236}">
                <a16:creationId xmlns:a16="http://schemas.microsoft.com/office/drawing/2014/main" id="{5E6C981A-E71A-077C-04FD-87EFA064C133}"/>
              </a:ext>
            </a:extLst>
          </p:cNvPr>
          <p:cNvSpPr txBox="1"/>
          <p:nvPr/>
        </p:nvSpPr>
        <p:spPr>
          <a:xfrm>
            <a:off x="4262440" y="1801095"/>
            <a:ext cx="3390900" cy="2193229"/>
          </a:xfrm>
          <a:prstGeom prst="rect">
            <a:avLst/>
          </a:prstGeom>
          <a:noFill/>
        </p:spPr>
        <p:txBody>
          <a:bodyPr wrap="square">
            <a:spAutoFit/>
          </a:bodyPr>
          <a:lstStyle/>
          <a:p>
            <a:pPr marL="457200" marR="0" lvl="0" indent="-349250" algn="l" defTabSz="914400" rtl="0" eaLnBrk="1" fontAlgn="auto" latinLnBrk="0" hangingPunct="1">
              <a:lnSpc>
                <a:spcPct val="115000"/>
              </a:lnSpc>
              <a:spcBef>
                <a:spcPts val="0"/>
              </a:spcBef>
              <a:spcAft>
                <a:spcPts val="1200"/>
              </a:spcAft>
              <a:buClr>
                <a:srgbClr val="000000"/>
              </a:buClr>
              <a:buSzPts val="1900"/>
              <a:buFont typeface="Arial"/>
              <a:buChar char="●"/>
              <a:tabLst/>
              <a:defRPr/>
            </a:pPr>
            <a:r>
              <a:rPr kumimoji="0" lang="it-IT"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OECD: Socio-economic status:</a:t>
            </a:r>
            <a:br>
              <a:rPr kumimoji="0" lang="it-IT"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r>
              <a:rPr kumimoji="0" lang="it-IT"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5">
                  <a:extLst>
                    <a:ext uri="{A12FA001-AC4F-418D-AE19-62706E023703}">
                      <ahyp:hlinkClr xmlns:ahyp="http://schemas.microsoft.com/office/drawing/2018/hyperlinkcolor" val="tx"/>
                    </a:ext>
                  </a:extLst>
                </a:hlinkClick>
              </a:rPr>
              <a:t>https://gpseducation.oecd.org/revieweducationpolicies/#!node=41749&amp;filter=all</a:t>
            </a:r>
            <a:endParaRPr kumimoji="0" lang="it-IT" sz="1900" b="0" i="1"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3003</Words>
  <Application>Microsoft Office PowerPoint</Application>
  <PresentationFormat>Ευρεία οθόνη</PresentationFormat>
  <Paragraphs>78</Paragraphs>
  <Slides>10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Open Sans</vt:lpstr>
      <vt:lpstr>Source Sans Pro</vt:lpstr>
      <vt:lpstr>Calibri</vt:lpstr>
      <vt:lpstr>Arial</vt:lpstr>
      <vt:lpstr>Office Theme</vt:lpstr>
      <vt:lpstr>Παρουσίαση του PowerPoint</vt:lpstr>
      <vt:lpstr>Παρουσίαση του PowerPoint</vt:lpstr>
      <vt:lpstr>Παρουσίαση του PowerPoint</vt:lpstr>
      <vt:lpstr>Τα εμπόδια</vt:lpstr>
      <vt:lpstr>Σε παγκόσμιο επίπεδο, τα εμπόδια αυτά ενισχύονται από παράγοντες όπως η έλλειψη χρηματοδότησης, η φτώχεια, η παιδική εργασία, οι πρόωροι γάμοι, οι διακρίσεις και η βία ή οι συγκρούσεις. Εκατομμύρια παιδιά αποκλείονται από την εκπαίδευση εξαιτίας αυτών των εμποδίων, ενώ εκείνα που βρίσκονται σε ζώνες συγκρούσεων ή ανήκουν σε περιθωριοποιημένες ομάδες αντιμετωπίζουν ακόμη μεγαλύτερες προκλήσεις.</vt:lpstr>
      <vt:lpstr>Διαθεματική προσέγγιση</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Patricia Tejada Fernandéz</dc:creator>
  <cp:lastModifiedBy>ΕΛΕΝΗ ΜΑΥΡΟΠΟΥΛΟΥ</cp:lastModifiedBy>
  <cp:revision>20</cp:revision>
  <dcterms:created xsi:type="dcterms:W3CDTF">2024-08-21T08:35:52Z</dcterms:created>
  <dcterms:modified xsi:type="dcterms:W3CDTF">2025-09-09T07:18:02Z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