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74" r:id="rId3"/>
    <p:sldId id="257" r:id="rId4"/>
    <p:sldId id="264" r:id="rId5"/>
    <p:sldId id="263" r:id="rId6"/>
    <p:sldId id="259" r:id="rId7"/>
    <p:sldId id="260" r:id="rId8"/>
    <p:sldId id="275" r:id="rId9"/>
    <p:sldId id="277" r:id="rId10"/>
    <p:sldId id="276" r:id="rId11"/>
    <p:sldId id="261" r:id="rId12"/>
    <p:sldId id="265"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85C81-FDFB-4588-A392-23EBFEAD6F35}" v="3" dt="2025-04-05T15:48:57.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88" autoAdjust="0"/>
  </p:normalViewPr>
  <p:slideViewPr>
    <p:cSldViewPr snapToGrid="0">
      <p:cViewPr varScale="1">
        <p:scale>
          <a:sx n="64" d="100"/>
          <a:sy n="64" d="100"/>
        </p:scale>
        <p:origin x="14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6DC2-6FD7-468F-8353-D20688DD14A4}" type="doc">
      <dgm:prSet loTypeId="urn:microsoft.com/office/officeart/2005/8/layout/pyramid1" loCatId="pyramid" qsTypeId="urn:microsoft.com/office/officeart/2005/8/quickstyle/simple1" qsCatId="simple" csTypeId="urn:microsoft.com/office/officeart/2005/8/colors/accent1_2" csCatId="accent1" phldr="1"/>
      <dgm:spPr/>
    </dgm:pt>
    <dgm:pt modelId="{613F424F-F5F9-4CBE-9EF9-7A9B8C5C46B5}">
      <dgm:prSet phldrT="[Text]" custT="1"/>
      <dgm:spPr/>
      <dgm:t>
        <a:bodyPr/>
        <a:lstStyle/>
        <a:p>
          <a:endParaRPr lang="en-US" sz="1100" dirty="0">
            <a:latin typeface="+mj-lt"/>
          </a:endParaRPr>
        </a:p>
        <a:p>
          <a:endParaRPr lang="en-US" sz="1100" dirty="0">
            <a:latin typeface="+mj-lt"/>
          </a:endParaRPr>
        </a:p>
        <a:p>
          <a:endParaRPr lang="en-US" sz="1100" dirty="0">
            <a:latin typeface="+mj-lt"/>
          </a:endParaRPr>
        </a:p>
        <a:p>
          <a:endParaRPr lang="en-US" sz="1400" dirty="0">
            <a:latin typeface="+mj-lt"/>
          </a:endParaRPr>
        </a:p>
        <a:p>
          <a:r>
            <a:rPr lang="en-US" sz="1600" dirty="0">
              <a:latin typeface="+mj-lt"/>
            </a:rPr>
            <a:t>Θεραπεία </a:t>
          </a:r>
          <a:br>
            <a:rPr lang="en-US" sz="1600" dirty="0">
              <a:latin typeface="+mj-lt"/>
            </a:rPr>
          </a:br>
          <a:r>
            <a:rPr lang="en-US" sz="1600" dirty="0">
              <a:latin typeface="+mj-lt"/>
            </a:rPr>
            <a:t>και των δύο πλευρών, </a:t>
          </a:r>
          <a:br>
            <a:rPr lang="en-US" sz="1600" dirty="0">
              <a:latin typeface="+mj-lt"/>
            </a:rPr>
          </a:br>
          <a:r>
            <a:rPr lang="en-US" sz="1600" dirty="0">
              <a:latin typeface="+mj-lt"/>
            </a:rPr>
            <a:t>αντί να ακολουθεί </a:t>
          </a:r>
          <a:br>
            <a:rPr lang="en-US" sz="1600" dirty="0">
              <a:latin typeface="+mj-lt"/>
            </a:rPr>
          </a:br>
          <a:r>
            <a:rPr lang="en-US" sz="1600" dirty="0">
              <a:latin typeface="+mj-lt"/>
            </a:rPr>
            <a:t>μοτίβα της</a:t>
          </a:r>
          <a:br>
            <a:rPr lang="en-US" sz="1600" dirty="0">
              <a:latin typeface="+mj-lt"/>
            </a:rPr>
          </a:br>
          <a:r>
            <a:rPr lang="en-US" sz="1600" dirty="0">
              <a:latin typeface="+mj-lt"/>
            </a:rPr>
            <a:t> τιμωρίας και θυματοποίησης </a:t>
          </a:r>
        </a:p>
        <a:p>
          <a:endParaRPr lang="el-GR" sz="1400" dirty="0"/>
        </a:p>
      </dgm:t>
    </dgm:pt>
    <dgm:pt modelId="{F3938F66-6DE3-49C5-A530-312CC67C99E3}" type="parTrans" cxnId="{F9D33DC8-D1B2-4254-B74F-6FFF6143DC9A}">
      <dgm:prSet/>
      <dgm:spPr/>
      <dgm:t>
        <a:bodyPr/>
        <a:lstStyle/>
        <a:p>
          <a:endParaRPr lang="el-GR"/>
        </a:p>
      </dgm:t>
    </dgm:pt>
    <dgm:pt modelId="{434DC0CF-316C-4EC2-A625-7E5BD41B2925}" type="sibTrans" cxnId="{F9D33DC8-D1B2-4254-B74F-6FFF6143DC9A}">
      <dgm:prSet/>
      <dgm:spPr/>
      <dgm:t>
        <a:bodyPr/>
        <a:lstStyle/>
        <a:p>
          <a:endParaRPr lang="el-GR"/>
        </a:p>
      </dgm:t>
    </dgm:pt>
    <dgm:pt modelId="{9194184F-A40C-4EB0-B64D-90EA4D3E1770}">
      <dgm:prSet phldrT="[Text]"/>
      <dgm:spPr/>
      <dgm:t>
        <a:bodyPr/>
        <a:lstStyle/>
        <a:p>
          <a:r>
            <a:rPr lang="en-US" dirty="0">
              <a:latin typeface="+mj-lt"/>
            </a:rPr>
            <a:t>Όταν είναι απαραίτητο, να παρεμβαίνετε σε περιπτώσεις εκφοβισμού και </a:t>
          </a:r>
          <a:r>
            <a:rPr lang="en-US" dirty="0" err="1">
              <a:latin typeface="+mj-lt"/>
            </a:rPr>
            <a:t>συμπεριφορών </a:t>
          </a:r>
          <a:r>
            <a:rPr lang="en-US" dirty="0">
              <a:latin typeface="+mj-lt"/>
            </a:rPr>
            <a:t>διακρίσεων και να δίνετε έμφαση σε πρακτικές αποκαταστατικής δικαιοσύνης</a:t>
          </a:r>
          <a:endParaRPr lang="el-GR" dirty="0"/>
        </a:p>
      </dgm:t>
    </dgm:pt>
    <dgm:pt modelId="{B689A8A2-91C5-465A-831F-8704020F6FE9}" type="parTrans" cxnId="{662F1773-9AFF-4C6C-BF26-2EE450DC4A47}">
      <dgm:prSet/>
      <dgm:spPr/>
      <dgm:t>
        <a:bodyPr/>
        <a:lstStyle/>
        <a:p>
          <a:endParaRPr lang="el-GR"/>
        </a:p>
      </dgm:t>
    </dgm:pt>
    <dgm:pt modelId="{2120D870-05EB-47D4-83A7-3C56B232A791}" type="sibTrans" cxnId="{662F1773-9AFF-4C6C-BF26-2EE450DC4A47}">
      <dgm:prSet/>
      <dgm:spPr/>
      <dgm:t>
        <a:bodyPr/>
        <a:lstStyle/>
        <a:p>
          <a:endParaRPr lang="el-GR"/>
        </a:p>
      </dgm:t>
    </dgm:pt>
    <dgm:pt modelId="{B2AFF3EA-8460-4300-A179-D0DC9BA7F881}">
      <dgm:prSet phldrT="[Text]"/>
      <dgm:spPr/>
      <dgm:t>
        <a:bodyPr/>
        <a:lstStyle/>
        <a:p>
          <a:r>
            <a:rPr lang="en-US" dirty="0">
              <a:latin typeface="+mj-lt"/>
            </a:rPr>
            <a:t>Υποστήριξη ρητά και εμφανώς LGBTQI+ φοιτητών </a:t>
          </a:r>
        </a:p>
        <a:p>
          <a:r>
            <a:rPr lang="en-US" dirty="0">
              <a:latin typeface="+mj-lt"/>
            </a:rPr>
            <a:t>Εφαρμογή της εμπιστευτικότητας </a:t>
          </a:r>
        </a:p>
        <a:p>
          <a:r>
            <a:rPr lang="en-US" dirty="0">
              <a:latin typeface="+mj-lt"/>
            </a:rPr>
            <a:t>Καθιέρωση σαφών βασικών κανόνων που προστατεύουν τους μαθητές από την παρενόχληση </a:t>
          </a:r>
        </a:p>
        <a:p>
          <a:r>
            <a:rPr lang="en-US" dirty="0">
              <a:latin typeface="+mj-lt"/>
            </a:rPr>
            <a:t>Γιορτάζετε τη διαφορετικότητα με τη διοργάνωση εκδηλώσεων (π.χ. Μήνας Υπερηφάνειας)  </a:t>
          </a:r>
          <a:endParaRPr lang="el-GR" dirty="0"/>
        </a:p>
      </dgm:t>
    </dgm:pt>
    <dgm:pt modelId="{641C660C-3D7F-4CAC-89D8-ADA9B36E4EA9}" type="parTrans" cxnId="{4D89D986-906E-4DB8-8D3B-225F210BDA14}">
      <dgm:prSet/>
      <dgm:spPr/>
      <dgm:t>
        <a:bodyPr/>
        <a:lstStyle/>
        <a:p>
          <a:endParaRPr lang="el-GR"/>
        </a:p>
      </dgm:t>
    </dgm:pt>
    <dgm:pt modelId="{447783FD-8067-4F7B-AD4A-485A021B902D}" type="sibTrans" cxnId="{4D89D986-906E-4DB8-8D3B-225F210BDA14}">
      <dgm:prSet/>
      <dgm:spPr/>
      <dgm:t>
        <a:bodyPr/>
        <a:lstStyle/>
        <a:p>
          <a:endParaRPr lang="el-GR"/>
        </a:p>
      </dgm:t>
    </dgm:pt>
    <dgm:pt modelId="{19116AAB-3AA2-4361-9F76-02C09CF1A0A6}" type="pres">
      <dgm:prSet presAssocID="{E9A36DC2-6FD7-468F-8353-D20688DD14A4}" presName="Name0" presStyleCnt="0">
        <dgm:presLayoutVars>
          <dgm:dir/>
          <dgm:animLvl val="lvl"/>
          <dgm:resizeHandles val="exact"/>
        </dgm:presLayoutVars>
      </dgm:prSet>
      <dgm:spPr/>
    </dgm:pt>
    <dgm:pt modelId="{D1D1E5D6-D67E-47B3-B886-88EDC5686F27}" type="pres">
      <dgm:prSet presAssocID="{613F424F-F5F9-4CBE-9EF9-7A9B8C5C46B5}" presName="Name8" presStyleCnt="0"/>
      <dgm:spPr/>
    </dgm:pt>
    <dgm:pt modelId="{AE766E9E-3C1D-408E-ABEB-754C0210BD07}" type="pres">
      <dgm:prSet presAssocID="{613F424F-F5F9-4CBE-9EF9-7A9B8C5C46B5}" presName="level" presStyleLbl="node1" presStyleIdx="0" presStyleCnt="3" custScaleX="99601" custScaleY="112254">
        <dgm:presLayoutVars>
          <dgm:chMax val="1"/>
          <dgm:bulletEnabled val="1"/>
        </dgm:presLayoutVars>
      </dgm:prSet>
      <dgm:spPr/>
    </dgm:pt>
    <dgm:pt modelId="{647BA38E-5EA0-4627-BA88-36A44661DED0}" type="pres">
      <dgm:prSet presAssocID="{613F424F-F5F9-4CBE-9EF9-7A9B8C5C46B5}" presName="levelTx" presStyleLbl="revTx" presStyleIdx="0" presStyleCnt="0">
        <dgm:presLayoutVars>
          <dgm:chMax val="1"/>
          <dgm:bulletEnabled val="1"/>
        </dgm:presLayoutVars>
      </dgm:prSet>
      <dgm:spPr/>
    </dgm:pt>
    <dgm:pt modelId="{BB151681-839A-49DE-B10B-65B1C304D340}" type="pres">
      <dgm:prSet presAssocID="{9194184F-A40C-4EB0-B64D-90EA4D3E1770}" presName="Name8" presStyleCnt="0"/>
      <dgm:spPr/>
    </dgm:pt>
    <dgm:pt modelId="{8DAF979E-E6E2-4C3A-8262-79641C940168}" type="pres">
      <dgm:prSet presAssocID="{9194184F-A40C-4EB0-B64D-90EA4D3E1770}" presName="level" presStyleLbl="node1" presStyleIdx="1" presStyleCnt="3">
        <dgm:presLayoutVars>
          <dgm:chMax val="1"/>
          <dgm:bulletEnabled val="1"/>
        </dgm:presLayoutVars>
      </dgm:prSet>
      <dgm:spPr/>
    </dgm:pt>
    <dgm:pt modelId="{116F8B10-4AF3-4E8E-927D-852742EA5612}" type="pres">
      <dgm:prSet presAssocID="{9194184F-A40C-4EB0-B64D-90EA4D3E1770}" presName="levelTx" presStyleLbl="revTx" presStyleIdx="0" presStyleCnt="0">
        <dgm:presLayoutVars>
          <dgm:chMax val="1"/>
          <dgm:bulletEnabled val="1"/>
        </dgm:presLayoutVars>
      </dgm:prSet>
      <dgm:spPr/>
    </dgm:pt>
    <dgm:pt modelId="{CFBFD060-7FF2-4EAE-9E20-920E06BA1F15}" type="pres">
      <dgm:prSet presAssocID="{B2AFF3EA-8460-4300-A179-D0DC9BA7F881}" presName="Name8" presStyleCnt="0"/>
      <dgm:spPr/>
    </dgm:pt>
    <dgm:pt modelId="{FB97A1D5-D45A-44A1-9487-B6D798A4DBE5}" type="pres">
      <dgm:prSet presAssocID="{B2AFF3EA-8460-4300-A179-D0DC9BA7F881}" presName="level" presStyleLbl="node1" presStyleIdx="2" presStyleCnt="3">
        <dgm:presLayoutVars>
          <dgm:chMax val="1"/>
          <dgm:bulletEnabled val="1"/>
        </dgm:presLayoutVars>
      </dgm:prSet>
      <dgm:spPr/>
    </dgm:pt>
    <dgm:pt modelId="{BE320CEE-9453-4BC2-A703-B8609F1B6657}" type="pres">
      <dgm:prSet presAssocID="{B2AFF3EA-8460-4300-A179-D0DC9BA7F881}" presName="levelTx" presStyleLbl="revTx" presStyleIdx="0" presStyleCnt="0">
        <dgm:presLayoutVars>
          <dgm:chMax val="1"/>
          <dgm:bulletEnabled val="1"/>
        </dgm:presLayoutVars>
      </dgm:prSet>
      <dgm:spPr/>
    </dgm:pt>
  </dgm:ptLst>
  <dgm:cxnLst>
    <dgm:cxn modelId="{3AA26E2D-AF1A-45EE-80BB-B51FD4210701}" type="presOf" srcId="{B2AFF3EA-8460-4300-A179-D0DC9BA7F881}" destId="{FB97A1D5-D45A-44A1-9487-B6D798A4DBE5}" srcOrd="0" destOrd="0" presId="urn:microsoft.com/office/officeart/2005/8/layout/pyramid1"/>
    <dgm:cxn modelId="{02938237-3C39-487B-B917-D635AF78608F}" type="presOf" srcId="{9194184F-A40C-4EB0-B64D-90EA4D3E1770}" destId="{8DAF979E-E6E2-4C3A-8262-79641C940168}" srcOrd="0" destOrd="0" presId="urn:microsoft.com/office/officeart/2005/8/layout/pyramid1"/>
    <dgm:cxn modelId="{662F1773-9AFF-4C6C-BF26-2EE450DC4A47}" srcId="{E9A36DC2-6FD7-468F-8353-D20688DD14A4}" destId="{9194184F-A40C-4EB0-B64D-90EA4D3E1770}" srcOrd="1" destOrd="0" parTransId="{B689A8A2-91C5-465A-831F-8704020F6FE9}" sibTransId="{2120D870-05EB-47D4-83A7-3C56B232A791}"/>
    <dgm:cxn modelId="{FF2CCF78-E78A-45C1-AC5A-298C3C4013A6}" type="presOf" srcId="{613F424F-F5F9-4CBE-9EF9-7A9B8C5C46B5}" destId="{AE766E9E-3C1D-408E-ABEB-754C0210BD07}" srcOrd="0" destOrd="0" presId="urn:microsoft.com/office/officeart/2005/8/layout/pyramid1"/>
    <dgm:cxn modelId="{9DD1D884-AF09-4646-9B68-C4BE54CC3398}" type="presOf" srcId="{613F424F-F5F9-4CBE-9EF9-7A9B8C5C46B5}" destId="{647BA38E-5EA0-4627-BA88-36A44661DED0}" srcOrd="1" destOrd="0" presId="urn:microsoft.com/office/officeart/2005/8/layout/pyramid1"/>
    <dgm:cxn modelId="{4D89D986-906E-4DB8-8D3B-225F210BDA14}" srcId="{E9A36DC2-6FD7-468F-8353-D20688DD14A4}" destId="{B2AFF3EA-8460-4300-A179-D0DC9BA7F881}" srcOrd="2" destOrd="0" parTransId="{641C660C-3D7F-4CAC-89D8-ADA9B36E4EA9}" sibTransId="{447783FD-8067-4F7B-AD4A-485A021B902D}"/>
    <dgm:cxn modelId="{5E26BF8F-E82A-43D4-BF1C-769AFB5362E2}" type="presOf" srcId="{E9A36DC2-6FD7-468F-8353-D20688DD14A4}" destId="{19116AAB-3AA2-4361-9F76-02C09CF1A0A6}" srcOrd="0" destOrd="0" presId="urn:microsoft.com/office/officeart/2005/8/layout/pyramid1"/>
    <dgm:cxn modelId="{231317B8-F1B8-43FD-BD0E-BE849646112B}" type="presOf" srcId="{9194184F-A40C-4EB0-B64D-90EA4D3E1770}" destId="{116F8B10-4AF3-4E8E-927D-852742EA5612}" srcOrd="1" destOrd="0" presId="urn:microsoft.com/office/officeart/2005/8/layout/pyramid1"/>
    <dgm:cxn modelId="{F9D33DC8-D1B2-4254-B74F-6FFF6143DC9A}" srcId="{E9A36DC2-6FD7-468F-8353-D20688DD14A4}" destId="{613F424F-F5F9-4CBE-9EF9-7A9B8C5C46B5}" srcOrd="0" destOrd="0" parTransId="{F3938F66-6DE3-49C5-A530-312CC67C99E3}" sibTransId="{434DC0CF-316C-4EC2-A625-7E5BD41B2925}"/>
    <dgm:cxn modelId="{02E586DD-A9BA-49ED-A492-A9C05FE636FD}" type="presOf" srcId="{B2AFF3EA-8460-4300-A179-D0DC9BA7F881}" destId="{BE320CEE-9453-4BC2-A703-B8609F1B6657}" srcOrd="1" destOrd="0" presId="urn:microsoft.com/office/officeart/2005/8/layout/pyramid1"/>
    <dgm:cxn modelId="{278682FD-9309-4EE9-B5F6-EDEB4C439D6E}" type="presParOf" srcId="{19116AAB-3AA2-4361-9F76-02C09CF1A0A6}" destId="{D1D1E5D6-D67E-47B3-B886-88EDC5686F27}" srcOrd="0" destOrd="0" presId="urn:microsoft.com/office/officeart/2005/8/layout/pyramid1"/>
    <dgm:cxn modelId="{063E8EC0-1646-4896-BF82-6EF01838343A}" type="presParOf" srcId="{D1D1E5D6-D67E-47B3-B886-88EDC5686F27}" destId="{AE766E9E-3C1D-408E-ABEB-754C0210BD07}" srcOrd="0" destOrd="0" presId="urn:microsoft.com/office/officeart/2005/8/layout/pyramid1"/>
    <dgm:cxn modelId="{93BEB4ED-9B51-4944-8452-EA7853F6622F}" type="presParOf" srcId="{D1D1E5D6-D67E-47B3-B886-88EDC5686F27}" destId="{647BA38E-5EA0-4627-BA88-36A44661DED0}" srcOrd="1" destOrd="0" presId="urn:microsoft.com/office/officeart/2005/8/layout/pyramid1"/>
    <dgm:cxn modelId="{80786309-48EF-4F70-8FD2-7BE1FBDB635E}" type="presParOf" srcId="{19116AAB-3AA2-4361-9F76-02C09CF1A0A6}" destId="{BB151681-839A-49DE-B10B-65B1C304D340}" srcOrd="1" destOrd="0" presId="urn:microsoft.com/office/officeart/2005/8/layout/pyramid1"/>
    <dgm:cxn modelId="{BA8BE783-00C3-404D-80BF-1AC27AA50A78}" type="presParOf" srcId="{BB151681-839A-49DE-B10B-65B1C304D340}" destId="{8DAF979E-E6E2-4C3A-8262-79641C940168}" srcOrd="0" destOrd="0" presId="urn:microsoft.com/office/officeart/2005/8/layout/pyramid1"/>
    <dgm:cxn modelId="{452692ED-CFCA-41A0-ACDB-2C9554E51762}" type="presParOf" srcId="{BB151681-839A-49DE-B10B-65B1C304D340}" destId="{116F8B10-4AF3-4E8E-927D-852742EA5612}" srcOrd="1" destOrd="0" presId="urn:microsoft.com/office/officeart/2005/8/layout/pyramid1"/>
    <dgm:cxn modelId="{517E6997-7DEA-4C41-BFAA-9579666757D7}" type="presParOf" srcId="{19116AAB-3AA2-4361-9F76-02C09CF1A0A6}" destId="{CFBFD060-7FF2-4EAE-9E20-920E06BA1F15}" srcOrd="2" destOrd="0" presId="urn:microsoft.com/office/officeart/2005/8/layout/pyramid1"/>
    <dgm:cxn modelId="{FCE3AD27-4AE1-4D6C-A491-77D7AD89CDE2}" type="presParOf" srcId="{CFBFD060-7FF2-4EAE-9E20-920E06BA1F15}" destId="{FB97A1D5-D45A-44A1-9487-B6D798A4DBE5}" srcOrd="0" destOrd="0" presId="urn:microsoft.com/office/officeart/2005/8/layout/pyramid1"/>
    <dgm:cxn modelId="{967DE0A4-0DB7-48E8-9E35-5072B2A9400F}" type="presParOf" srcId="{CFBFD060-7FF2-4EAE-9E20-920E06BA1F15}" destId="{BE320CEE-9453-4BC2-A703-B8609F1B665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4BC7C-DBAD-461C-AF03-A9B8DA03681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C2EB17BB-5735-4DBD-AA93-26AABF4E0A92}">
      <dgm:prSet phldrT="[Text]"/>
      <dgm:spPr/>
      <dgm:t>
        <a:bodyPr/>
        <a:lstStyle/>
        <a:p>
          <a:r>
            <a:rPr lang="en-US" b="1" dirty="0">
              <a:solidFill>
                <a:srgbClr val="002060"/>
              </a:solidFill>
              <a:latin typeface="+mn-lt"/>
            </a:rPr>
            <a:t>Πώς να εμπλέξετε τους φροντιστές και τους νόμιμους κηδεμόνες στο διάλογο</a:t>
          </a:r>
          <a:endParaRPr lang="el-GR" dirty="0"/>
        </a:p>
      </dgm:t>
    </dgm:pt>
    <dgm:pt modelId="{D590222C-2E25-4378-A8DD-0F56395ED470}" type="parTrans" cxnId="{39124B37-A5B6-4163-9DD8-AC1EA5BFF159}">
      <dgm:prSet/>
      <dgm:spPr/>
      <dgm:t>
        <a:bodyPr/>
        <a:lstStyle/>
        <a:p>
          <a:endParaRPr lang="el-GR"/>
        </a:p>
      </dgm:t>
    </dgm:pt>
    <dgm:pt modelId="{FA959934-1C60-4325-8E04-84E7D53C4028}" type="sibTrans" cxnId="{39124B37-A5B6-4163-9DD8-AC1EA5BFF159}">
      <dgm:prSet/>
      <dgm:spPr/>
      <dgm:t>
        <a:bodyPr/>
        <a:lstStyle/>
        <a:p>
          <a:endParaRPr lang="el-GR"/>
        </a:p>
      </dgm:t>
    </dgm:pt>
    <dgm:pt modelId="{7CE0698A-D4B6-4A1D-91BB-18EA3F1CD9C0}">
      <dgm:prSet phldrT="[Text]" custT="1"/>
      <dgm:spPr/>
      <dgm:t>
        <a:bodyPr/>
        <a:lstStyle/>
        <a:p>
          <a:endParaRPr lang="en-US" sz="1600" dirty="0"/>
        </a:p>
        <a:p>
          <a:endParaRPr lang="en-US" sz="1600" dirty="0"/>
        </a:p>
        <a:p>
          <a:r>
            <a:rPr lang="en-US" sz="1600" dirty="0"/>
            <a:t>Να δοθεί έμφαση στη σημασία του σεβασμού και της αίσθησης του ανήκειν για όλους τους μαθητές, ανεξάρτητα από το </a:t>
          </a:r>
          <a:r>
            <a:rPr lang="el-GR" sz="1600" dirty="0"/>
            <a:t>κοινωνικό </a:t>
          </a:r>
          <a:r>
            <a:rPr lang="en-US" sz="1600" dirty="0" err="1"/>
            <a:t>φύλο</a:t>
          </a:r>
          <a:r>
            <a:rPr lang="en-US" sz="1600" dirty="0"/>
            <a:t> και τη σεξουαλική ταυτότητα.</a:t>
          </a:r>
        </a:p>
        <a:p>
          <a:endParaRPr lang="el-GR" sz="1600" dirty="0"/>
        </a:p>
      </dgm:t>
    </dgm:pt>
    <dgm:pt modelId="{7A960211-2750-4EA4-B28A-F251D0F9FC9F}" type="parTrans" cxnId="{7DFB7B1F-A6C0-4A2B-8ADF-E69CD32597BB}">
      <dgm:prSet/>
      <dgm:spPr/>
      <dgm:t>
        <a:bodyPr/>
        <a:lstStyle/>
        <a:p>
          <a:endParaRPr lang="el-GR"/>
        </a:p>
      </dgm:t>
    </dgm:pt>
    <dgm:pt modelId="{6E3A3134-07E1-448A-B438-336EF5C2AB6F}" type="sibTrans" cxnId="{7DFB7B1F-A6C0-4A2B-8ADF-E69CD32597BB}">
      <dgm:prSet/>
      <dgm:spPr/>
      <dgm:t>
        <a:bodyPr/>
        <a:lstStyle/>
        <a:p>
          <a:endParaRPr lang="el-GR"/>
        </a:p>
      </dgm:t>
    </dgm:pt>
    <dgm:pt modelId="{7B55A3B9-959E-4E9D-8A5E-FD200865D9EE}">
      <dgm:prSet phldrT="[Text]" custT="1"/>
      <dgm:spPr/>
      <dgm:t>
        <a:bodyPr/>
        <a:lstStyle/>
        <a:p>
          <a:endParaRPr lang="en-US" sz="1200" dirty="0"/>
        </a:p>
        <a:p>
          <a:endParaRPr lang="en-US" sz="1200" dirty="0"/>
        </a:p>
        <a:p>
          <a:r>
            <a:rPr lang="en-US" sz="1600" dirty="0"/>
            <a:t>Παρέχετε γεγονότα και πληροφορίες βασισμένες σε στοιχεία όταν αντιμετωπίζετε αντιδράσεις, προσφέροντας πολύτιμες πηγές, όπως ιστότοπους, βιβλία, οργανώσεις κ.λπ.</a:t>
          </a:r>
        </a:p>
      </dgm:t>
    </dgm:pt>
    <dgm:pt modelId="{3C795D41-92CC-4FED-8057-157872246FC0}" type="parTrans" cxnId="{ED7A678F-8E13-49C1-A2B5-BCF0149EFBF8}">
      <dgm:prSet/>
      <dgm:spPr/>
      <dgm:t>
        <a:bodyPr/>
        <a:lstStyle/>
        <a:p>
          <a:endParaRPr lang="el-GR"/>
        </a:p>
      </dgm:t>
    </dgm:pt>
    <dgm:pt modelId="{C7EBFBB1-19C0-4E59-9218-669C4DB2E0A8}" type="sibTrans" cxnId="{ED7A678F-8E13-49C1-A2B5-BCF0149EFBF8}">
      <dgm:prSet/>
      <dgm:spPr/>
      <dgm:t>
        <a:bodyPr/>
        <a:lstStyle/>
        <a:p>
          <a:endParaRPr lang="el-GR"/>
        </a:p>
      </dgm:t>
    </dgm:pt>
    <dgm:pt modelId="{B60D369C-3DC5-417C-B1AF-9AE376A70DA4}">
      <dgm:prSet phldrT="[Text]" custT="1"/>
      <dgm:spPr/>
      <dgm:t>
        <a:bodyPr/>
        <a:lstStyle/>
        <a:p>
          <a:r>
            <a:rPr lang="en-US" sz="1600" dirty="0" err="1"/>
            <a:t>Αν</a:t>
          </a:r>
          <a:r>
            <a:rPr lang="en-US" sz="1600" dirty="0"/>
            <a:t>αγνωρίστε τις ανησυχίες και τις αμφιβολίες των γονέων, διατηρώντας παράλληλα τη</a:t>
          </a:r>
          <a:r>
            <a:rPr lang="el-GR" sz="1600" dirty="0"/>
            <a:t>ν εμπλοκή </a:t>
          </a:r>
          <a:r>
            <a:rPr lang="en-US" sz="1600" dirty="0" err="1"/>
            <a:t>γι</a:t>
          </a:r>
          <a:r>
            <a:rPr lang="en-US" sz="1600" dirty="0"/>
            <a:t>α συμμετοχικότητα. </a:t>
          </a:r>
          <a:endParaRPr lang="el-GR" sz="1600" dirty="0"/>
        </a:p>
      </dgm:t>
    </dgm:pt>
    <dgm:pt modelId="{04FE0E0E-8F50-43B0-B84C-206572C44564}" type="parTrans" cxnId="{FBDCF684-E359-467F-BC4B-C0E25DBC1870}">
      <dgm:prSet/>
      <dgm:spPr/>
      <dgm:t>
        <a:bodyPr/>
        <a:lstStyle/>
        <a:p>
          <a:endParaRPr lang="el-GR"/>
        </a:p>
      </dgm:t>
    </dgm:pt>
    <dgm:pt modelId="{A6171A03-7D41-4DDE-AAEE-43EE45DB242A}" type="sibTrans" cxnId="{FBDCF684-E359-467F-BC4B-C0E25DBC1870}">
      <dgm:prSet/>
      <dgm:spPr/>
      <dgm:t>
        <a:bodyPr/>
        <a:lstStyle/>
        <a:p>
          <a:endParaRPr lang="el-GR"/>
        </a:p>
      </dgm:t>
    </dgm:pt>
    <dgm:pt modelId="{7C7C243D-83F3-4EDD-B70F-72C64A9F6B35}">
      <dgm:prSet phldrT="[Text]" custT="1"/>
      <dgm:spPr/>
      <dgm:t>
        <a:bodyPr/>
        <a:lstStyle/>
        <a:p>
          <a:endParaRPr lang="en-US" sz="1600" dirty="0"/>
        </a:p>
        <a:p>
          <a:r>
            <a:rPr lang="en-US" sz="1600" dirty="0"/>
            <a:t>Να είστε σταθεροί στην ανάδειξη της σημασίας ενός σχολικού περιβάλλοντος με σεβασμό και ασφάλεια για όλους τους μαθητές</a:t>
          </a:r>
        </a:p>
        <a:p>
          <a:endParaRPr lang="el-GR" sz="2000" dirty="0"/>
        </a:p>
      </dgm:t>
    </dgm:pt>
    <dgm:pt modelId="{87396486-63EB-4EBC-A8E2-3E3CCDA1A351}" type="parTrans" cxnId="{A4723F2C-159B-44D9-A28F-B5125992D6DF}">
      <dgm:prSet/>
      <dgm:spPr/>
      <dgm:t>
        <a:bodyPr/>
        <a:lstStyle/>
        <a:p>
          <a:endParaRPr lang="el-GR"/>
        </a:p>
      </dgm:t>
    </dgm:pt>
    <dgm:pt modelId="{18882FD5-8DCD-40AE-8414-A4E8DEA4697D}" type="sibTrans" cxnId="{A4723F2C-159B-44D9-A28F-B5125992D6DF}">
      <dgm:prSet/>
      <dgm:spPr/>
      <dgm:t>
        <a:bodyPr/>
        <a:lstStyle/>
        <a:p>
          <a:endParaRPr lang="el-GR"/>
        </a:p>
      </dgm:t>
    </dgm:pt>
    <dgm:pt modelId="{7EA5B695-C540-4239-9997-C396B54F845A}" type="pres">
      <dgm:prSet presAssocID="{3E34BC7C-DBAD-461C-AF03-A9B8DA03681F}" presName="diagram" presStyleCnt="0">
        <dgm:presLayoutVars>
          <dgm:chMax val="1"/>
          <dgm:dir/>
          <dgm:animLvl val="ctr"/>
          <dgm:resizeHandles val="exact"/>
        </dgm:presLayoutVars>
      </dgm:prSet>
      <dgm:spPr/>
    </dgm:pt>
    <dgm:pt modelId="{589B1F69-213D-4BA8-A6D6-065639D27AC3}" type="pres">
      <dgm:prSet presAssocID="{3E34BC7C-DBAD-461C-AF03-A9B8DA03681F}" presName="matrix" presStyleCnt="0"/>
      <dgm:spPr/>
    </dgm:pt>
    <dgm:pt modelId="{50F726DE-1E9C-4967-AE42-5AF7164D7259}" type="pres">
      <dgm:prSet presAssocID="{3E34BC7C-DBAD-461C-AF03-A9B8DA03681F}" presName="tile1" presStyleLbl="node1" presStyleIdx="0" presStyleCnt="4"/>
      <dgm:spPr/>
    </dgm:pt>
    <dgm:pt modelId="{138910E4-AD1C-422B-8489-2F2A74B1A0C2}" type="pres">
      <dgm:prSet presAssocID="{3E34BC7C-DBAD-461C-AF03-A9B8DA03681F}" presName="tile1text" presStyleLbl="node1" presStyleIdx="0" presStyleCnt="4">
        <dgm:presLayoutVars>
          <dgm:chMax val="0"/>
          <dgm:chPref val="0"/>
          <dgm:bulletEnabled val="1"/>
        </dgm:presLayoutVars>
      </dgm:prSet>
      <dgm:spPr/>
    </dgm:pt>
    <dgm:pt modelId="{9D9899B1-3A81-422B-9C89-D173574E74D9}" type="pres">
      <dgm:prSet presAssocID="{3E34BC7C-DBAD-461C-AF03-A9B8DA03681F}" presName="tile2" presStyleLbl="node1" presStyleIdx="1" presStyleCnt="4"/>
      <dgm:spPr/>
    </dgm:pt>
    <dgm:pt modelId="{6920E640-D795-4E17-A440-93CC4CA3A1E4}" type="pres">
      <dgm:prSet presAssocID="{3E34BC7C-DBAD-461C-AF03-A9B8DA03681F}" presName="tile2text" presStyleLbl="node1" presStyleIdx="1" presStyleCnt="4">
        <dgm:presLayoutVars>
          <dgm:chMax val="0"/>
          <dgm:chPref val="0"/>
          <dgm:bulletEnabled val="1"/>
        </dgm:presLayoutVars>
      </dgm:prSet>
      <dgm:spPr/>
    </dgm:pt>
    <dgm:pt modelId="{253C107D-8923-42FF-B022-E1667AE26C50}" type="pres">
      <dgm:prSet presAssocID="{3E34BC7C-DBAD-461C-AF03-A9B8DA03681F}" presName="tile3" presStyleLbl="node1" presStyleIdx="2" presStyleCnt="4"/>
      <dgm:spPr/>
    </dgm:pt>
    <dgm:pt modelId="{92C4F102-A159-47F1-8410-C1B3B79757D9}" type="pres">
      <dgm:prSet presAssocID="{3E34BC7C-DBAD-461C-AF03-A9B8DA03681F}" presName="tile3text" presStyleLbl="node1" presStyleIdx="2" presStyleCnt="4">
        <dgm:presLayoutVars>
          <dgm:chMax val="0"/>
          <dgm:chPref val="0"/>
          <dgm:bulletEnabled val="1"/>
        </dgm:presLayoutVars>
      </dgm:prSet>
      <dgm:spPr/>
    </dgm:pt>
    <dgm:pt modelId="{CA9F7A19-4DE1-4587-8CF2-415D00AB6CF8}" type="pres">
      <dgm:prSet presAssocID="{3E34BC7C-DBAD-461C-AF03-A9B8DA03681F}" presName="tile4" presStyleLbl="node1" presStyleIdx="3" presStyleCnt="4"/>
      <dgm:spPr/>
    </dgm:pt>
    <dgm:pt modelId="{7D3F7B68-4096-4C5A-8E83-4FBF427CB4E4}" type="pres">
      <dgm:prSet presAssocID="{3E34BC7C-DBAD-461C-AF03-A9B8DA03681F}" presName="tile4text" presStyleLbl="node1" presStyleIdx="3" presStyleCnt="4">
        <dgm:presLayoutVars>
          <dgm:chMax val="0"/>
          <dgm:chPref val="0"/>
          <dgm:bulletEnabled val="1"/>
        </dgm:presLayoutVars>
      </dgm:prSet>
      <dgm:spPr/>
    </dgm:pt>
    <dgm:pt modelId="{BC223F14-878E-46CB-AFB9-EE47E8C80572}" type="pres">
      <dgm:prSet presAssocID="{3E34BC7C-DBAD-461C-AF03-A9B8DA03681F}" presName="centerTile" presStyleLbl="fgShp" presStyleIdx="0" presStyleCnt="1">
        <dgm:presLayoutVars>
          <dgm:chMax val="0"/>
          <dgm:chPref val="0"/>
        </dgm:presLayoutVars>
      </dgm:prSet>
      <dgm:spPr/>
    </dgm:pt>
  </dgm:ptLst>
  <dgm:cxnLst>
    <dgm:cxn modelId="{DC68DD09-22B8-4A79-8650-3E5180E8D597}" type="presOf" srcId="{7CE0698A-D4B6-4A1D-91BB-18EA3F1CD9C0}" destId="{138910E4-AD1C-422B-8489-2F2A74B1A0C2}" srcOrd="1" destOrd="0" presId="urn:microsoft.com/office/officeart/2005/8/layout/matrix1"/>
    <dgm:cxn modelId="{0D74BB19-AC94-47CE-80F1-E272F39D9D6F}" type="presOf" srcId="{7CE0698A-D4B6-4A1D-91BB-18EA3F1CD9C0}" destId="{50F726DE-1E9C-4967-AE42-5AF7164D7259}" srcOrd="0" destOrd="0" presId="urn:microsoft.com/office/officeart/2005/8/layout/matrix1"/>
    <dgm:cxn modelId="{7DFB7B1F-A6C0-4A2B-8ADF-E69CD32597BB}" srcId="{C2EB17BB-5735-4DBD-AA93-26AABF4E0A92}" destId="{7CE0698A-D4B6-4A1D-91BB-18EA3F1CD9C0}" srcOrd="0" destOrd="0" parTransId="{7A960211-2750-4EA4-B28A-F251D0F9FC9F}" sibTransId="{6E3A3134-07E1-448A-B438-336EF5C2AB6F}"/>
    <dgm:cxn modelId="{79C63C22-6561-4FF8-85F7-A515A3A7F224}" type="presOf" srcId="{C2EB17BB-5735-4DBD-AA93-26AABF4E0A92}" destId="{BC223F14-878E-46CB-AFB9-EE47E8C80572}" srcOrd="0" destOrd="0" presId="urn:microsoft.com/office/officeart/2005/8/layout/matrix1"/>
    <dgm:cxn modelId="{A4723F2C-159B-44D9-A28F-B5125992D6DF}" srcId="{C2EB17BB-5735-4DBD-AA93-26AABF4E0A92}" destId="{7C7C243D-83F3-4EDD-B70F-72C64A9F6B35}" srcOrd="3" destOrd="0" parTransId="{87396486-63EB-4EBC-A8E2-3E3CCDA1A351}" sibTransId="{18882FD5-8DCD-40AE-8414-A4E8DEA4697D}"/>
    <dgm:cxn modelId="{4DBB1832-5673-4FCA-A176-1F8A640034B5}" type="presOf" srcId="{7C7C243D-83F3-4EDD-B70F-72C64A9F6B35}" destId="{CA9F7A19-4DE1-4587-8CF2-415D00AB6CF8}" srcOrd="0" destOrd="0" presId="urn:microsoft.com/office/officeart/2005/8/layout/matrix1"/>
    <dgm:cxn modelId="{39124B37-A5B6-4163-9DD8-AC1EA5BFF159}" srcId="{3E34BC7C-DBAD-461C-AF03-A9B8DA03681F}" destId="{C2EB17BB-5735-4DBD-AA93-26AABF4E0A92}" srcOrd="0" destOrd="0" parTransId="{D590222C-2E25-4378-A8DD-0F56395ED470}" sibTransId="{FA959934-1C60-4325-8E04-84E7D53C4028}"/>
    <dgm:cxn modelId="{5032C238-CFDA-43F0-A5EA-7E27DEBC1F78}" type="presOf" srcId="{7C7C243D-83F3-4EDD-B70F-72C64A9F6B35}" destId="{7D3F7B68-4096-4C5A-8E83-4FBF427CB4E4}" srcOrd="1" destOrd="0" presId="urn:microsoft.com/office/officeart/2005/8/layout/matrix1"/>
    <dgm:cxn modelId="{04745E44-B2B9-4029-8533-1E8F30762D2A}" type="presOf" srcId="{7B55A3B9-959E-4E9D-8A5E-FD200865D9EE}" destId="{9D9899B1-3A81-422B-9C89-D173574E74D9}" srcOrd="0" destOrd="0" presId="urn:microsoft.com/office/officeart/2005/8/layout/matrix1"/>
    <dgm:cxn modelId="{0664BD48-A9AF-41A4-B88B-0390FED30A61}" type="presOf" srcId="{B60D369C-3DC5-417C-B1AF-9AE376A70DA4}" destId="{253C107D-8923-42FF-B022-E1667AE26C50}" srcOrd="0" destOrd="0" presId="urn:microsoft.com/office/officeart/2005/8/layout/matrix1"/>
    <dgm:cxn modelId="{FBDCF684-E359-467F-BC4B-C0E25DBC1870}" srcId="{C2EB17BB-5735-4DBD-AA93-26AABF4E0A92}" destId="{B60D369C-3DC5-417C-B1AF-9AE376A70DA4}" srcOrd="2" destOrd="0" parTransId="{04FE0E0E-8F50-43B0-B84C-206572C44564}" sibTransId="{A6171A03-7D41-4DDE-AAEE-43EE45DB242A}"/>
    <dgm:cxn modelId="{ED7A678F-8E13-49C1-A2B5-BCF0149EFBF8}" srcId="{C2EB17BB-5735-4DBD-AA93-26AABF4E0A92}" destId="{7B55A3B9-959E-4E9D-8A5E-FD200865D9EE}" srcOrd="1" destOrd="0" parTransId="{3C795D41-92CC-4FED-8057-157872246FC0}" sibTransId="{C7EBFBB1-19C0-4E59-9218-669C4DB2E0A8}"/>
    <dgm:cxn modelId="{DB50E194-6EFF-4A58-85D6-2F77B265F649}" type="presOf" srcId="{7B55A3B9-959E-4E9D-8A5E-FD200865D9EE}" destId="{6920E640-D795-4E17-A440-93CC4CA3A1E4}" srcOrd="1" destOrd="0" presId="urn:microsoft.com/office/officeart/2005/8/layout/matrix1"/>
    <dgm:cxn modelId="{94E5DEF2-1923-4444-8F28-154C41EC4874}" type="presOf" srcId="{B60D369C-3DC5-417C-B1AF-9AE376A70DA4}" destId="{92C4F102-A159-47F1-8410-C1B3B79757D9}" srcOrd="1" destOrd="0" presId="urn:microsoft.com/office/officeart/2005/8/layout/matrix1"/>
    <dgm:cxn modelId="{2CA38AFD-3E5F-4C63-AC07-615686C6DA82}" type="presOf" srcId="{3E34BC7C-DBAD-461C-AF03-A9B8DA03681F}" destId="{7EA5B695-C540-4239-9997-C396B54F845A}" srcOrd="0" destOrd="0" presId="urn:microsoft.com/office/officeart/2005/8/layout/matrix1"/>
    <dgm:cxn modelId="{65A43D29-DE39-4BFD-A0B1-9656C8E644D2}" type="presParOf" srcId="{7EA5B695-C540-4239-9997-C396B54F845A}" destId="{589B1F69-213D-4BA8-A6D6-065639D27AC3}" srcOrd="0" destOrd="0" presId="urn:microsoft.com/office/officeart/2005/8/layout/matrix1"/>
    <dgm:cxn modelId="{D851B68D-EDAC-4351-A617-51BA7CA66CBA}" type="presParOf" srcId="{589B1F69-213D-4BA8-A6D6-065639D27AC3}" destId="{50F726DE-1E9C-4967-AE42-5AF7164D7259}" srcOrd="0" destOrd="0" presId="urn:microsoft.com/office/officeart/2005/8/layout/matrix1"/>
    <dgm:cxn modelId="{44CBACC1-B19B-4736-96DF-9C38125F448D}" type="presParOf" srcId="{589B1F69-213D-4BA8-A6D6-065639D27AC3}" destId="{138910E4-AD1C-422B-8489-2F2A74B1A0C2}" srcOrd="1" destOrd="0" presId="urn:microsoft.com/office/officeart/2005/8/layout/matrix1"/>
    <dgm:cxn modelId="{609DBDF5-C922-4C59-BED0-1006E42B59DF}" type="presParOf" srcId="{589B1F69-213D-4BA8-A6D6-065639D27AC3}" destId="{9D9899B1-3A81-422B-9C89-D173574E74D9}" srcOrd="2" destOrd="0" presId="urn:microsoft.com/office/officeart/2005/8/layout/matrix1"/>
    <dgm:cxn modelId="{6B69867F-01DD-4179-98DF-0E28E3F1C841}" type="presParOf" srcId="{589B1F69-213D-4BA8-A6D6-065639D27AC3}" destId="{6920E640-D795-4E17-A440-93CC4CA3A1E4}" srcOrd="3" destOrd="0" presId="urn:microsoft.com/office/officeart/2005/8/layout/matrix1"/>
    <dgm:cxn modelId="{8C199895-7EDF-4424-AAF5-64B34273440A}" type="presParOf" srcId="{589B1F69-213D-4BA8-A6D6-065639D27AC3}" destId="{253C107D-8923-42FF-B022-E1667AE26C50}" srcOrd="4" destOrd="0" presId="urn:microsoft.com/office/officeart/2005/8/layout/matrix1"/>
    <dgm:cxn modelId="{245D8208-5ADB-4A7E-BF9A-65A4674EE6A0}" type="presParOf" srcId="{589B1F69-213D-4BA8-A6D6-065639D27AC3}" destId="{92C4F102-A159-47F1-8410-C1B3B79757D9}" srcOrd="5" destOrd="0" presId="urn:microsoft.com/office/officeart/2005/8/layout/matrix1"/>
    <dgm:cxn modelId="{BB05360F-320A-4ECE-BB13-930A32693C4D}" type="presParOf" srcId="{589B1F69-213D-4BA8-A6D6-065639D27AC3}" destId="{CA9F7A19-4DE1-4587-8CF2-415D00AB6CF8}" srcOrd="6" destOrd="0" presId="urn:microsoft.com/office/officeart/2005/8/layout/matrix1"/>
    <dgm:cxn modelId="{0512BC71-6B54-4640-9894-62938C26A144}" type="presParOf" srcId="{589B1F69-213D-4BA8-A6D6-065639D27AC3}" destId="{7D3F7B68-4096-4C5A-8E83-4FBF427CB4E4}" srcOrd="7" destOrd="0" presId="urn:microsoft.com/office/officeart/2005/8/layout/matrix1"/>
    <dgm:cxn modelId="{D85347D0-3F3D-4A59-9EBB-39DE7904E37B}" type="presParOf" srcId="{7EA5B695-C540-4239-9997-C396B54F845A}" destId="{BC223F14-878E-46CB-AFB9-EE47E8C8057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0CF73-DD40-4F0B-8F2A-1E526356669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85A238E6-6C0D-4334-A811-1CE34BDA1E80}">
      <dgm:prSet phldrT="[Text]"/>
      <dgm:spPr/>
      <dgm:t>
        <a:bodyPr/>
        <a:lstStyle/>
        <a:p>
          <a:endParaRPr lang="en-US" dirty="0"/>
        </a:p>
        <a:p>
          <a:r>
            <a:rPr lang="en-US" dirty="0"/>
            <a:t>Εστιάστε στην αδιατάρακτη αυτοεξέλιξή σας </a:t>
          </a:r>
        </a:p>
        <a:p>
          <a:endParaRPr lang="el-GR" dirty="0"/>
        </a:p>
      </dgm:t>
    </dgm:pt>
    <dgm:pt modelId="{664DF44E-F25F-44FB-9C3E-27515BF721C3}" type="parTrans" cxnId="{F98EF5B6-34FA-417E-89BC-5E8F686AADBB}">
      <dgm:prSet/>
      <dgm:spPr/>
      <dgm:t>
        <a:bodyPr/>
        <a:lstStyle/>
        <a:p>
          <a:endParaRPr lang="el-GR"/>
        </a:p>
      </dgm:t>
    </dgm:pt>
    <dgm:pt modelId="{36E31DC7-89E8-44B9-A572-1BE45F414C95}" type="sibTrans" cxnId="{F98EF5B6-34FA-417E-89BC-5E8F686AADBB}">
      <dgm:prSet/>
      <dgm:spPr/>
      <dgm:t>
        <a:bodyPr/>
        <a:lstStyle/>
        <a:p>
          <a:endParaRPr lang="el-GR"/>
        </a:p>
      </dgm:t>
    </dgm:pt>
    <dgm:pt modelId="{8DF941FD-1CFC-4587-B9E6-CBE559A16D52}">
      <dgm:prSet phldrT="[Text]"/>
      <dgm:spPr/>
      <dgm:t>
        <a:bodyPr/>
        <a:lstStyle/>
        <a:p>
          <a:r>
            <a:rPr lang="en-US" dirty="0"/>
            <a:t>Να είστε ενημερωμένοι διαβάζοντας σύγχρονη ακαδημαϊκή βιβλιογραφία και άρθρα για θέματα LGBTQI+.</a:t>
          </a:r>
          <a:endParaRPr lang="el-GR" dirty="0"/>
        </a:p>
      </dgm:t>
    </dgm:pt>
    <dgm:pt modelId="{A0A30AD8-C188-4598-8563-B8161BE68FFF}" type="parTrans" cxnId="{AA04D5A6-CC9F-4E8F-BD9A-ABE243026CA8}">
      <dgm:prSet/>
      <dgm:spPr/>
      <dgm:t>
        <a:bodyPr/>
        <a:lstStyle/>
        <a:p>
          <a:endParaRPr lang="el-GR"/>
        </a:p>
      </dgm:t>
    </dgm:pt>
    <dgm:pt modelId="{0741428F-DCB5-4664-9EEC-2F3B53D67BC8}" type="sibTrans" cxnId="{AA04D5A6-CC9F-4E8F-BD9A-ABE243026CA8}">
      <dgm:prSet/>
      <dgm:spPr/>
      <dgm:t>
        <a:bodyPr/>
        <a:lstStyle/>
        <a:p>
          <a:endParaRPr lang="el-GR"/>
        </a:p>
      </dgm:t>
    </dgm:pt>
    <dgm:pt modelId="{2EB53985-AB6D-4509-986E-F284F402075F}">
      <dgm:prSet phldrT="[Text]"/>
      <dgm:spPr/>
      <dgm:t>
        <a:bodyPr/>
        <a:lstStyle/>
        <a:p>
          <a:r>
            <a:rPr lang="en-US" dirty="0"/>
            <a:t>Καταιγισμός ιδεών σχετικά με διάφορους τρόπους ή τομείς στους οποίους πρέπει να γίνει περισσότερη δουλειά </a:t>
          </a:r>
          <a:endParaRPr lang="el-GR" dirty="0"/>
        </a:p>
      </dgm:t>
    </dgm:pt>
    <dgm:pt modelId="{FCBB6289-A876-498F-9E17-37D8A40EC44C}" type="parTrans" cxnId="{786A1861-A302-4A51-AC5B-3107CF9BF77F}">
      <dgm:prSet/>
      <dgm:spPr/>
      <dgm:t>
        <a:bodyPr/>
        <a:lstStyle/>
        <a:p>
          <a:endParaRPr lang="el-GR"/>
        </a:p>
      </dgm:t>
    </dgm:pt>
    <dgm:pt modelId="{F3B17FDF-56A8-4F3C-B7FA-657608B25786}" type="sibTrans" cxnId="{786A1861-A302-4A51-AC5B-3107CF9BF77F}">
      <dgm:prSet/>
      <dgm:spPr/>
      <dgm:t>
        <a:bodyPr/>
        <a:lstStyle/>
        <a:p>
          <a:endParaRPr lang="el-GR"/>
        </a:p>
      </dgm:t>
    </dgm:pt>
    <dgm:pt modelId="{7128923A-A1FA-46A0-BBE3-556B94C202D0}">
      <dgm:prSet phldrT="[Text]"/>
      <dgm:spPr/>
      <dgm:t>
        <a:bodyPr/>
        <a:lstStyle/>
        <a:p>
          <a:endParaRPr lang="en-US" dirty="0"/>
        </a:p>
        <a:p>
          <a:r>
            <a:rPr lang="en-US" dirty="0"/>
            <a:t>Αυτοαναστοχασμός σχετικά με τις διδακτικές σας πρακτικές</a:t>
          </a:r>
        </a:p>
        <a:p>
          <a:endParaRPr lang="el-GR" dirty="0"/>
        </a:p>
      </dgm:t>
    </dgm:pt>
    <dgm:pt modelId="{C8A6328F-15E7-4866-AB37-BBC64C7769CC}" type="parTrans" cxnId="{E7CB67B6-F5A9-483A-8402-5F413E6CDC7B}">
      <dgm:prSet/>
      <dgm:spPr/>
      <dgm:t>
        <a:bodyPr/>
        <a:lstStyle/>
        <a:p>
          <a:endParaRPr lang="el-GR"/>
        </a:p>
      </dgm:t>
    </dgm:pt>
    <dgm:pt modelId="{3B9FAB85-2A4D-44A3-9750-1B6447D920C8}" type="sibTrans" cxnId="{E7CB67B6-F5A9-483A-8402-5F413E6CDC7B}">
      <dgm:prSet/>
      <dgm:spPr/>
      <dgm:t>
        <a:bodyPr/>
        <a:lstStyle/>
        <a:p>
          <a:endParaRPr lang="el-GR"/>
        </a:p>
      </dgm:t>
    </dgm:pt>
    <dgm:pt modelId="{3FF72353-85CA-4480-9F05-A923A790EADB}">
      <dgm:prSet/>
      <dgm:spPr/>
      <dgm:t>
        <a:bodyPr/>
        <a:lstStyle/>
        <a:p>
          <a:r>
            <a:rPr lang="en-US"/>
            <a:t>Ζητήστε ανατροφοδότηση από την τάξη σας και αφήστε περιθώρια βελτίωσης</a:t>
          </a:r>
          <a:endParaRPr lang="en-US" dirty="0"/>
        </a:p>
      </dgm:t>
    </dgm:pt>
    <dgm:pt modelId="{817F2B1A-3094-45FC-905E-93AE4ED10F75}" type="parTrans" cxnId="{DE05218F-02A0-4AC7-BD03-96E0AF7DF09E}">
      <dgm:prSet/>
      <dgm:spPr/>
      <dgm:t>
        <a:bodyPr/>
        <a:lstStyle/>
        <a:p>
          <a:endParaRPr lang="el-GR"/>
        </a:p>
      </dgm:t>
    </dgm:pt>
    <dgm:pt modelId="{A178B597-3EB7-490B-AEC0-C38AC9B17DBC}" type="sibTrans" cxnId="{DE05218F-02A0-4AC7-BD03-96E0AF7DF09E}">
      <dgm:prSet/>
      <dgm:spPr/>
      <dgm:t>
        <a:bodyPr/>
        <a:lstStyle/>
        <a:p>
          <a:endParaRPr lang="el-GR"/>
        </a:p>
      </dgm:t>
    </dgm:pt>
    <dgm:pt modelId="{07A1A958-377A-4076-980A-05EB18116B93}" type="pres">
      <dgm:prSet presAssocID="{1BA0CF73-DD40-4F0B-8F2A-1E5263566693}" presName="cycle" presStyleCnt="0">
        <dgm:presLayoutVars>
          <dgm:dir/>
          <dgm:resizeHandles val="exact"/>
        </dgm:presLayoutVars>
      </dgm:prSet>
      <dgm:spPr/>
    </dgm:pt>
    <dgm:pt modelId="{C637DCDC-F0C6-4ABA-A638-138B53130122}" type="pres">
      <dgm:prSet presAssocID="{85A238E6-6C0D-4334-A811-1CE34BDA1E80}" presName="node" presStyleLbl="node1" presStyleIdx="0" presStyleCnt="5">
        <dgm:presLayoutVars>
          <dgm:bulletEnabled val="1"/>
        </dgm:presLayoutVars>
      </dgm:prSet>
      <dgm:spPr/>
    </dgm:pt>
    <dgm:pt modelId="{38FD75A9-2B82-4738-9A40-5434BAC58254}" type="pres">
      <dgm:prSet presAssocID="{36E31DC7-89E8-44B9-A572-1BE45F414C95}" presName="sibTrans" presStyleLbl="sibTrans2D1" presStyleIdx="0" presStyleCnt="5"/>
      <dgm:spPr/>
    </dgm:pt>
    <dgm:pt modelId="{FA6662A8-11FC-481E-A7EC-E09E10EC0023}" type="pres">
      <dgm:prSet presAssocID="{36E31DC7-89E8-44B9-A572-1BE45F414C95}" presName="connectorText" presStyleLbl="sibTrans2D1" presStyleIdx="0" presStyleCnt="5"/>
      <dgm:spPr/>
    </dgm:pt>
    <dgm:pt modelId="{719E3336-6110-4782-B6D5-8F848B7CE5F0}" type="pres">
      <dgm:prSet presAssocID="{8DF941FD-1CFC-4587-B9E6-CBE559A16D52}" presName="node" presStyleLbl="node1" presStyleIdx="1" presStyleCnt="5">
        <dgm:presLayoutVars>
          <dgm:bulletEnabled val="1"/>
        </dgm:presLayoutVars>
      </dgm:prSet>
      <dgm:spPr/>
    </dgm:pt>
    <dgm:pt modelId="{FE028BA0-601F-4340-BEE8-1E2E2597D160}" type="pres">
      <dgm:prSet presAssocID="{0741428F-DCB5-4664-9EEC-2F3B53D67BC8}" presName="sibTrans" presStyleLbl="sibTrans2D1" presStyleIdx="1" presStyleCnt="5"/>
      <dgm:spPr/>
    </dgm:pt>
    <dgm:pt modelId="{C49E9ED4-C291-4E86-A3D9-DAE21E8AC01E}" type="pres">
      <dgm:prSet presAssocID="{0741428F-DCB5-4664-9EEC-2F3B53D67BC8}" presName="connectorText" presStyleLbl="sibTrans2D1" presStyleIdx="1" presStyleCnt="5"/>
      <dgm:spPr/>
    </dgm:pt>
    <dgm:pt modelId="{DDDCF4D5-D229-4B7A-BF58-F6B5D0A9D38E}" type="pres">
      <dgm:prSet presAssocID="{3FF72353-85CA-4480-9F05-A923A790EADB}" presName="node" presStyleLbl="node1" presStyleIdx="2" presStyleCnt="5">
        <dgm:presLayoutVars>
          <dgm:bulletEnabled val="1"/>
        </dgm:presLayoutVars>
      </dgm:prSet>
      <dgm:spPr/>
    </dgm:pt>
    <dgm:pt modelId="{D5C5A6FD-BD18-4479-983A-B595D3828D52}" type="pres">
      <dgm:prSet presAssocID="{A178B597-3EB7-490B-AEC0-C38AC9B17DBC}" presName="sibTrans" presStyleLbl="sibTrans2D1" presStyleIdx="2" presStyleCnt="5"/>
      <dgm:spPr/>
    </dgm:pt>
    <dgm:pt modelId="{415C6A58-CB29-40A9-A74C-5DD6984C965D}" type="pres">
      <dgm:prSet presAssocID="{A178B597-3EB7-490B-AEC0-C38AC9B17DBC}" presName="connectorText" presStyleLbl="sibTrans2D1" presStyleIdx="2" presStyleCnt="5"/>
      <dgm:spPr/>
    </dgm:pt>
    <dgm:pt modelId="{560A04A8-10EC-4133-B26C-0EB268250824}" type="pres">
      <dgm:prSet presAssocID="{2EB53985-AB6D-4509-986E-F284F402075F}" presName="node" presStyleLbl="node1" presStyleIdx="3" presStyleCnt="5">
        <dgm:presLayoutVars>
          <dgm:bulletEnabled val="1"/>
        </dgm:presLayoutVars>
      </dgm:prSet>
      <dgm:spPr/>
    </dgm:pt>
    <dgm:pt modelId="{22D6EFA1-A37F-4877-96DF-A416782921EA}" type="pres">
      <dgm:prSet presAssocID="{F3B17FDF-56A8-4F3C-B7FA-657608B25786}" presName="sibTrans" presStyleLbl="sibTrans2D1" presStyleIdx="3" presStyleCnt="5"/>
      <dgm:spPr/>
    </dgm:pt>
    <dgm:pt modelId="{6B9C3F82-CB1D-4B55-9010-31CEAD671364}" type="pres">
      <dgm:prSet presAssocID="{F3B17FDF-56A8-4F3C-B7FA-657608B25786}" presName="connectorText" presStyleLbl="sibTrans2D1" presStyleIdx="3" presStyleCnt="5"/>
      <dgm:spPr/>
    </dgm:pt>
    <dgm:pt modelId="{25331E7C-110A-430E-A462-92FACA9838DB}" type="pres">
      <dgm:prSet presAssocID="{7128923A-A1FA-46A0-BBE3-556B94C202D0}" presName="node" presStyleLbl="node1" presStyleIdx="4" presStyleCnt="5">
        <dgm:presLayoutVars>
          <dgm:bulletEnabled val="1"/>
        </dgm:presLayoutVars>
      </dgm:prSet>
      <dgm:spPr/>
    </dgm:pt>
    <dgm:pt modelId="{F3061177-FC6A-40A5-96B1-30F0C4325862}" type="pres">
      <dgm:prSet presAssocID="{3B9FAB85-2A4D-44A3-9750-1B6447D920C8}" presName="sibTrans" presStyleLbl="sibTrans2D1" presStyleIdx="4" presStyleCnt="5"/>
      <dgm:spPr/>
    </dgm:pt>
    <dgm:pt modelId="{4CE16A70-782D-48BA-8729-1535D6D52C24}" type="pres">
      <dgm:prSet presAssocID="{3B9FAB85-2A4D-44A3-9750-1B6447D920C8}" presName="connectorText" presStyleLbl="sibTrans2D1" presStyleIdx="4" presStyleCnt="5"/>
      <dgm:spPr/>
    </dgm:pt>
  </dgm:ptLst>
  <dgm:cxnLst>
    <dgm:cxn modelId="{4121CA07-0A61-44F0-8A56-6F6531E9F703}" type="presOf" srcId="{8DF941FD-1CFC-4587-B9E6-CBE559A16D52}" destId="{719E3336-6110-4782-B6D5-8F848B7CE5F0}" srcOrd="0" destOrd="0" presId="urn:microsoft.com/office/officeart/2005/8/layout/cycle2"/>
    <dgm:cxn modelId="{7FF10A16-B11B-4E8A-89FD-23A3B4DE080D}" type="presOf" srcId="{A178B597-3EB7-490B-AEC0-C38AC9B17DBC}" destId="{D5C5A6FD-BD18-4479-983A-B595D3828D52}" srcOrd="0" destOrd="0" presId="urn:microsoft.com/office/officeart/2005/8/layout/cycle2"/>
    <dgm:cxn modelId="{5FE5B422-24A9-4E8E-8A03-AD918F6FE9F1}" type="presOf" srcId="{3B9FAB85-2A4D-44A3-9750-1B6447D920C8}" destId="{F3061177-FC6A-40A5-96B1-30F0C4325862}" srcOrd="0" destOrd="0" presId="urn:microsoft.com/office/officeart/2005/8/layout/cycle2"/>
    <dgm:cxn modelId="{294B1632-D479-4FFC-A98F-D4DE5E2C977A}" type="presOf" srcId="{0741428F-DCB5-4664-9EEC-2F3B53D67BC8}" destId="{C49E9ED4-C291-4E86-A3D9-DAE21E8AC01E}" srcOrd="1" destOrd="0" presId="urn:microsoft.com/office/officeart/2005/8/layout/cycle2"/>
    <dgm:cxn modelId="{83DF443D-1A85-4990-A721-556739D4B0CC}" type="presOf" srcId="{36E31DC7-89E8-44B9-A572-1BE45F414C95}" destId="{38FD75A9-2B82-4738-9A40-5434BAC58254}" srcOrd="0" destOrd="0" presId="urn:microsoft.com/office/officeart/2005/8/layout/cycle2"/>
    <dgm:cxn modelId="{786A1861-A302-4A51-AC5B-3107CF9BF77F}" srcId="{1BA0CF73-DD40-4F0B-8F2A-1E5263566693}" destId="{2EB53985-AB6D-4509-986E-F284F402075F}" srcOrd="3" destOrd="0" parTransId="{FCBB6289-A876-498F-9E17-37D8A40EC44C}" sibTransId="{F3B17FDF-56A8-4F3C-B7FA-657608B25786}"/>
    <dgm:cxn modelId="{5224DE43-5C06-4A56-80C7-3F5068564A6A}" type="presOf" srcId="{0741428F-DCB5-4664-9EEC-2F3B53D67BC8}" destId="{FE028BA0-601F-4340-BEE8-1E2E2597D160}" srcOrd="0" destOrd="0" presId="urn:microsoft.com/office/officeart/2005/8/layout/cycle2"/>
    <dgm:cxn modelId="{BE93A968-FEC7-4281-A3A2-27AAA14ECAF3}" type="presOf" srcId="{F3B17FDF-56A8-4F3C-B7FA-657608B25786}" destId="{22D6EFA1-A37F-4877-96DF-A416782921EA}" srcOrd="0" destOrd="0" presId="urn:microsoft.com/office/officeart/2005/8/layout/cycle2"/>
    <dgm:cxn modelId="{AAF7577C-2EF8-4F53-9B2E-DE1C39FE6685}" type="presOf" srcId="{3FF72353-85CA-4480-9F05-A923A790EADB}" destId="{DDDCF4D5-D229-4B7A-BF58-F6B5D0A9D38E}" srcOrd="0" destOrd="0" presId="urn:microsoft.com/office/officeart/2005/8/layout/cycle2"/>
    <dgm:cxn modelId="{DE05218F-02A0-4AC7-BD03-96E0AF7DF09E}" srcId="{1BA0CF73-DD40-4F0B-8F2A-1E5263566693}" destId="{3FF72353-85CA-4480-9F05-A923A790EADB}" srcOrd="2" destOrd="0" parTransId="{817F2B1A-3094-45FC-905E-93AE4ED10F75}" sibTransId="{A178B597-3EB7-490B-AEC0-C38AC9B17DBC}"/>
    <dgm:cxn modelId="{24C64F97-0C96-419C-A3E8-BF8B431B9BC7}" type="presOf" srcId="{7128923A-A1FA-46A0-BBE3-556B94C202D0}" destId="{25331E7C-110A-430E-A462-92FACA9838DB}" srcOrd="0" destOrd="0" presId="urn:microsoft.com/office/officeart/2005/8/layout/cycle2"/>
    <dgm:cxn modelId="{8028BB97-7022-4A7E-BCF3-7F4F7FF8C912}" type="presOf" srcId="{2EB53985-AB6D-4509-986E-F284F402075F}" destId="{560A04A8-10EC-4133-B26C-0EB268250824}" srcOrd="0" destOrd="0" presId="urn:microsoft.com/office/officeart/2005/8/layout/cycle2"/>
    <dgm:cxn modelId="{55B198A0-326F-4A52-AD0E-9BF3B75D5E45}" type="presOf" srcId="{A178B597-3EB7-490B-AEC0-C38AC9B17DBC}" destId="{415C6A58-CB29-40A9-A74C-5DD6984C965D}" srcOrd="1" destOrd="0" presId="urn:microsoft.com/office/officeart/2005/8/layout/cycle2"/>
    <dgm:cxn modelId="{AA04D5A6-CC9F-4E8F-BD9A-ABE243026CA8}" srcId="{1BA0CF73-DD40-4F0B-8F2A-1E5263566693}" destId="{8DF941FD-1CFC-4587-B9E6-CBE559A16D52}" srcOrd="1" destOrd="0" parTransId="{A0A30AD8-C188-4598-8563-B8161BE68FFF}" sibTransId="{0741428F-DCB5-4664-9EEC-2F3B53D67BC8}"/>
    <dgm:cxn modelId="{D4CE6DAC-563F-46C9-B88D-540C39FE4E6E}" type="presOf" srcId="{F3B17FDF-56A8-4F3C-B7FA-657608B25786}" destId="{6B9C3F82-CB1D-4B55-9010-31CEAD671364}" srcOrd="1" destOrd="0" presId="urn:microsoft.com/office/officeart/2005/8/layout/cycle2"/>
    <dgm:cxn modelId="{E7CB67B6-F5A9-483A-8402-5F413E6CDC7B}" srcId="{1BA0CF73-DD40-4F0B-8F2A-1E5263566693}" destId="{7128923A-A1FA-46A0-BBE3-556B94C202D0}" srcOrd="4" destOrd="0" parTransId="{C8A6328F-15E7-4866-AB37-BBC64C7769CC}" sibTransId="{3B9FAB85-2A4D-44A3-9750-1B6447D920C8}"/>
    <dgm:cxn modelId="{F98EF5B6-34FA-417E-89BC-5E8F686AADBB}" srcId="{1BA0CF73-DD40-4F0B-8F2A-1E5263566693}" destId="{85A238E6-6C0D-4334-A811-1CE34BDA1E80}" srcOrd="0" destOrd="0" parTransId="{664DF44E-F25F-44FB-9C3E-27515BF721C3}" sibTransId="{36E31DC7-89E8-44B9-A572-1BE45F414C95}"/>
    <dgm:cxn modelId="{C1BC08D1-42BA-4D20-BBF4-BC33DD803D18}" type="presOf" srcId="{36E31DC7-89E8-44B9-A572-1BE45F414C95}" destId="{FA6662A8-11FC-481E-A7EC-E09E10EC0023}" srcOrd="1" destOrd="0" presId="urn:microsoft.com/office/officeart/2005/8/layout/cycle2"/>
    <dgm:cxn modelId="{5625FFE0-9D50-4032-AB08-AD38BA236557}" type="presOf" srcId="{3B9FAB85-2A4D-44A3-9750-1B6447D920C8}" destId="{4CE16A70-782D-48BA-8729-1535D6D52C24}" srcOrd="1" destOrd="0" presId="urn:microsoft.com/office/officeart/2005/8/layout/cycle2"/>
    <dgm:cxn modelId="{A3EDA5E6-AF71-4BD6-92C5-318B5FFFB0F6}" type="presOf" srcId="{85A238E6-6C0D-4334-A811-1CE34BDA1E80}" destId="{C637DCDC-F0C6-4ABA-A638-138B53130122}" srcOrd="0" destOrd="0" presId="urn:microsoft.com/office/officeart/2005/8/layout/cycle2"/>
    <dgm:cxn modelId="{81E33FEA-3728-40B5-9CF8-A9DA4E25B71C}" type="presOf" srcId="{1BA0CF73-DD40-4F0B-8F2A-1E5263566693}" destId="{07A1A958-377A-4076-980A-05EB18116B93}" srcOrd="0" destOrd="0" presId="urn:microsoft.com/office/officeart/2005/8/layout/cycle2"/>
    <dgm:cxn modelId="{F62F07A3-A5FE-4F72-82E3-1930D8EA0C6A}" type="presParOf" srcId="{07A1A958-377A-4076-980A-05EB18116B93}" destId="{C637DCDC-F0C6-4ABA-A638-138B53130122}" srcOrd="0" destOrd="0" presId="urn:microsoft.com/office/officeart/2005/8/layout/cycle2"/>
    <dgm:cxn modelId="{EFABC576-1558-48A3-B3D8-831C1C2CC723}" type="presParOf" srcId="{07A1A958-377A-4076-980A-05EB18116B93}" destId="{38FD75A9-2B82-4738-9A40-5434BAC58254}" srcOrd="1" destOrd="0" presId="urn:microsoft.com/office/officeart/2005/8/layout/cycle2"/>
    <dgm:cxn modelId="{F0898FAC-69E3-45CD-8B24-064555C22E72}" type="presParOf" srcId="{38FD75A9-2B82-4738-9A40-5434BAC58254}" destId="{FA6662A8-11FC-481E-A7EC-E09E10EC0023}" srcOrd="0" destOrd="0" presId="urn:microsoft.com/office/officeart/2005/8/layout/cycle2"/>
    <dgm:cxn modelId="{1B56A4BE-703F-4E75-85E9-E73A66C3E058}" type="presParOf" srcId="{07A1A958-377A-4076-980A-05EB18116B93}" destId="{719E3336-6110-4782-B6D5-8F848B7CE5F0}" srcOrd="2" destOrd="0" presId="urn:microsoft.com/office/officeart/2005/8/layout/cycle2"/>
    <dgm:cxn modelId="{9010FB08-0EC4-448C-AEC6-AE8E52FF4D2C}" type="presParOf" srcId="{07A1A958-377A-4076-980A-05EB18116B93}" destId="{FE028BA0-601F-4340-BEE8-1E2E2597D160}" srcOrd="3" destOrd="0" presId="urn:microsoft.com/office/officeart/2005/8/layout/cycle2"/>
    <dgm:cxn modelId="{EC82B10F-5EDA-4B4A-922E-D8282BEE4D53}" type="presParOf" srcId="{FE028BA0-601F-4340-BEE8-1E2E2597D160}" destId="{C49E9ED4-C291-4E86-A3D9-DAE21E8AC01E}" srcOrd="0" destOrd="0" presId="urn:microsoft.com/office/officeart/2005/8/layout/cycle2"/>
    <dgm:cxn modelId="{794010E2-EFD6-479C-96B6-18382786C028}" type="presParOf" srcId="{07A1A958-377A-4076-980A-05EB18116B93}" destId="{DDDCF4D5-D229-4B7A-BF58-F6B5D0A9D38E}" srcOrd="4" destOrd="0" presId="urn:microsoft.com/office/officeart/2005/8/layout/cycle2"/>
    <dgm:cxn modelId="{D7E281AF-1B8C-4E0D-BB88-C435C829BA70}" type="presParOf" srcId="{07A1A958-377A-4076-980A-05EB18116B93}" destId="{D5C5A6FD-BD18-4479-983A-B595D3828D52}" srcOrd="5" destOrd="0" presId="urn:microsoft.com/office/officeart/2005/8/layout/cycle2"/>
    <dgm:cxn modelId="{298AFE72-21C9-476B-AC00-8F0A6E05D1CA}" type="presParOf" srcId="{D5C5A6FD-BD18-4479-983A-B595D3828D52}" destId="{415C6A58-CB29-40A9-A74C-5DD6984C965D}" srcOrd="0" destOrd="0" presId="urn:microsoft.com/office/officeart/2005/8/layout/cycle2"/>
    <dgm:cxn modelId="{425C2A43-81FD-4803-9B89-7C1180C73741}" type="presParOf" srcId="{07A1A958-377A-4076-980A-05EB18116B93}" destId="{560A04A8-10EC-4133-B26C-0EB268250824}" srcOrd="6" destOrd="0" presId="urn:microsoft.com/office/officeart/2005/8/layout/cycle2"/>
    <dgm:cxn modelId="{6F835A49-5F3D-4581-B5D6-96585B3F6AF3}" type="presParOf" srcId="{07A1A958-377A-4076-980A-05EB18116B93}" destId="{22D6EFA1-A37F-4877-96DF-A416782921EA}" srcOrd="7" destOrd="0" presId="urn:microsoft.com/office/officeart/2005/8/layout/cycle2"/>
    <dgm:cxn modelId="{6C39EA9D-92C9-452E-9447-9E450A250472}" type="presParOf" srcId="{22D6EFA1-A37F-4877-96DF-A416782921EA}" destId="{6B9C3F82-CB1D-4B55-9010-31CEAD671364}" srcOrd="0" destOrd="0" presId="urn:microsoft.com/office/officeart/2005/8/layout/cycle2"/>
    <dgm:cxn modelId="{A9850DF0-C14B-4F3E-9002-A56BAAB8A47E}" type="presParOf" srcId="{07A1A958-377A-4076-980A-05EB18116B93}" destId="{25331E7C-110A-430E-A462-92FACA9838DB}" srcOrd="8" destOrd="0" presId="urn:microsoft.com/office/officeart/2005/8/layout/cycle2"/>
    <dgm:cxn modelId="{CD1207E9-2584-48FD-8BDB-A48BA91BA7A8}" type="presParOf" srcId="{07A1A958-377A-4076-980A-05EB18116B93}" destId="{F3061177-FC6A-40A5-96B1-30F0C4325862}" srcOrd="9" destOrd="0" presId="urn:microsoft.com/office/officeart/2005/8/layout/cycle2"/>
    <dgm:cxn modelId="{D2F7953E-BD65-42D2-A24F-0FE76834F449}" type="presParOf" srcId="{F3061177-FC6A-40A5-96B1-30F0C4325862}" destId="{4CE16A70-782D-48BA-8729-1535D6D52C2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66E9E-3C1D-408E-ABEB-754C0210BD07}">
      <dsp:nvSpPr>
        <dsp:cNvPr id="0" name=""/>
        <dsp:cNvSpPr/>
      </dsp:nvSpPr>
      <dsp:spPr>
        <a:xfrm>
          <a:off x="2791457" y="0"/>
          <a:ext cx="3114045" cy="1997905"/>
        </a:xfrm>
        <a:prstGeom prst="trapezoid">
          <a:avLst>
            <a:gd name="adj" fmla="val 782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endParaRPr lang="en-US" sz="1400" kern="1200" dirty="0">
            <a:latin typeface="+mj-lt"/>
          </a:endParaRPr>
        </a:p>
        <a:p>
          <a:pPr marL="0" lvl="0" indent="0" algn="ctr" defTabSz="488950">
            <a:lnSpc>
              <a:spcPct val="90000"/>
            </a:lnSpc>
            <a:spcBef>
              <a:spcPct val="0"/>
            </a:spcBef>
            <a:spcAft>
              <a:spcPct val="35000"/>
            </a:spcAft>
            <a:buNone/>
          </a:pPr>
          <a:r>
            <a:rPr lang="en-US" sz="1600" kern="1200" dirty="0">
              <a:latin typeface="+mj-lt"/>
            </a:rPr>
            <a:t>Θεραπεία </a:t>
          </a:r>
          <a:br>
            <a:rPr lang="en-US" sz="1600" kern="1200" dirty="0">
              <a:latin typeface="+mj-lt"/>
            </a:rPr>
          </a:br>
          <a:r>
            <a:rPr lang="en-US" sz="1600" kern="1200" dirty="0">
              <a:latin typeface="+mj-lt"/>
            </a:rPr>
            <a:t>και των δύο πλευρών, </a:t>
          </a:r>
          <a:br>
            <a:rPr lang="en-US" sz="1600" kern="1200" dirty="0">
              <a:latin typeface="+mj-lt"/>
            </a:rPr>
          </a:br>
          <a:r>
            <a:rPr lang="en-US" sz="1600" kern="1200" dirty="0">
              <a:latin typeface="+mj-lt"/>
            </a:rPr>
            <a:t>αντί να ακολουθεί </a:t>
          </a:r>
          <a:br>
            <a:rPr lang="en-US" sz="1600" kern="1200" dirty="0">
              <a:latin typeface="+mj-lt"/>
            </a:rPr>
          </a:br>
          <a:r>
            <a:rPr lang="en-US" sz="1600" kern="1200" dirty="0">
              <a:latin typeface="+mj-lt"/>
            </a:rPr>
            <a:t>μοτίβα της</a:t>
          </a:r>
          <a:br>
            <a:rPr lang="en-US" sz="1600" kern="1200" dirty="0">
              <a:latin typeface="+mj-lt"/>
            </a:rPr>
          </a:br>
          <a:r>
            <a:rPr lang="en-US" sz="1600" kern="1200" dirty="0">
              <a:latin typeface="+mj-lt"/>
            </a:rPr>
            <a:t> τιμωρίας και θυματοποίησης </a:t>
          </a:r>
        </a:p>
        <a:p>
          <a:pPr marL="0" lvl="0" indent="0" algn="ctr" defTabSz="488950">
            <a:lnSpc>
              <a:spcPct val="90000"/>
            </a:lnSpc>
            <a:spcBef>
              <a:spcPct val="0"/>
            </a:spcBef>
            <a:spcAft>
              <a:spcPct val="35000"/>
            </a:spcAft>
            <a:buNone/>
          </a:pPr>
          <a:endParaRPr lang="el-GR" sz="1400" kern="1200" dirty="0"/>
        </a:p>
      </dsp:txBody>
      <dsp:txXfrm>
        <a:off x="2791457" y="0"/>
        <a:ext cx="3114045" cy="1997905"/>
      </dsp:txXfrm>
    </dsp:sp>
    <dsp:sp modelId="{8DAF979E-E6E2-4C3A-8262-79641C940168}">
      <dsp:nvSpPr>
        <dsp:cNvPr id="0" name=""/>
        <dsp:cNvSpPr/>
      </dsp:nvSpPr>
      <dsp:spPr>
        <a:xfrm>
          <a:off x="1392609" y="1997905"/>
          <a:ext cx="5911740" cy="1779807"/>
        </a:xfrm>
        <a:prstGeom prst="trapezoid">
          <a:avLst>
            <a:gd name="adj" fmla="val 782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Όταν είναι απαραίτητο, να παρεμβαίνετε σε περιπτώσεις εκφοβισμού και </a:t>
          </a:r>
          <a:r>
            <a:rPr lang="en-US" sz="1700" kern="1200" dirty="0" err="1">
              <a:latin typeface="+mj-lt"/>
            </a:rPr>
            <a:t>συμπεριφορών </a:t>
          </a:r>
          <a:r>
            <a:rPr lang="en-US" sz="1700" kern="1200" dirty="0">
              <a:latin typeface="+mj-lt"/>
            </a:rPr>
            <a:t>διακρίσεων και να δίνετε έμφαση σε πρακτικές αποκαταστατικής δικαιοσύνης</a:t>
          </a:r>
          <a:endParaRPr lang="el-GR" sz="1700" kern="1200" dirty="0"/>
        </a:p>
      </dsp:txBody>
      <dsp:txXfrm>
        <a:off x="2427164" y="1997905"/>
        <a:ext cx="3842631" cy="1779807"/>
      </dsp:txXfrm>
    </dsp:sp>
    <dsp:sp modelId="{FB97A1D5-D45A-44A1-9487-B6D798A4DBE5}">
      <dsp:nvSpPr>
        <dsp:cNvPr id="0" name=""/>
        <dsp:cNvSpPr/>
      </dsp:nvSpPr>
      <dsp:spPr>
        <a:xfrm>
          <a:off x="0" y="3777712"/>
          <a:ext cx="8696960" cy="1779807"/>
        </a:xfrm>
        <a:prstGeom prst="trapezoid">
          <a:avLst>
            <a:gd name="adj" fmla="val 782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Υποστήριξη ρητά και εμφανώς LGBTQI+ φοιτητών </a:t>
          </a:r>
        </a:p>
        <a:p>
          <a:pPr marL="0" lvl="0" indent="0" algn="ctr" defTabSz="755650">
            <a:lnSpc>
              <a:spcPct val="90000"/>
            </a:lnSpc>
            <a:spcBef>
              <a:spcPct val="0"/>
            </a:spcBef>
            <a:spcAft>
              <a:spcPct val="35000"/>
            </a:spcAft>
            <a:buNone/>
          </a:pPr>
          <a:r>
            <a:rPr lang="en-US" sz="1700" kern="1200" dirty="0">
              <a:latin typeface="+mj-lt"/>
            </a:rPr>
            <a:t>Εφαρμογή της εμπιστευτικότητας </a:t>
          </a:r>
        </a:p>
        <a:p>
          <a:pPr marL="0" lvl="0" indent="0" algn="ctr" defTabSz="755650">
            <a:lnSpc>
              <a:spcPct val="90000"/>
            </a:lnSpc>
            <a:spcBef>
              <a:spcPct val="0"/>
            </a:spcBef>
            <a:spcAft>
              <a:spcPct val="35000"/>
            </a:spcAft>
            <a:buNone/>
          </a:pPr>
          <a:r>
            <a:rPr lang="en-US" sz="1700" kern="1200" dirty="0">
              <a:latin typeface="+mj-lt"/>
            </a:rPr>
            <a:t>Καθιέρωση σαφών βασικών κανόνων που προστατεύουν τους μαθητές από την παρενόχληση </a:t>
          </a:r>
        </a:p>
        <a:p>
          <a:pPr marL="0" lvl="0" indent="0" algn="ctr" defTabSz="755650">
            <a:lnSpc>
              <a:spcPct val="90000"/>
            </a:lnSpc>
            <a:spcBef>
              <a:spcPct val="0"/>
            </a:spcBef>
            <a:spcAft>
              <a:spcPct val="35000"/>
            </a:spcAft>
            <a:buNone/>
          </a:pPr>
          <a:r>
            <a:rPr lang="en-US" sz="1700" kern="1200" dirty="0">
              <a:latin typeface="+mj-lt"/>
            </a:rPr>
            <a:t>Γιορτάζετε τη διαφορετικότητα με τη διοργάνωση εκδηλώσεων (π.χ. Μήνας Υπερηφάνειας)  </a:t>
          </a:r>
          <a:endParaRPr lang="el-GR" sz="1700" kern="1200" dirty="0"/>
        </a:p>
      </dsp:txBody>
      <dsp:txXfrm>
        <a:off x="1521967" y="3777712"/>
        <a:ext cx="5653024" cy="1779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726DE-1E9C-4967-AE42-5AF7164D7259}">
      <dsp:nvSpPr>
        <dsp:cNvPr id="0" name=""/>
        <dsp:cNvSpPr/>
      </dsp:nvSpPr>
      <dsp:spPr>
        <a:xfrm rot="16200000">
          <a:off x="1361439" y="-1361439"/>
          <a:ext cx="2306320"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Να δοθεί έμφαση στη σημασία του σεβασμού και της αίσθησης του ανήκειν για όλους τους μαθητές, ανεξάρτητα από το </a:t>
          </a:r>
          <a:r>
            <a:rPr lang="el-GR" sz="1600" kern="1200" dirty="0"/>
            <a:t>κοινωνικό </a:t>
          </a:r>
          <a:r>
            <a:rPr lang="en-US" sz="1600" kern="1200" dirty="0" err="1"/>
            <a:t>φύλο</a:t>
          </a:r>
          <a:r>
            <a:rPr lang="en-US" sz="1600" kern="1200" dirty="0"/>
            <a:t> και τη σεξουαλική ταυτότητα.</a:t>
          </a:r>
        </a:p>
        <a:p>
          <a:pPr marL="0" lvl="0" indent="0" algn="ctr" defTabSz="711200">
            <a:lnSpc>
              <a:spcPct val="90000"/>
            </a:lnSpc>
            <a:spcBef>
              <a:spcPct val="0"/>
            </a:spcBef>
            <a:spcAft>
              <a:spcPct val="35000"/>
            </a:spcAft>
            <a:buNone/>
          </a:pPr>
          <a:endParaRPr lang="el-GR" sz="1600" kern="1200" dirty="0"/>
        </a:p>
      </dsp:txBody>
      <dsp:txXfrm rot="5400000">
        <a:off x="0" y="0"/>
        <a:ext cx="5029199" cy="1729740"/>
      </dsp:txXfrm>
    </dsp:sp>
    <dsp:sp modelId="{9D9899B1-3A81-422B-9C89-D173574E74D9}">
      <dsp:nvSpPr>
        <dsp:cNvPr id="0" name=""/>
        <dsp:cNvSpPr/>
      </dsp:nvSpPr>
      <dsp:spPr>
        <a:xfrm>
          <a:off x="5029199" y="0"/>
          <a:ext cx="5029199" cy="230632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600" kern="1200" dirty="0"/>
            <a:t>Παρέχετε γεγονότα και πληροφορίες βασισμένες σε στοιχεία όταν αντιμετωπίζετε αντιδράσεις, προσφέροντας πολύτιμες πηγές, όπως ιστότοπους, βιβλία, οργανώσεις κ.λπ.</a:t>
          </a:r>
        </a:p>
      </dsp:txBody>
      <dsp:txXfrm>
        <a:off x="5029199" y="0"/>
        <a:ext cx="5029199" cy="1729740"/>
      </dsp:txXfrm>
    </dsp:sp>
    <dsp:sp modelId="{253C107D-8923-42FF-B022-E1667AE26C50}">
      <dsp:nvSpPr>
        <dsp:cNvPr id="0" name=""/>
        <dsp:cNvSpPr/>
      </dsp:nvSpPr>
      <dsp:spPr>
        <a:xfrm rot="10800000">
          <a:off x="0" y="2306320"/>
          <a:ext cx="5029199" cy="230632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err="1"/>
            <a:t>Αν</a:t>
          </a:r>
          <a:r>
            <a:rPr lang="en-US" sz="1600" kern="1200" dirty="0"/>
            <a:t>αγνωρίστε τις ανησυχίες και τις αμφιβολίες των γονέων, διατηρώντας παράλληλα τη</a:t>
          </a:r>
          <a:r>
            <a:rPr lang="el-GR" sz="1600" kern="1200" dirty="0"/>
            <a:t>ν εμπλοκή </a:t>
          </a:r>
          <a:r>
            <a:rPr lang="en-US" sz="1600" kern="1200" dirty="0" err="1"/>
            <a:t>γι</a:t>
          </a:r>
          <a:r>
            <a:rPr lang="en-US" sz="1600" kern="1200" dirty="0"/>
            <a:t>α συμμετοχικότητα. </a:t>
          </a:r>
          <a:endParaRPr lang="el-GR" sz="1600" kern="1200" dirty="0"/>
        </a:p>
      </dsp:txBody>
      <dsp:txXfrm rot="10800000">
        <a:off x="0" y="2882900"/>
        <a:ext cx="5029199" cy="1729740"/>
      </dsp:txXfrm>
    </dsp:sp>
    <dsp:sp modelId="{CA9F7A19-4DE1-4587-8CF2-415D00AB6CF8}">
      <dsp:nvSpPr>
        <dsp:cNvPr id="0" name=""/>
        <dsp:cNvSpPr/>
      </dsp:nvSpPr>
      <dsp:spPr>
        <a:xfrm rot="5400000">
          <a:off x="6390639" y="944880"/>
          <a:ext cx="2306320"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Να είστε σταθεροί στην ανάδειξη της σημασίας ενός σχολικού περιβάλλοντος με σεβασμό και ασφάλεια για όλους τους μαθητές</a:t>
          </a:r>
        </a:p>
        <a:p>
          <a:pPr marL="0" lvl="0" indent="0" algn="ctr" defTabSz="711200">
            <a:lnSpc>
              <a:spcPct val="90000"/>
            </a:lnSpc>
            <a:spcBef>
              <a:spcPct val="0"/>
            </a:spcBef>
            <a:spcAft>
              <a:spcPct val="35000"/>
            </a:spcAft>
            <a:buNone/>
          </a:pPr>
          <a:endParaRPr lang="el-GR" sz="2000" kern="1200" dirty="0"/>
        </a:p>
      </dsp:txBody>
      <dsp:txXfrm rot="-5400000">
        <a:off x="5029200" y="2882899"/>
        <a:ext cx="5029199" cy="1729740"/>
      </dsp:txXfrm>
    </dsp:sp>
    <dsp:sp modelId="{BC223F14-878E-46CB-AFB9-EE47E8C80572}">
      <dsp:nvSpPr>
        <dsp:cNvPr id="0" name=""/>
        <dsp:cNvSpPr/>
      </dsp:nvSpPr>
      <dsp:spPr>
        <a:xfrm>
          <a:off x="3520440" y="1729740"/>
          <a:ext cx="3017520" cy="115316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latin typeface="+mn-lt"/>
            </a:rPr>
            <a:t>Πώς να εμπλέξετε τους φροντιστές και τους νόμιμους κηδεμόνες στο διάλογο</a:t>
          </a:r>
          <a:endParaRPr lang="el-GR" sz="1700" kern="1200" dirty="0"/>
        </a:p>
      </dsp:txBody>
      <dsp:txXfrm>
        <a:off x="3576733" y="1786033"/>
        <a:ext cx="2904934" cy="1040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7DCDC-F0C6-4ABA-A638-138B53130122}">
      <dsp:nvSpPr>
        <dsp:cNvPr id="0" name=""/>
        <dsp:cNvSpPr/>
      </dsp:nvSpPr>
      <dsp:spPr>
        <a:xfrm>
          <a:off x="5536892" y="410"/>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Εστιάστε στην αδιατάρακτη αυτοεξέλιξή σας </a:t>
          </a:r>
        </a:p>
        <a:p>
          <a:pPr marL="0" lvl="0" indent="0" algn="ctr" defTabSz="488950">
            <a:lnSpc>
              <a:spcPct val="90000"/>
            </a:lnSpc>
            <a:spcBef>
              <a:spcPct val="0"/>
            </a:spcBef>
            <a:spcAft>
              <a:spcPct val="35000"/>
            </a:spcAft>
            <a:buNone/>
          </a:pPr>
          <a:endParaRPr lang="el-GR" sz="1100" kern="1200" dirty="0"/>
        </a:p>
      </dsp:txBody>
      <dsp:txXfrm>
        <a:off x="5815219" y="278737"/>
        <a:ext cx="1343881" cy="1343881"/>
      </dsp:txXfrm>
    </dsp:sp>
    <dsp:sp modelId="{38FD75A9-2B82-4738-9A40-5434BAC58254}">
      <dsp:nvSpPr>
        <dsp:cNvPr id="0" name=""/>
        <dsp:cNvSpPr/>
      </dsp:nvSpPr>
      <dsp:spPr>
        <a:xfrm rot="2160000">
          <a:off x="7376990" y="1459435"/>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7391419" y="1543313"/>
        <a:ext cx="352577" cy="384858"/>
      </dsp:txXfrm>
    </dsp:sp>
    <dsp:sp modelId="{719E3336-6110-4782-B6D5-8F848B7CE5F0}">
      <dsp:nvSpPr>
        <dsp:cNvPr id="0" name=""/>
        <dsp:cNvSpPr/>
      </dsp:nvSpPr>
      <dsp:spPr>
        <a:xfrm>
          <a:off x="7843301" y="1676114"/>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Να είστε ενημερωμένοι διαβάζοντας σύγχρονη ακαδημαϊκή βιβλιογραφία και άρθρα για θέματα LGBTQI+.</a:t>
          </a:r>
          <a:endParaRPr lang="el-GR" sz="1100" kern="1200" dirty="0"/>
        </a:p>
      </dsp:txBody>
      <dsp:txXfrm>
        <a:off x="8121628" y="1954441"/>
        <a:ext cx="1343881" cy="1343881"/>
      </dsp:txXfrm>
    </dsp:sp>
    <dsp:sp modelId="{FE028BA0-601F-4340-BEE8-1E2E2597D160}">
      <dsp:nvSpPr>
        <dsp:cNvPr id="0" name=""/>
        <dsp:cNvSpPr/>
      </dsp:nvSpPr>
      <dsp:spPr>
        <a:xfrm rot="6480000">
          <a:off x="8105648" y="3647782"/>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rot="10800000">
        <a:off x="8204547" y="3704214"/>
        <a:ext cx="352577" cy="384858"/>
      </dsp:txXfrm>
    </dsp:sp>
    <dsp:sp modelId="{DDDCF4D5-D229-4B7A-BF58-F6B5D0A9D38E}">
      <dsp:nvSpPr>
        <dsp:cNvPr id="0" name=""/>
        <dsp:cNvSpPr/>
      </dsp:nvSpPr>
      <dsp:spPr>
        <a:xfrm>
          <a:off x="6962331" y="4387460"/>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Ζητήστε ανατροφοδότηση από την τάξη σας και αφήστε περιθώρια βελτίωσης</a:t>
          </a:r>
          <a:endParaRPr lang="en-US" sz="1100" kern="1200" dirty="0"/>
        </a:p>
      </dsp:txBody>
      <dsp:txXfrm>
        <a:off x="7240658" y="4665787"/>
        <a:ext cx="1343881" cy="1343881"/>
      </dsp:txXfrm>
    </dsp:sp>
    <dsp:sp modelId="{D5C5A6FD-BD18-4479-983A-B595D3828D52}">
      <dsp:nvSpPr>
        <dsp:cNvPr id="0" name=""/>
        <dsp:cNvSpPr/>
      </dsp:nvSpPr>
      <dsp:spPr>
        <a:xfrm rot="10800000">
          <a:off x="6249574" y="5017012"/>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rot="10800000">
        <a:off x="6400678" y="5145298"/>
        <a:ext cx="352577" cy="384858"/>
      </dsp:txXfrm>
    </dsp:sp>
    <dsp:sp modelId="{560A04A8-10EC-4133-B26C-0EB268250824}">
      <dsp:nvSpPr>
        <dsp:cNvPr id="0" name=""/>
        <dsp:cNvSpPr/>
      </dsp:nvSpPr>
      <dsp:spPr>
        <a:xfrm>
          <a:off x="4111453" y="4387460"/>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Καταιγισμός ιδεών σχετικά με διάφορους τρόπους ή τομείς στους οποίους πρέπει να γίνει περισσότερη δουλειά </a:t>
          </a:r>
          <a:endParaRPr lang="el-GR" sz="1100" kern="1200" dirty="0"/>
        </a:p>
      </dsp:txBody>
      <dsp:txXfrm>
        <a:off x="4389780" y="4665787"/>
        <a:ext cx="1343881" cy="1343881"/>
      </dsp:txXfrm>
    </dsp:sp>
    <dsp:sp modelId="{22D6EFA1-A37F-4877-96DF-A416782921EA}">
      <dsp:nvSpPr>
        <dsp:cNvPr id="0" name=""/>
        <dsp:cNvSpPr/>
      </dsp:nvSpPr>
      <dsp:spPr>
        <a:xfrm rot="15120000">
          <a:off x="4373800" y="3674897"/>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rot="10800000">
        <a:off x="4472699" y="3875037"/>
        <a:ext cx="352577" cy="384858"/>
      </dsp:txXfrm>
    </dsp:sp>
    <dsp:sp modelId="{25331E7C-110A-430E-A462-92FACA9838DB}">
      <dsp:nvSpPr>
        <dsp:cNvPr id="0" name=""/>
        <dsp:cNvSpPr/>
      </dsp:nvSpPr>
      <dsp:spPr>
        <a:xfrm>
          <a:off x="3230483" y="1676114"/>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Αυτοαναστοχασμός σχετικά με τις διδακτικές σας πρακτικές</a:t>
          </a:r>
        </a:p>
        <a:p>
          <a:pPr marL="0" lvl="0" indent="0" algn="ctr" defTabSz="488950">
            <a:lnSpc>
              <a:spcPct val="90000"/>
            </a:lnSpc>
            <a:spcBef>
              <a:spcPct val="0"/>
            </a:spcBef>
            <a:spcAft>
              <a:spcPct val="35000"/>
            </a:spcAft>
            <a:buNone/>
          </a:pPr>
          <a:endParaRPr lang="el-GR" sz="1100" kern="1200" dirty="0"/>
        </a:p>
      </dsp:txBody>
      <dsp:txXfrm>
        <a:off x="3508810" y="1954441"/>
        <a:ext cx="1343881" cy="1343881"/>
      </dsp:txXfrm>
    </dsp:sp>
    <dsp:sp modelId="{F3061177-FC6A-40A5-96B1-30F0C4325862}">
      <dsp:nvSpPr>
        <dsp:cNvPr id="0" name=""/>
        <dsp:cNvSpPr/>
      </dsp:nvSpPr>
      <dsp:spPr>
        <a:xfrm rot="19440000">
          <a:off x="5070582" y="1476193"/>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5085011" y="1648887"/>
        <a:ext cx="352577" cy="3848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E6947-2908-4028-B628-A0AB07F26D46}" type="datetimeFigureOut">
              <a:rPr lang="el-GR" smtClean="0"/>
              <a:t>5/10/2025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7E73E-3569-428A-9224-2BC543111E1F}" type="slidenum">
              <a:rPr lang="el-GR" smtClean="0"/>
              <a:t>‹#›</a:t>
            </a:fld>
            <a:endParaRPr lang="el-GR"/>
          </a:p>
        </p:txBody>
      </p:sp>
    </p:spTree>
    <p:extLst>
      <p:ext uri="{BB962C8B-B14F-4D97-AF65-F5344CB8AC3E}">
        <p14:creationId xmlns:p14="http://schemas.microsoft.com/office/powerpoint/2010/main" val="322396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75880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ευχαριστούμε για την προσοχή σας !!!</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12</a:t>
            </a:fld>
            <a:endParaRPr lang="en-GB"/>
          </a:p>
        </p:txBody>
      </p:sp>
    </p:spTree>
    <p:extLst>
      <p:ext uri="{BB962C8B-B14F-4D97-AF65-F5344CB8AC3E}">
        <p14:creationId xmlns:p14="http://schemas.microsoft.com/office/powerpoint/2010/main" val="150378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81967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412483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306911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7130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37572-D1A5-48E8-83CA-B0319DAB523F}"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13563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CC37572-D1A5-48E8-83CA-B0319DAB523F}"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318744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CC37572-D1A5-48E8-83CA-B0319DAB523F}" type="datetimeFigureOut">
              <a:rPr lang="el-GR" smtClean="0"/>
              <a:t>5/10/2025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337639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CC37572-D1A5-48E8-83CA-B0319DAB523F}" type="datetimeFigureOut">
              <a:rPr lang="el-GR" smtClean="0"/>
              <a:t>5/10/2025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104185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37572-D1A5-48E8-83CA-B0319DAB523F}" type="datetimeFigureOut">
              <a:rPr lang="el-GR" smtClean="0"/>
              <a:t>5/10/2025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7676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37572-D1A5-48E8-83CA-B0319DAB523F}"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178803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37572-D1A5-48E8-83CA-B0319DAB523F}"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146882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37572-D1A5-48E8-83CA-B0319DAB523F}" type="datetimeFigureOut">
              <a:rPr lang="el-GR" smtClean="0"/>
              <a:t>5/10/2025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D5632-3CF4-439A-AEC7-ADD115707B9E}" type="slidenum">
              <a:rPr lang="el-GR" smtClean="0"/>
              <a:t>‹#›</a:t>
            </a:fld>
            <a:endParaRPr lang="el-GR"/>
          </a:p>
        </p:txBody>
      </p:sp>
    </p:spTree>
    <p:extLst>
      <p:ext uri="{BB962C8B-B14F-4D97-AF65-F5344CB8AC3E}">
        <p14:creationId xmlns:p14="http://schemas.microsoft.com/office/powerpoint/2010/main" val="327324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793415"/>
            <a:ext cx="4834759" cy="3170099"/>
          </a:xfrm>
          <a:prstGeom prst="rect">
            <a:avLst/>
          </a:prstGeom>
          <a:noFill/>
        </p:spPr>
        <p:txBody>
          <a:bodyPr wrap="square" rtlCol="0">
            <a:spAutoFit/>
          </a:bodyPr>
          <a:lstStyle/>
          <a:p>
            <a:r>
              <a:rPr lang="el-GR" sz="4000" dirty="0" err="1">
                <a:solidFill>
                  <a:schemeClr val="bg1"/>
                </a:solidFill>
              </a:rPr>
              <a:t>Ενότητ</a:t>
            </a:r>
            <a:r>
              <a:rPr lang="en-US" sz="4000" dirty="0">
                <a:solidFill>
                  <a:schemeClr val="bg1"/>
                </a:solidFill>
              </a:rPr>
              <a:t>α 2.3</a:t>
            </a:r>
            <a:br>
              <a:rPr lang="en-US" sz="4000" dirty="0">
                <a:solidFill>
                  <a:schemeClr val="bg1"/>
                </a:solidFill>
              </a:rPr>
            </a:br>
            <a:r>
              <a:rPr lang="en-US" sz="4000" dirty="0">
                <a:solidFill>
                  <a:schemeClr val="bg1"/>
                </a:solidFill>
              </a:rPr>
              <a:t>Διαχείριση συγκρούσεων και προώθηση του διαλόγου: </a:t>
            </a:r>
            <a:r>
              <a:rPr lang="el-GR" sz="4000" dirty="0">
                <a:solidFill>
                  <a:schemeClr val="bg1"/>
                </a:solidFill>
              </a:rPr>
              <a:t>ΛΟΑΤΚΙ</a:t>
            </a:r>
            <a:r>
              <a:rPr lang="en-US" sz="4000" dirty="0">
                <a:solidFill>
                  <a:schemeClr val="bg1"/>
                </a:solidFill>
              </a:rPr>
              <a:t>+.</a:t>
            </a:r>
            <a:endParaRPr lang="en-GB" sz="4000" dirty="0">
              <a:solidFill>
                <a:schemeClr val="bg1"/>
              </a:solidFill>
            </a:endParaRPr>
          </a:p>
        </p:txBody>
      </p:sp>
      <p:sp>
        <p:nvSpPr>
          <p:cNvPr id="5" name="Ορθογώνιο 4"/>
          <p:cNvSpPr/>
          <p:nvPr/>
        </p:nvSpPr>
        <p:spPr>
          <a:xfrm>
            <a:off x="9959923" y="591655"/>
            <a:ext cx="1415772"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95155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9669C9-0F2E-FC83-08F4-9531F76C51C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B6D4A5F-D31A-76A9-A679-DC0A052887B4}"/>
              </a:ext>
            </a:extLst>
          </p:cNvPr>
          <p:cNvSpPr txBox="1"/>
          <p:nvPr/>
        </p:nvSpPr>
        <p:spPr>
          <a:xfrm>
            <a:off x="561291" y="1174793"/>
            <a:ext cx="10521863" cy="4447371"/>
          </a:xfrm>
          <a:prstGeom prst="rect">
            <a:avLst/>
          </a:prstGeom>
          <a:noFill/>
        </p:spPr>
        <p:txBody>
          <a:bodyPr wrap="square">
            <a:spAutoFit/>
          </a:bodyPr>
          <a:lstStyle/>
          <a:p>
            <a:pPr marL="0" indent="0" algn="ctr">
              <a:spcBef>
                <a:spcPts val="640"/>
              </a:spcBef>
              <a:buSzPts val="3200"/>
              <a:buFont typeface="Arial"/>
              <a:buNone/>
            </a:pPr>
            <a:r>
              <a:rPr lang="en-US" b="1" dirty="0">
                <a:solidFill>
                  <a:srgbClr val="002060"/>
                </a:solidFill>
              </a:rPr>
              <a:t>Σενάριο περίπτωσης 1</a:t>
            </a:r>
          </a:p>
          <a:p>
            <a:pPr algn="ctr">
              <a:spcBef>
                <a:spcPts val="640"/>
              </a:spcBef>
              <a:buSzPts val="3200"/>
            </a:pPr>
            <a:r>
              <a:rPr lang="en-US" b="1" dirty="0">
                <a:solidFill>
                  <a:srgbClr val="002060"/>
                </a:solidFill>
                <a:latin typeface="Calibri" panose="020F0502020204030204" pitchFamily="34" charset="0"/>
              </a:rPr>
              <a:t>Ως εκπαιδευτικός θα πρέπει να διαβεβαιώσετε τους γονείς της Lily ότι το ίδρυμα έχει μηδενική ανοχή στον εκφοβισμό, ανεξάρτητα από την αιτία του εκφοβισμού. Εάν δεν υπάρχει πολιτική κατά του εκφοβισμού στο σχολείο, είναι καιρός να εξετάσετε το ενδεχόμενο μιας γραπτής πολιτικής.</a:t>
            </a:r>
          </a:p>
          <a:p>
            <a:pPr algn="ctr">
              <a:spcBef>
                <a:spcPts val="640"/>
              </a:spcBef>
              <a:buSzPts val="3200"/>
            </a:pPr>
            <a:r>
              <a:rPr lang="en-US" b="1" dirty="0">
                <a:solidFill>
                  <a:srgbClr val="002060"/>
                </a:solidFill>
              </a:rPr>
              <a:t>Σενάριο περίπτωσης 2</a:t>
            </a:r>
          </a:p>
          <a:p>
            <a:pPr marL="0" indent="0" algn="ctr">
              <a:spcBef>
                <a:spcPts val="640"/>
              </a:spcBef>
              <a:buSzPts val="3200"/>
              <a:buFont typeface="Arial"/>
              <a:buNone/>
            </a:pPr>
            <a:r>
              <a:rPr lang="en-US" b="1" dirty="0">
                <a:solidFill>
                  <a:srgbClr val="002060"/>
                </a:solidFill>
                <a:latin typeface="Calibri" panose="020F0502020204030204" pitchFamily="34" charset="0"/>
              </a:rPr>
              <a:t>Η Lucy πρέπει να κατανοήσει ότι, ως σχολική κοινότητα, αυτή η κατηγορία γονέων δεν μπορεί να απορριφθεί. Αν και η αλλαγή συμπεριφοράς είναι κάτι που μόνο οι ίδιοι μπορούν να αποφασίσουν και να εφαρμόσουν, εμείς θα πρέπει πάντα να προσπαθούμε με κάθε τρόπο να τους εκπαιδεύουμε. Στην πραγματικότητα, μπορεί να αναζητούν υποστήριξη και επιβεβαίωση για τα παιδιά τους. Ακόμη και μια μικρή αλλαγή στη στάση και το βαθμό ανοχής είναι ευπρόσδεκτη, σε σύγκριση με τη μηδενική πρόοδο, καθώς μπορεί να προκαλέσει ένα φαινόμενο χιονοστιβάδας.</a:t>
            </a:r>
          </a:p>
          <a:p>
            <a:pPr marL="0" indent="0" algn="ctr">
              <a:spcBef>
                <a:spcPts val="640"/>
              </a:spcBef>
              <a:buSzPts val="3200"/>
              <a:buFont typeface="Arial"/>
              <a:buNone/>
            </a:pPr>
            <a:endParaRPr lang="en-US" b="1" dirty="0">
              <a:solidFill>
                <a:srgbClr val="002060"/>
              </a:solidFill>
              <a:latin typeface="Calibri" panose="020F0502020204030204" pitchFamily="34" charset="0"/>
            </a:endParaRPr>
          </a:p>
          <a:p>
            <a:pPr algn="ctr" rtl="0" fontAlgn="base">
              <a:lnSpc>
                <a:spcPts val="1800"/>
              </a:lnSpc>
              <a:buNone/>
            </a:pPr>
            <a:r>
              <a:rPr lang="en-US" sz="1800" b="1" i="0" u="none" strike="noStrike" dirty="0">
                <a:solidFill>
                  <a:srgbClr val="002060"/>
                </a:solidFill>
                <a:effectLst/>
                <a:latin typeface="Calibri" panose="020F0502020204030204" pitchFamily="34" charset="0"/>
              </a:rPr>
              <a:t>Σενάριο περίπτωσης </a:t>
            </a:r>
            <a:r>
              <a:rPr lang="en-US" sz="1800" b="0" i="0" dirty="0">
                <a:solidFill>
                  <a:srgbClr val="000000"/>
                </a:solidFill>
                <a:effectLst/>
                <a:latin typeface="Calibri" panose="020F0502020204030204" pitchFamily="34" charset="0"/>
              </a:rPr>
              <a:t>3</a:t>
            </a:r>
            <a:endParaRPr lang="en-US" b="0" i="0" dirty="0">
              <a:solidFill>
                <a:srgbClr val="000000"/>
              </a:solidFill>
              <a:effectLst/>
              <a:latin typeface="Segoe UI" panose="020B0502040204020203" pitchFamily="34" charset="0"/>
            </a:endParaRPr>
          </a:p>
          <a:p>
            <a:pPr algn="ctr" rtl="0" fontAlgn="base">
              <a:lnSpc>
                <a:spcPts val="1800"/>
              </a:lnSpc>
              <a:buNone/>
            </a:pPr>
            <a:endParaRPr lang="en-US" b="0" i="0" dirty="0">
              <a:solidFill>
                <a:srgbClr val="000000"/>
              </a:solidFill>
              <a:effectLst/>
              <a:latin typeface="Segoe UI" panose="020B0502040204020203" pitchFamily="34" charset="0"/>
            </a:endParaRPr>
          </a:p>
          <a:p>
            <a:pPr algn="ctr" rtl="0" fontAlgn="base">
              <a:lnSpc>
                <a:spcPts val="1800"/>
              </a:lnSpc>
            </a:pPr>
            <a:r>
              <a:rPr lang="en-US" sz="1800" b="1" i="0" u="none" strike="noStrike" dirty="0">
                <a:solidFill>
                  <a:srgbClr val="002060"/>
                </a:solidFill>
                <a:effectLst/>
                <a:latin typeface="Calibri" panose="020F0502020204030204" pitchFamily="34" charset="0"/>
              </a:rPr>
              <a:t>"Ο Γιάννης θα πρέπει να συζητήσει το θέμα με </a:t>
            </a:r>
            <a:r>
              <a:rPr lang="en-US" b="1" dirty="0">
                <a:solidFill>
                  <a:srgbClr val="002060"/>
                </a:solidFill>
                <a:latin typeface="Calibri" panose="020F0502020204030204" pitchFamily="34" charset="0"/>
              </a:rPr>
              <a:t>το συμβούλιο των καθηγητών και τη διεύθυνση του σχολείου για να αντιμετωπιστεί η κατάσταση ως ομάδα για τυχόν προληπτικά μέτρα" </a:t>
            </a:r>
            <a:endParaRPr lang="en-US" b="0" i="0" dirty="0">
              <a:solidFill>
                <a:srgbClr val="000000"/>
              </a:solidFill>
              <a:effectLst/>
              <a:latin typeface="Segoe UI" panose="020B0502040204020203" pitchFamily="34" charset="0"/>
            </a:endParaRPr>
          </a:p>
          <a:p>
            <a:pPr marL="0" indent="0" algn="ctr">
              <a:spcBef>
                <a:spcPts val="640"/>
              </a:spcBef>
              <a:buSzPts val="3200"/>
              <a:buFont typeface="Arial"/>
              <a:buNone/>
            </a:pPr>
            <a:endParaRPr lang="en-US" b="1" dirty="0">
              <a:solidFill>
                <a:srgbClr val="002060"/>
              </a:solidFill>
            </a:endParaRPr>
          </a:p>
        </p:txBody>
      </p:sp>
      <p:sp>
        <p:nvSpPr>
          <p:cNvPr id="98" name="Google Shape;98;p8">
            <a:extLst>
              <a:ext uri="{FF2B5EF4-FFF2-40B4-BE49-F238E27FC236}">
                <a16:creationId xmlns:a16="http://schemas.microsoft.com/office/drawing/2014/main" id="{6CB9AA8A-43AE-8A70-1DD0-483D489241CA}"/>
              </a:ext>
            </a:extLst>
          </p:cNvPr>
          <p:cNvSpPr txBox="1">
            <a:spLocks noGrp="1"/>
          </p:cNvSpPr>
          <p:nvPr>
            <p:ph type="title"/>
          </p:nvPr>
        </p:nvSpPr>
        <p:spPr>
          <a:xfrm>
            <a:off x="2874723" y="327007"/>
            <a:ext cx="8372397" cy="6792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Οι εκπαιδευτικοί που ασχολούνται με τους γονείς - η πρότασή μας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05461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889"/>
            <a:ext cx="2677160" cy="2550497"/>
          </a:xfrm>
          <a:solidFill>
            <a:schemeClr val="accent1">
              <a:lumMod val="40000"/>
              <a:lumOff val="60000"/>
            </a:schemeClr>
          </a:solidFill>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sz="4000" b="1" dirty="0">
                <a:solidFill>
                  <a:srgbClr val="002060"/>
                </a:solidFill>
                <a:latin typeface="+mn-lt"/>
              </a:rPr>
              <a:t>Συνεχής αυτοεκπαίδευση σε θέματα </a:t>
            </a:r>
            <a:r>
              <a:rPr lang="el-GR" sz="4000" b="1" dirty="0">
                <a:solidFill>
                  <a:srgbClr val="002060"/>
                </a:solidFill>
                <a:latin typeface="+mn-lt"/>
              </a:rPr>
              <a:t>ΛΟΑΤΚΙ</a:t>
            </a:r>
            <a:r>
              <a:rPr lang="en-US" sz="4000" b="1" dirty="0">
                <a:solidFill>
                  <a:srgbClr val="002060"/>
                </a:solidFill>
                <a:latin typeface="+mn-lt"/>
              </a:rPr>
              <a:t>+</a:t>
            </a:r>
            <a:endParaRPr lang="el-GR" sz="4000" b="1" dirty="0">
              <a:solidFill>
                <a:srgbClr val="002060"/>
              </a:solidFill>
              <a:latin typeface="+mn-lt"/>
            </a:endParaRPr>
          </a:p>
        </p:txBody>
      </p:sp>
      <p:sp>
        <p:nvSpPr>
          <p:cNvPr id="3" name="Content Placeholder 2"/>
          <p:cNvSpPr>
            <a:spLocks noGrp="1"/>
          </p:cNvSpPr>
          <p:nvPr>
            <p:ph idx="1"/>
          </p:nvPr>
        </p:nvSpPr>
        <p:spPr/>
        <p:txBody>
          <a:bodyPr>
            <a:normAutofit/>
          </a:bodyPr>
          <a:lstStyle/>
          <a:p>
            <a:pPr algn="just"/>
            <a:endParaRPr lang="en-US" dirty="0"/>
          </a:p>
          <a:p>
            <a:pPr marL="0" lvl="1" indent="369888" algn="just"/>
            <a:endParaRPr lang="en-US" dirty="0"/>
          </a:p>
        </p:txBody>
      </p:sp>
      <p:graphicFrame>
        <p:nvGraphicFramePr>
          <p:cNvPr id="4" name="Diagram 3"/>
          <p:cNvGraphicFramePr/>
          <p:nvPr>
            <p:extLst>
              <p:ext uri="{D42A27DB-BD31-4B8C-83A1-F6EECF244321}">
                <p14:modId xmlns:p14="http://schemas.microsoft.com/office/powerpoint/2010/main" val="3462226202"/>
              </p:ext>
            </p:extLst>
          </p:nvPr>
        </p:nvGraphicFramePr>
        <p:xfrm>
          <a:off x="1026160" y="213360"/>
          <a:ext cx="12974320" cy="6288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367780" y="2495075"/>
            <a:ext cx="2291080" cy="202612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b="1" dirty="0"/>
              <a:t>Σημείωση</a:t>
            </a:r>
            <a:r>
              <a:rPr lang="en-US" dirty="0"/>
              <a:t>: Τα θέματα ΛΟΑΤΚΙ+ εξελίσσονται και αλλάζουν με την πάροδο του χρόνου, γι' αυτό είναι ζωτικής σημασίας να παραμείνετε, ως εκπαιδευτικός, ευέλικτοι και ευπροσάρμοστοι.</a:t>
            </a:r>
          </a:p>
        </p:txBody>
      </p:sp>
    </p:spTree>
    <p:extLst>
      <p:ext uri="{BB962C8B-B14F-4D97-AF65-F5344CB8AC3E}">
        <p14:creationId xmlns:p14="http://schemas.microsoft.com/office/powerpoint/2010/main" val="26094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382230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268DB6-36D3-4C2E-DB08-6A7CA42BD0D7}"/>
              </a:ext>
            </a:extLst>
          </p:cNvPr>
          <p:cNvSpPr txBox="1"/>
          <p:nvPr/>
        </p:nvSpPr>
        <p:spPr>
          <a:xfrm>
            <a:off x="588723" y="1952033"/>
            <a:ext cx="10521863" cy="3318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Στο τέλος αυτής της ενότητας, θα είστε σε θέση να: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panose="020F0502020204030204"/>
            </a:endParaRPr>
          </a:p>
          <a:p>
            <a:pPr marL="342900" lvl="0" indent="-342900" algn="just" fontAlgn="base">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Χαρτογράφηση των ενδιαφερομένων: γονείς, άλλοι εκπαιδευτικοί, η ευρύτερη κοινότητα.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Symbol" panose="05050102010706020507" pitchFamily="18" charset="2"/>
              <a:buChar char=""/>
            </a:pPr>
            <a:r>
              <a:rPr lang="en-IE" sz="1800" dirty="0">
                <a:effectLst/>
                <a:latin typeface="Calibri" panose="020F0502020204030204" pitchFamily="34" charset="0"/>
                <a:ea typeface="Yu Mincho" panose="02020400000000000000" pitchFamily="18" charset="-128"/>
                <a:cs typeface="Calibri" panose="020F0502020204030204" pitchFamily="34" charset="0"/>
              </a:rPr>
              <a:t>Αναγνωρίστε τα κύρια επιχειρήματα και πρακτικές που χρησιμοποιούνται για τον περιορισμό των δικαιωμάτων των ΛΟΑΤΚΙ+ στο σχολικό σύστημα.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Ανάπτυξη στρατηγικών για τη διευκόλυνση των συζητήσεων σχετικά με </a:t>
            </a:r>
            <a:r>
              <a:rPr lang="el-GR" sz="1800" dirty="0">
                <a:effectLst/>
                <a:latin typeface="Calibri" panose="020F0502020204030204" pitchFamily="34" charset="0"/>
                <a:ea typeface="Calibri" panose="020F0502020204030204" pitchFamily="34" charset="0"/>
              </a:rPr>
              <a:t>τη συμπερίληψη </a:t>
            </a:r>
            <a:r>
              <a:rPr lang="en-US" sz="1800" dirty="0" err="1">
                <a:effectLst/>
                <a:latin typeface="Calibri" panose="020F0502020204030204" pitchFamily="34" charset="0"/>
                <a:ea typeface="Calibri" panose="020F0502020204030204" pitchFamily="34" charset="0"/>
              </a:rPr>
              <a:t>των</a:t>
            </a:r>
            <a:r>
              <a:rPr lang="en-US" sz="1800" dirty="0">
                <a:effectLst/>
                <a:latin typeface="Calibri" panose="020F0502020204030204" pitchFamily="34" charset="0"/>
                <a:ea typeface="Calibri" panose="020F0502020204030204" pitchFamily="34" charset="0"/>
              </a:rPr>
              <a:t> ΛΟΑΤΚΙ+ και τη δημιουργία χώρου για διάλογο στην τάξη και στο σχολείο.</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p:cNvSpPr txBox="1">
            <a:spLocks noGrp="1"/>
          </p:cNvSpPr>
          <p:nvPr>
            <p:ph type="title"/>
          </p:nvPr>
        </p:nvSpPr>
        <p:spPr>
          <a:xfrm>
            <a:off x="588723" y="1140823"/>
            <a:ext cx="10765077"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Διαχείριση συγκρούσεων και προώθηση του διαλόγου </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8105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580" y="1087484"/>
            <a:ext cx="12837160" cy="528955"/>
          </a:xfrm>
        </p:spPr>
        <p:txBody>
          <a:bodyPr>
            <a:normAutofit fontScale="90000"/>
          </a:bodyPr>
          <a:lstStyle/>
          <a:p>
            <a:pPr algn="ctr"/>
            <a:r>
              <a:rPr lang="en-US" b="1" dirty="0">
                <a:solidFill>
                  <a:srgbClr val="002060"/>
                </a:solidFill>
                <a:latin typeface="+mn-lt"/>
              </a:rPr>
              <a:t>Τρόποι δημιουργίας ενός </a:t>
            </a:r>
            <a:r>
              <a:rPr lang="el-GR" b="1" dirty="0">
                <a:solidFill>
                  <a:srgbClr val="002060"/>
                </a:solidFill>
                <a:latin typeface="+mn-lt"/>
              </a:rPr>
              <a:t>συμπεριληπτικού </a:t>
            </a:r>
            <a:r>
              <a:rPr lang="en-US" b="1" dirty="0">
                <a:solidFill>
                  <a:srgbClr val="002060"/>
                </a:solidFill>
                <a:latin typeface="+mn-lt"/>
              </a:rPr>
              <a:t>π</a:t>
            </a:r>
            <a:r>
              <a:rPr lang="en-US" b="1" dirty="0" err="1">
                <a:solidFill>
                  <a:srgbClr val="002060"/>
                </a:solidFill>
                <a:latin typeface="+mn-lt"/>
              </a:rPr>
              <a:t>ερι</a:t>
            </a:r>
            <a:r>
              <a:rPr lang="en-US" b="1" dirty="0">
                <a:solidFill>
                  <a:srgbClr val="002060"/>
                </a:solidFill>
                <a:latin typeface="+mn-lt"/>
              </a:rPr>
              <a:t>βάλλοντος τάξης</a:t>
            </a:r>
            <a:endParaRPr lang="el-GR" b="1" dirty="0">
              <a:solidFill>
                <a:srgbClr val="002060"/>
              </a:solidFill>
              <a:latin typeface="+mn-lt"/>
            </a:endParaRPr>
          </a:p>
        </p:txBody>
      </p:sp>
      <p:sp>
        <p:nvSpPr>
          <p:cNvPr id="3" name="Content Placeholder 2"/>
          <p:cNvSpPr>
            <a:spLocks noGrp="1"/>
          </p:cNvSpPr>
          <p:nvPr>
            <p:ph idx="1"/>
          </p:nvPr>
        </p:nvSpPr>
        <p:spPr>
          <a:xfrm>
            <a:off x="838200" y="2506662"/>
            <a:ext cx="10515600" cy="3375978"/>
          </a:xfrm>
        </p:spPr>
        <p:txBody>
          <a:bodyPr/>
          <a:lstStyle/>
          <a:p>
            <a:pPr algn="just"/>
            <a:endParaRPr lang="en-US" dirty="0">
              <a:latin typeface="+mj-lt"/>
            </a:endParaRPr>
          </a:p>
          <a:p>
            <a:pPr algn="just"/>
            <a:endParaRPr lang="en-US" dirty="0"/>
          </a:p>
        </p:txBody>
      </p:sp>
      <p:sp>
        <p:nvSpPr>
          <p:cNvPr id="5" name="Hexagon 4"/>
          <p:cNvSpPr/>
          <p:nvPr/>
        </p:nvSpPr>
        <p:spPr>
          <a:xfrm>
            <a:off x="1635760" y="3357657"/>
            <a:ext cx="3291840" cy="25196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r>
              <a:rPr lang="en-US" sz="2400" dirty="0"/>
              <a:t>Εξασφάλιση ενός θεμελίου </a:t>
            </a:r>
            <a:r>
              <a:rPr lang="en-US" sz="2400" b="1" dirty="0"/>
              <a:t>ασφαλών χώρων</a:t>
            </a:r>
            <a:r>
              <a:rPr lang="en-US" sz="2400" dirty="0"/>
              <a:t>, δηλ. μιας πολιτικής κατά του μίσους.</a:t>
            </a:r>
          </a:p>
          <a:p>
            <a:pPr algn="just"/>
            <a:endParaRPr lang="en-US" sz="2400" dirty="0"/>
          </a:p>
          <a:p>
            <a:pPr algn="just"/>
            <a:endParaRPr lang="en-US" sz="2400" dirty="0"/>
          </a:p>
        </p:txBody>
      </p:sp>
      <p:sp>
        <p:nvSpPr>
          <p:cNvPr id="6" name="Hexagon 5"/>
          <p:cNvSpPr/>
          <p:nvPr/>
        </p:nvSpPr>
        <p:spPr>
          <a:xfrm>
            <a:off x="7137400" y="3362960"/>
            <a:ext cx="3291840" cy="25196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Εστίαση στη διδασκαλία </a:t>
            </a:r>
            <a:r>
              <a:rPr lang="en-US" sz="2400" b="1" dirty="0"/>
              <a:t>της ενσυναίσθησης</a:t>
            </a:r>
          </a:p>
        </p:txBody>
      </p:sp>
      <p:sp>
        <p:nvSpPr>
          <p:cNvPr id="7" name="Hexagon 6"/>
          <p:cNvSpPr/>
          <p:nvPr/>
        </p:nvSpPr>
        <p:spPr>
          <a:xfrm>
            <a:off x="4386579" y="2097817"/>
            <a:ext cx="3433117" cy="25196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Χρήση</a:t>
            </a:r>
            <a:r>
              <a:rPr lang="el-GR" sz="2400" dirty="0"/>
              <a:t> συμπεριληπτικής </a:t>
            </a:r>
            <a:r>
              <a:rPr lang="en-US" sz="2400" dirty="0"/>
              <a:t> </a:t>
            </a:r>
            <a:r>
              <a:rPr lang="en-US" sz="2400" dirty="0" err="1"/>
              <a:t>γλώσσ</a:t>
            </a:r>
            <a:r>
              <a:rPr lang="en-US" sz="2400" dirty="0"/>
              <a:t>ας </a:t>
            </a:r>
            <a:r>
              <a:rPr lang="el-GR" sz="2400" dirty="0"/>
              <a:t>κοινωνικού </a:t>
            </a:r>
            <a:r>
              <a:rPr lang="en-US" sz="2400" b="1" dirty="0" err="1"/>
              <a:t>φύλου</a:t>
            </a:r>
            <a:r>
              <a:rPr lang="en-US" sz="2400" b="1" dirty="0"/>
              <a:t> </a:t>
            </a:r>
          </a:p>
        </p:txBody>
      </p:sp>
    </p:spTree>
    <p:extLst>
      <p:ext uri="{BB962C8B-B14F-4D97-AF65-F5344CB8AC3E}">
        <p14:creationId xmlns:p14="http://schemas.microsoft.com/office/powerpoint/2010/main" val="272125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38" y="989015"/>
            <a:ext cx="10515600" cy="1325563"/>
          </a:xfrm>
        </p:spPr>
        <p:txBody>
          <a:bodyPr>
            <a:normAutofit/>
          </a:bodyPr>
          <a:lstStyle/>
          <a:p>
            <a:pPr algn="ctr"/>
            <a:r>
              <a:rPr lang="en-US" sz="4000" b="1" dirty="0">
                <a:solidFill>
                  <a:srgbClr val="002060"/>
                </a:solidFill>
                <a:latin typeface="+mn-lt"/>
              </a:rPr>
              <a:t>Πώς να εκπαιδεύσετε τους μαθητές σας σε θέματα και ταυτότητες </a:t>
            </a:r>
            <a:r>
              <a:rPr lang="el-GR" sz="4000" b="1" dirty="0">
                <a:solidFill>
                  <a:srgbClr val="002060"/>
                </a:solidFill>
                <a:latin typeface="+mn-lt"/>
              </a:rPr>
              <a:t>ΛΟΑΤΚΙ</a:t>
            </a:r>
            <a:r>
              <a:rPr lang="en-US" sz="4000" b="1" dirty="0">
                <a:solidFill>
                  <a:srgbClr val="002060"/>
                </a:solidFill>
                <a:latin typeface="+mn-lt"/>
              </a:rPr>
              <a:t>+ (1)</a:t>
            </a:r>
            <a:endParaRPr lang="el-GR" sz="4000" b="1" dirty="0">
              <a:solidFill>
                <a:srgbClr val="002060"/>
              </a:solidFill>
              <a:latin typeface="+mn-lt"/>
            </a:endParaRPr>
          </a:p>
        </p:txBody>
      </p:sp>
      <p:sp>
        <p:nvSpPr>
          <p:cNvPr id="4" name="Θέση περιεχομένου 2"/>
          <p:cNvSpPr txBox="1">
            <a:spLocks/>
          </p:cNvSpPr>
          <p:nvPr/>
        </p:nvSpPr>
        <p:spPr>
          <a:xfrm>
            <a:off x="723897" y="2259649"/>
            <a:ext cx="3500439" cy="3760334"/>
          </a:xfrm>
          <a:prstGeom prst="rect">
            <a:avLst/>
          </a:prstGeom>
          <a:solidFill>
            <a:schemeClr val="accent1">
              <a:lumMod val="60000"/>
              <a:lumOff val="40000"/>
            </a:schemeClr>
          </a:solidFill>
          <a:ln>
            <a:solidFill>
              <a:schemeClr val="accent1">
                <a:lumMod val="40000"/>
                <a:lumOff val="6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solidFill>
                  <a:schemeClr val="bg1"/>
                </a:solidFill>
              </a:rPr>
              <a:t>Είναι ζωτικής σημασίας αυτό να γίνει σταδιακά, με περίσκεψη και σεβασμό.</a:t>
            </a:r>
          </a:p>
        </p:txBody>
      </p:sp>
      <p:sp>
        <p:nvSpPr>
          <p:cNvPr id="5" name="Θέση περιεχομένου 3"/>
          <p:cNvSpPr txBox="1">
            <a:spLocks/>
          </p:cNvSpPr>
          <p:nvPr/>
        </p:nvSpPr>
        <p:spPr>
          <a:xfrm>
            <a:off x="7853361" y="2259648"/>
            <a:ext cx="3500439" cy="3758884"/>
          </a:xfrm>
          <a:prstGeom prst="rect">
            <a:avLst/>
          </a:prstGeom>
          <a:solidFill>
            <a:srgbClr val="3A4DA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solidFill>
                  <a:schemeClr val="bg1"/>
                </a:solidFill>
              </a:rPr>
              <a:t>Μην υποθέτετε ότι κάθε γλωσσικό ατόπημα γίνεται σκόπιμα και ύπουλα, ειδικά στις έμφυλες γλώσσες (π.χ. γαλλικά, γερμανικά, τουρκικά, ελληνικά κ.λπ.) </a:t>
            </a:r>
          </a:p>
        </p:txBody>
      </p:sp>
      <p:sp>
        <p:nvSpPr>
          <p:cNvPr id="6" name="Θέση περιεχομένου 2">
            <a:extLst>
              <a:ext uri="{FF2B5EF4-FFF2-40B4-BE49-F238E27FC236}">
                <a16:creationId xmlns:a16="http://schemas.microsoft.com/office/drawing/2014/main" id="{ED611682-2FA5-26A8-B0ED-EFAD00C8AEA7}"/>
              </a:ext>
            </a:extLst>
          </p:cNvPr>
          <p:cNvSpPr txBox="1">
            <a:spLocks/>
          </p:cNvSpPr>
          <p:nvPr/>
        </p:nvSpPr>
        <p:spPr>
          <a:xfrm>
            <a:off x="4288629" y="2259648"/>
            <a:ext cx="3500439" cy="3758883"/>
          </a:xfrm>
          <a:prstGeom prst="rect">
            <a:avLst/>
          </a:prstGeom>
          <a:solidFill>
            <a:srgbClr val="69ABD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000" dirty="0">
              <a:solidFill>
                <a:schemeClr val="bg1"/>
              </a:solidFill>
            </a:endParaRPr>
          </a:p>
        </p:txBody>
      </p:sp>
      <p:sp>
        <p:nvSpPr>
          <p:cNvPr id="7" name="Rectangle 6"/>
          <p:cNvSpPr/>
          <p:nvPr/>
        </p:nvSpPr>
        <p:spPr>
          <a:xfrm>
            <a:off x="4288628" y="2259648"/>
            <a:ext cx="3500439" cy="1200329"/>
          </a:xfrm>
          <a:prstGeom prst="rect">
            <a:avLst/>
          </a:prstGeom>
        </p:spPr>
        <p:txBody>
          <a:bodyPr wrap="square">
            <a:spAutoFit/>
          </a:bodyPr>
          <a:lstStyle/>
          <a:p>
            <a:r>
              <a:rPr lang="en-US" dirty="0">
                <a:solidFill>
                  <a:schemeClr val="bg1"/>
                </a:solidFill>
              </a:rPr>
              <a:t>Εξηγήστε υπομονετικά κάθε πτυχή του α</a:t>
            </a:r>
            <a:r>
              <a:rPr lang="en-US" dirty="0" err="1">
                <a:solidFill>
                  <a:schemeClr val="bg1"/>
                </a:solidFill>
              </a:rPr>
              <a:t>κρωνυμίου</a:t>
            </a:r>
            <a:r>
              <a:rPr lang="en-US" dirty="0">
                <a:solidFill>
                  <a:schemeClr val="bg1"/>
                </a:solidFill>
              </a:rPr>
              <a:t> </a:t>
            </a:r>
            <a:r>
              <a:rPr lang="el-GR" dirty="0">
                <a:solidFill>
                  <a:schemeClr val="bg1"/>
                </a:solidFill>
              </a:rPr>
              <a:t>ΛΟΑΤΚΙ</a:t>
            </a:r>
            <a:r>
              <a:rPr lang="en-US" dirty="0">
                <a:solidFill>
                  <a:schemeClr val="bg1"/>
                </a:solidFill>
              </a:rPr>
              <a:t>+ στους μαθητές σας και βεβαιωθείτε ότι κατανοούν σαφώς τους όρους.</a:t>
            </a:r>
            <a:endParaRPr lang="el-GR" dirty="0">
              <a:solidFill>
                <a:schemeClr val="bg1"/>
              </a:solidFill>
            </a:endParaRPr>
          </a:p>
        </p:txBody>
      </p:sp>
      <p:pic>
        <p:nvPicPr>
          <p:cNvPr id="9" name="Picture 8"/>
          <p:cNvPicPr>
            <a:picLocks noChangeAspect="1"/>
          </p:cNvPicPr>
          <p:nvPr/>
        </p:nvPicPr>
        <p:blipFill>
          <a:blip r:embed="rId3"/>
          <a:stretch>
            <a:fillRect/>
          </a:stretch>
        </p:blipFill>
        <p:spPr>
          <a:xfrm>
            <a:off x="1896345" y="4344827"/>
            <a:ext cx="1155544" cy="1155544"/>
          </a:xfrm>
          <a:prstGeom prst="rect">
            <a:avLst/>
          </a:prstGeom>
          <a:ln>
            <a:noFill/>
          </a:ln>
        </p:spPr>
      </p:pic>
      <p:pic>
        <p:nvPicPr>
          <p:cNvPr id="10" name="Picture 9"/>
          <p:cNvPicPr>
            <a:picLocks noChangeAspect="1"/>
          </p:cNvPicPr>
          <p:nvPr/>
        </p:nvPicPr>
        <p:blipFill>
          <a:blip r:embed="rId4"/>
          <a:stretch>
            <a:fillRect/>
          </a:stretch>
        </p:blipFill>
        <p:spPr>
          <a:xfrm>
            <a:off x="9027000" y="4344827"/>
            <a:ext cx="1153160" cy="1153160"/>
          </a:xfrm>
          <a:prstGeom prst="rect">
            <a:avLst/>
          </a:prstGeom>
        </p:spPr>
      </p:pic>
      <p:pic>
        <p:nvPicPr>
          <p:cNvPr id="11" name="Picture 10"/>
          <p:cNvPicPr>
            <a:picLocks noChangeAspect="1"/>
          </p:cNvPicPr>
          <p:nvPr/>
        </p:nvPicPr>
        <p:blipFill>
          <a:blip r:embed="rId5"/>
          <a:stretch>
            <a:fillRect/>
          </a:stretch>
        </p:blipFill>
        <p:spPr>
          <a:xfrm>
            <a:off x="5464808" y="4344827"/>
            <a:ext cx="1148080" cy="1148080"/>
          </a:xfrm>
          <a:prstGeom prst="rect">
            <a:avLst/>
          </a:prstGeom>
        </p:spPr>
      </p:pic>
    </p:spTree>
    <p:extLst>
      <p:ext uri="{BB962C8B-B14F-4D97-AF65-F5344CB8AC3E}">
        <p14:creationId xmlns:p14="http://schemas.microsoft.com/office/powerpoint/2010/main" val="182929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4725"/>
            <a:ext cx="10515600" cy="1325563"/>
          </a:xfrm>
        </p:spPr>
        <p:txBody>
          <a:bodyPr>
            <a:normAutofit/>
          </a:bodyPr>
          <a:lstStyle/>
          <a:p>
            <a:pPr algn="ctr"/>
            <a:r>
              <a:rPr lang="en-US" sz="4000" b="1" dirty="0">
                <a:solidFill>
                  <a:srgbClr val="002060"/>
                </a:solidFill>
                <a:latin typeface="+mn-lt"/>
              </a:rPr>
              <a:t>Πώς να εκπαιδεύσετε τους μαθητές σας σε θέματα και ταυτότητες </a:t>
            </a:r>
            <a:r>
              <a:rPr lang="el-GR" sz="4000" b="1" dirty="0">
                <a:solidFill>
                  <a:srgbClr val="002060"/>
                </a:solidFill>
                <a:latin typeface="+mn-lt"/>
              </a:rPr>
              <a:t>ΛΟΑΤΚΙ</a:t>
            </a:r>
            <a:r>
              <a:rPr lang="en-US" sz="4000" b="1" dirty="0">
                <a:solidFill>
                  <a:srgbClr val="002060"/>
                </a:solidFill>
                <a:latin typeface="+mn-lt"/>
              </a:rPr>
              <a:t>+ (2)</a:t>
            </a:r>
            <a:endParaRPr lang="el-GR" sz="4000" b="1" dirty="0">
              <a:solidFill>
                <a:srgbClr val="002060"/>
              </a:solidFill>
              <a:latin typeface="+mn-lt"/>
            </a:endParaRPr>
          </a:p>
        </p:txBody>
      </p:sp>
      <p:sp>
        <p:nvSpPr>
          <p:cNvPr id="4" name="Rectangle 8"/>
          <p:cNvSpPr/>
          <p:nvPr/>
        </p:nvSpPr>
        <p:spPr>
          <a:xfrm>
            <a:off x="3470001" y="4139687"/>
            <a:ext cx="5643519" cy="56394"/>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5" name="Oval 3"/>
          <p:cNvSpPr/>
          <p:nvPr/>
        </p:nvSpPr>
        <p:spPr>
          <a:xfrm>
            <a:off x="3277980" y="3971666"/>
            <a:ext cx="383529" cy="386974"/>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6003985" y="3971666"/>
            <a:ext cx="383529" cy="386974"/>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Oval 6"/>
          <p:cNvSpPr/>
          <p:nvPr/>
        </p:nvSpPr>
        <p:spPr>
          <a:xfrm>
            <a:off x="8729991" y="3971666"/>
            <a:ext cx="383529" cy="386974"/>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8" name="TextBox 7"/>
          <p:cNvSpPr txBox="1"/>
          <p:nvPr/>
        </p:nvSpPr>
        <p:spPr>
          <a:xfrm>
            <a:off x="8191505" y="4526661"/>
            <a:ext cx="1460500" cy="707886"/>
          </a:xfrm>
          <a:prstGeom prst="rect">
            <a:avLst/>
          </a:prstGeom>
          <a:noFill/>
        </p:spPr>
        <p:txBody>
          <a:bodyPr wrap="square" rtlCol="0">
            <a:spAutoFit/>
          </a:bodyPr>
          <a:lstStyle/>
          <a:p>
            <a:pPr algn="ctr"/>
            <a:r>
              <a:rPr lang="en-US" sz="2000" b="1" dirty="0">
                <a:solidFill>
                  <a:schemeClr val="accent1"/>
                </a:solidFill>
              </a:rPr>
              <a:t>Προώθηση ανοιχτού διαλόγου </a:t>
            </a:r>
            <a:endParaRPr lang="el-GR" sz="2000" b="1" dirty="0">
              <a:solidFill>
                <a:schemeClr val="accent1"/>
              </a:solidFill>
            </a:endParaRPr>
          </a:p>
        </p:txBody>
      </p:sp>
      <p:sp>
        <p:nvSpPr>
          <p:cNvPr id="9" name="TextBox 8"/>
          <p:cNvSpPr txBox="1"/>
          <p:nvPr/>
        </p:nvSpPr>
        <p:spPr>
          <a:xfrm>
            <a:off x="5156343" y="4479666"/>
            <a:ext cx="2078810" cy="2123658"/>
          </a:xfrm>
          <a:prstGeom prst="rect">
            <a:avLst/>
          </a:prstGeom>
          <a:noFill/>
        </p:spPr>
        <p:txBody>
          <a:bodyPr wrap="square" rtlCol="0">
            <a:spAutoFit/>
          </a:bodyPr>
          <a:lstStyle/>
          <a:p>
            <a:pPr algn="ctr"/>
            <a:r>
              <a:rPr lang="en-US" sz="2000" b="1" dirty="0">
                <a:solidFill>
                  <a:schemeClr val="accent1"/>
                </a:solidFill>
              </a:rPr>
              <a:t>Ανάδειξη του παράγοντα της διατομικότητας στο πλαίσιο διαφορετικών ταυτοτήτων </a:t>
            </a:r>
          </a:p>
          <a:p>
            <a:pPr algn="ctr"/>
            <a:endParaRPr lang="el-GR" sz="3200" b="1" dirty="0">
              <a:solidFill>
                <a:schemeClr val="accent1"/>
              </a:solidFill>
            </a:endParaRPr>
          </a:p>
        </p:txBody>
      </p:sp>
      <p:sp>
        <p:nvSpPr>
          <p:cNvPr id="11" name="TextBox 10"/>
          <p:cNvSpPr txBox="1"/>
          <p:nvPr/>
        </p:nvSpPr>
        <p:spPr>
          <a:xfrm>
            <a:off x="2235957" y="3887655"/>
            <a:ext cx="2596789" cy="2830366"/>
          </a:xfrm>
          <a:prstGeom prst="rect">
            <a:avLst/>
          </a:prstGeom>
          <a:noFill/>
        </p:spPr>
        <p:txBody>
          <a:bodyPr wrap="square" rtlCol="0">
            <a:spAutoFit/>
          </a:bodyPr>
          <a:lstStyle/>
          <a:p>
            <a:pPr algn="ctr"/>
            <a:endParaRPr lang="en-US" sz="2000" b="1" dirty="0">
              <a:solidFill>
                <a:schemeClr val="accent1"/>
              </a:solidFill>
            </a:endParaRPr>
          </a:p>
          <a:p>
            <a:pPr algn="ctr"/>
            <a:endParaRPr lang="en-US" sz="2000" b="1" dirty="0">
              <a:solidFill>
                <a:schemeClr val="accent1"/>
              </a:solidFill>
            </a:endParaRPr>
          </a:p>
          <a:p>
            <a:pPr algn="ctr"/>
            <a:r>
              <a:rPr lang="en-US" sz="2000" b="1" dirty="0">
                <a:solidFill>
                  <a:schemeClr val="accent1"/>
                </a:solidFill>
              </a:rPr>
              <a:t>Εξερευνήστε και αναδείξτε κινήματα και ιστορικές προσωπικότητες της ΛΟΑΤΚΙ+.</a:t>
            </a:r>
          </a:p>
          <a:p>
            <a:pPr algn="ctr"/>
            <a:endParaRPr lang="en-US" sz="2000" b="1" dirty="0">
              <a:solidFill>
                <a:schemeClr val="accent1"/>
              </a:solidFill>
            </a:endParaRPr>
          </a:p>
          <a:p>
            <a:pPr algn="ctr"/>
            <a:endParaRPr lang="en-US" sz="2000" b="1" dirty="0">
              <a:solidFill>
                <a:schemeClr val="accent1"/>
              </a:solidFill>
            </a:endParaRPr>
          </a:p>
          <a:p>
            <a:pPr algn="ctr"/>
            <a:endParaRPr lang="el-GR" sz="3200" b="1" dirty="0">
              <a:solidFill>
                <a:schemeClr val="accent1"/>
              </a:solidFill>
            </a:endParaRPr>
          </a:p>
        </p:txBody>
      </p:sp>
      <p:pic>
        <p:nvPicPr>
          <p:cNvPr id="25" name="Picture 24"/>
          <p:cNvPicPr>
            <a:picLocks noChangeAspect="1"/>
          </p:cNvPicPr>
          <p:nvPr/>
        </p:nvPicPr>
        <p:blipFill>
          <a:blip r:embed="rId3"/>
          <a:stretch>
            <a:fillRect/>
          </a:stretch>
        </p:blipFill>
        <p:spPr>
          <a:xfrm>
            <a:off x="5789927" y="2992002"/>
            <a:ext cx="811643" cy="811643"/>
          </a:xfrm>
          <a:prstGeom prst="rect">
            <a:avLst/>
          </a:prstGeom>
        </p:spPr>
      </p:pic>
      <p:pic>
        <p:nvPicPr>
          <p:cNvPr id="27" name="Picture 26"/>
          <p:cNvPicPr>
            <a:picLocks noChangeAspect="1"/>
          </p:cNvPicPr>
          <p:nvPr/>
        </p:nvPicPr>
        <p:blipFill>
          <a:blip r:embed="rId4"/>
          <a:stretch>
            <a:fillRect/>
          </a:stretch>
        </p:blipFill>
        <p:spPr>
          <a:xfrm>
            <a:off x="2977922" y="2903497"/>
            <a:ext cx="984158" cy="984158"/>
          </a:xfrm>
          <a:prstGeom prst="rect">
            <a:avLst/>
          </a:prstGeom>
        </p:spPr>
      </p:pic>
      <p:pic>
        <p:nvPicPr>
          <p:cNvPr id="28" name="Picture 27"/>
          <p:cNvPicPr>
            <a:picLocks noChangeAspect="1"/>
          </p:cNvPicPr>
          <p:nvPr/>
        </p:nvPicPr>
        <p:blipFill>
          <a:blip r:embed="rId5"/>
          <a:stretch>
            <a:fillRect/>
          </a:stretch>
        </p:blipFill>
        <p:spPr>
          <a:xfrm>
            <a:off x="8429417" y="2934691"/>
            <a:ext cx="868954" cy="868954"/>
          </a:xfrm>
          <a:prstGeom prst="rect">
            <a:avLst/>
          </a:prstGeom>
        </p:spPr>
      </p:pic>
    </p:spTree>
    <p:extLst>
      <p:ext uri="{BB962C8B-B14F-4D97-AF65-F5344CB8AC3E}">
        <p14:creationId xmlns:p14="http://schemas.microsoft.com/office/powerpoint/2010/main" val="179475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 y="2092642"/>
            <a:ext cx="3258820" cy="2510155"/>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sz="4000" b="1" dirty="0">
                <a:solidFill>
                  <a:srgbClr val="002060"/>
                </a:solidFill>
                <a:latin typeface="+mn-lt"/>
              </a:rPr>
              <a:t>Αντιμετώπιση</a:t>
            </a:r>
            <a:br>
              <a:rPr lang="en-US" sz="4000" b="1" dirty="0">
                <a:solidFill>
                  <a:srgbClr val="002060"/>
                </a:solidFill>
                <a:latin typeface="+mn-lt"/>
              </a:rPr>
            </a:br>
            <a:r>
              <a:rPr lang="en-US" sz="4000" b="1" dirty="0">
                <a:solidFill>
                  <a:srgbClr val="002060"/>
                </a:solidFill>
                <a:latin typeface="+mn-lt"/>
              </a:rPr>
              <a:t>συγκρούσεων στο σχολικό πλαίσιο</a:t>
            </a:r>
            <a:endParaRPr lang="el-GR" sz="4000" b="1" dirty="0">
              <a:solidFill>
                <a:srgbClr val="002060"/>
              </a:solidFill>
              <a:latin typeface="+mn-lt"/>
            </a:endParaRPr>
          </a:p>
        </p:txBody>
      </p:sp>
      <p:graphicFrame>
        <p:nvGraphicFramePr>
          <p:cNvPr id="5" name="Diagram 4"/>
          <p:cNvGraphicFramePr/>
          <p:nvPr>
            <p:extLst>
              <p:ext uri="{D42A27DB-BD31-4B8C-83A1-F6EECF244321}">
                <p14:modId xmlns:p14="http://schemas.microsoft.com/office/powerpoint/2010/main" val="214324244"/>
              </p:ext>
            </p:extLst>
          </p:nvPr>
        </p:nvGraphicFramePr>
        <p:xfrm>
          <a:off x="2984500" y="568960"/>
          <a:ext cx="8696960" cy="55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8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46480120"/>
              </p:ext>
            </p:extLst>
          </p:nvPr>
        </p:nvGraphicFramePr>
        <p:xfrm>
          <a:off x="1087120" y="1351280"/>
          <a:ext cx="10058400" cy="461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41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41C72D-F471-8464-FE30-70E0C24C400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8BD6C95-796A-CD07-64F9-14F158AF9F1C}"/>
              </a:ext>
            </a:extLst>
          </p:cNvPr>
          <p:cNvSpPr txBox="1"/>
          <p:nvPr/>
        </p:nvSpPr>
        <p:spPr>
          <a:xfrm>
            <a:off x="0" y="1006275"/>
            <a:ext cx="11899232" cy="5663089"/>
          </a:xfrm>
          <a:prstGeom prst="rect">
            <a:avLst/>
          </a:prstGeom>
          <a:noFill/>
        </p:spPr>
        <p:txBody>
          <a:bodyPr wrap="square">
            <a:spAutoFit/>
          </a:bodyPr>
          <a:lstStyle/>
          <a:p>
            <a:pPr marL="0" lvl="0" indent="0" algn="just" rtl="0">
              <a:spcBef>
                <a:spcPts val="640"/>
              </a:spcBef>
              <a:spcAft>
                <a:spcPts val="0"/>
              </a:spcAft>
              <a:buClr>
                <a:schemeClr val="dk1"/>
              </a:buClr>
              <a:buSzPts val="3200"/>
              <a:buNone/>
            </a:pPr>
            <a:r>
              <a:rPr lang="en-US" dirty="0">
                <a:solidFill>
                  <a:srgbClr val="002060"/>
                </a:solidFill>
              </a:rPr>
              <a:t>Η καθιέρωση καλής επικοινωνίας με τους γονείς και τους νόμιμους κηδεμόνες ενός LGBTQI+ μαθητή είναι ένα απαραίτητο και κρίσιμο βήμα. Ορισμένοι γονείς μπορεί να είναι υποστηρικτικοί και συμπονετικοί, ενώ άλλοι μπορεί να είναι επικριτικοί και απορριπτικοί ως προς την έκφραση </a:t>
            </a:r>
            <a:r>
              <a:rPr lang="el-GR" dirty="0">
                <a:solidFill>
                  <a:srgbClr val="002060"/>
                </a:solidFill>
              </a:rPr>
              <a:t>κοινωνικού </a:t>
            </a:r>
            <a:r>
              <a:rPr lang="en-US" dirty="0" err="1">
                <a:solidFill>
                  <a:srgbClr val="002060"/>
                </a:solidFill>
              </a:rPr>
              <a:t>φύλου</a:t>
            </a:r>
            <a:r>
              <a:rPr lang="en-US" dirty="0">
                <a:solidFill>
                  <a:srgbClr val="002060"/>
                </a:solidFill>
              </a:rPr>
              <a:t> ή τον σεξουαλικό προσανατολισμό του παιδιού τους. </a:t>
            </a:r>
          </a:p>
          <a:p>
            <a:pPr marL="0" lvl="0" indent="0" algn="just" rtl="0">
              <a:spcBef>
                <a:spcPts val="640"/>
              </a:spcBef>
              <a:spcAft>
                <a:spcPts val="0"/>
              </a:spcAft>
              <a:buClr>
                <a:schemeClr val="dk1"/>
              </a:buClr>
              <a:buSzPts val="3200"/>
              <a:buNone/>
            </a:pPr>
            <a:r>
              <a:rPr lang="en-US" dirty="0">
                <a:solidFill>
                  <a:srgbClr val="002060"/>
                </a:solidFill>
              </a:rPr>
              <a:t>Ακόμα και όταν οι γονείς δεν είναι εύκολο να αντιμετωπιστούν ή μετά από ένα ατυχές περιστατικό κακής αντιμετώπισης μιας κατάστασης που αφορά έναν LGBTQI+ μαθητή (είτε πρόκειται για περιστατικό σχολικού εκφοβισμού είτε για αποτυχία επικοινωνίας με τους γονείς), οι εκπαιδευτικοί θα πρέπει να είναι εφοδιασμένοι με τα απαραίτητα ψυχικά εργαλεία για να </a:t>
            </a:r>
            <a:r>
              <a:rPr lang="en-US" b="1" dirty="0">
                <a:solidFill>
                  <a:srgbClr val="002060"/>
                </a:solidFill>
              </a:rPr>
              <a:t>βελτιώσουν </a:t>
            </a:r>
            <a:r>
              <a:rPr lang="en-US" dirty="0">
                <a:solidFill>
                  <a:srgbClr val="002060"/>
                </a:solidFill>
              </a:rPr>
              <a:t>ανάλογα </a:t>
            </a:r>
            <a:r>
              <a:rPr lang="en-US" b="1" dirty="0">
                <a:solidFill>
                  <a:srgbClr val="002060"/>
                </a:solidFill>
              </a:rPr>
              <a:t>τις δυσάρεστες καταστάσεις</a:t>
            </a:r>
            <a:r>
              <a:rPr lang="en-US" dirty="0">
                <a:solidFill>
                  <a:srgbClr val="002060"/>
                </a:solidFill>
              </a:rPr>
              <a:t>. </a:t>
            </a:r>
          </a:p>
          <a:p>
            <a:pPr marL="0" lvl="0" indent="0" algn="just" rtl="0">
              <a:spcBef>
                <a:spcPts val="640"/>
              </a:spcBef>
              <a:spcAft>
                <a:spcPts val="0"/>
              </a:spcAft>
              <a:buClr>
                <a:schemeClr val="dk1"/>
              </a:buClr>
              <a:buSzPts val="3200"/>
              <a:buNone/>
            </a:pPr>
            <a:r>
              <a:rPr lang="en-US" dirty="0">
                <a:solidFill>
                  <a:srgbClr val="002060"/>
                </a:solidFill>
              </a:rPr>
              <a:t>Πρώτα απ' όλα, είναι ωφέλιμο να δημιουργήσετε ένα δίκτυο με άλλους δασκάλους και εμπειρογνώμονες με τους οποίους μπορείτε να οικοδομήσετε μια </a:t>
            </a:r>
            <a:r>
              <a:rPr lang="en-US" b="1" dirty="0">
                <a:solidFill>
                  <a:srgbClr val="002060"/>
                </a:solidFill>
              </a:rPr>
              <a:t>σχέση εμπιστοσύνης</a:t>
            </a:r>
            <a:r>
              <a:rPr lang="en-US" dirty="0">
                <a:solidFill>
                  <a:srgbClr val="002060"/>
                </a:solidFill>
              </a:rPr>
              <a:t>. Είναι σημαντικό να μπορείτε να ανταλλάσσετε απόψεις ή να ζητάτε υποστήριξη, συμπεριλαμβανομένης της αντικειμενικής και εποικοδομητικής ανατροφοδότησης. </a:t>
            </a:r>
          </a:p>
          <a:p>
            <a:pPr marL="0" lvl="0" indent="0" algn="just">
              <a:spcBef>
                <a:spcPts val="640"/>
              </a:spcBef>
              <a:buSzPts val="3200"/>
              <a:buNone/>
            </a:pPr>
            <a:r>
              <a:rPr lang="en-US" dirty="0">
                <a:solidFill>
                  <a:srgbClr val="002060"/>
                </a:solidFill>
              </a:rPr>
              <a:t>Κατά τη διάρκεια της επικοινωνίας με τους γονείς, θα πρέπει να προσπαθήσετε να αποφύγετε </a:t>
            </a:r>
            <a:r>
              <a:rPr lang="en-US" b="1" dirty="0">
                <a:solidFill>
                  <a:srgbClr val="002060"/>
                </a:solidFill>
              </a:rPr>
              <a:t>να κατηγορείτε τους γονείς (έστω και διακριτικά), </a:t>
            </a:r>
            <a:r>
              <a:rPr lang="en-US" dirty="0">
                <a:solidFill>
                  <a:srgbClr val="002060"/>
                </a:solidFill>
              </a:rPr>
              <a:t>έχοντας κατά νου ότι η αρνητική στάση μπορεί να αντανακλάται ακόμη και στον τόνο σας. Το πιο δύσκολο κομμάτι είναι να διατηρήσετε την ισορροπία μεταξύ της οικοδόμησης μιας σχέσης εμπιστοσύνης με τους γονείς ή τους νόμιμους κηδεμόνες του μαθητή και της απόδοσης ευθυνών σε αυτούς για οποιαδήποτε ασεβή επικοινωνία - είτε προς εσάς ως εκπαιδευτικό είτε προς τα δικά τους (ή άλλα) παιδιά. Από αυτή την άποψη, είναι πολύ σημαντικό να υποστηρίζεστε από τη διοίκηση του σχολείου, καθώς, ενεργώντας ως ομάδα που κατέχει μια κοινή προσέγγιση, βοηθά στην αποτελεσματικότερη αντιμετώπιση των όποιων ζητημάτων προκύπτουν. </a:t>
            </a:r>
          </a:p>
          <a:p>
            <a:pPr marL="0" lvl="0" indent="0" algn="just">
              <a:spcBef>
                <a:spcPts val="640"/>
              </a:spcBef>
              <a:buSzPts val="3200"/>
              <a:buNone/>
            </a:pPr>
            <a:r>
              <a:rPr lang="en-US" dirty="0">
                <a:solidFill>
                  <a:srgbClr val="002060"/>
                </a:solidFill>
              </a:rPr>
              <a:t>Τώρα ας ρίξουμε μια ματιά σε μερικές ενδιαφέρουσες μελέτες περιπτώσεων</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a:extLst>
              <a:ext uri="{FF2B5EF4-FFF2-40B4-BE49-F238E27FC236}">
                <a16:creationId xmlns:a16="http://schemas.microsoft.com/office/drawing/2014/main" id="{0626477D-9002-7304-1A2C-4A4E143928DD}"/>
              </a:ext>
            </a:extLst>
          </p:cNvPr>
          <p:cNvSpPr txBox="1">
            <a:spLocks noGrp="1"/>
          </p:cNvSpPr>
          <p:nvPr>
            <p:ph type="title"/>
          </p:nvPr>
        </p:nvSpPr>
        <p:spPr>
          <a:xfrm>
            <a:off x="2874723" y="327007"/>
            <a:ext cx="10765077"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Οι εκπαιδευτικοί που ασχολούνται με τους γονείς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26403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D52876-5C41-BC5C-5243-E9DBE9FC856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A51C25E-A9AB-7C76-48F3-3F74AEC0CF96}"/>
              </a:ext>
            </a:extLst>
          </p:cNvPr>
          <p:cNvSpPr txBox="1"/>
          <p:nvPr/>
        </p:nvSpPr>
        <p:spPr>
          <a:xfrm>
            <a:off x="561291" y="1174793"/>
            <a:ext cx="10521863" cy="4693593"/>
          </a:xfrm>
          <a:prstGeom prst="rect">
            <a:avLst/>
          </a:prstGeom>
          <a:noFill/>
        </p:spPr>
        <p:txBody>
          <a:bodyPr wrap="square">
            <a:spAutoFit/>
          </a:bodyPr>
          <a:lstStyle/>
          <a:p>
            <a:pPr marL="0" indent="0" algn="ctr">
              <a:spcBef>
                <a:spcPts val="640"/>
              </a:spcBef>
              <a:buSzPts val="3200"/>
              <a:buFont typeface="Arial"/>
              <a:buNone/>
            </a:pPr>
            <a:r>
              <a:rPr lang="en-US" b="1" dirty="0">
                <a:solidFill>
                  <a:srgbClr val="002060"/>
                </a:solidFill>
              </a:rPr>
              <a:t>Σενάριο περίπτωσης 1</a:t>
            </a:r>
          </a:p>
          <a:p>
            <a:pPr marL="0" indent="0" algn="ctr">
              <a:spcBef>
                <a:spcPts val="640"/>
              </a:spcBef>
              <a:buSzPts val="3200"/>
              <a:buFont typeface="Arial"/>
              <a:buNone/>
            </a:pPr>
            <a:r>
              <a:rPr lang="en-US" b="1" dirty="0">
                <a:solidFill>
                  <a:srgbClr val="002060"/>
                </a:solidFill>
              </a:rPr>
              <a:t>"Οι γονείς της Λίλι ανησυχούν ότι η λεσβία απόγονός τους μπορεί να πέσει θύμα εκφοβισμού στο σχολείο λόγω του σεξουαλικού της προσανατολισμού". </a:t>
            </a:r>
          </a:p>
          <a:p>
            <a:pPr marL="0" lvl="0" indent="0" algn="just" rtl="0">
              <a:spcBef>
                <a:spcPts val="640"/>
              </a:spcBef>
              <a:spcAft>
                <a:spcPts val="0"/>
              </a:spcAft>
              <a:buClr>
                <a:schemeClr val="dk1"/>
              </a:buClr>
              <a:buSzPts val="3200"/>
              <a:buNone/>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indent="0" algn="ctr">
              <a:spcBef>
                <a:spcPts val="640"/>
              </a:spcBef>
              <a:buSzPts val="3200"/>
              <a:buFont typeface="Arial"/>
              <a:buNone/>
            </a:pPr>
            <a:r>
              <a:rPr lang="en-US" b="1" dirty="0">
                <a:solidFill>
                  <a:srgbClr val="002060"/>
                </a:solidFill>
              </a:rPr>
              <a:t>Σενάριο περίπτωσης 2</a:t>
            </a:r>
          </a:p>
          <a:p>
            <a:pPr marL="0" indent="0" algn="ctr">
              <a:spcBef>
                <a:spcPts val="640"/>
              </a:spcBef>
              <a:buSzPts val="3200"/>
              <a:buFont typeface="Arial"/>
              <a:buNone/>
            </a:pPr>
            <a:r>
              <a:rPr lang="en-US" b="1" dirty="0">
                <a:solidFill>
                  <a:srgbClr val="002060"/>
                </a:solidFill>
              </a:rPr>
              <a:t>"Η Lucy, η οποία είναι καθηγήτρια σε σχολείο δευτεροβάθμιας εκπαίδευσης, λέει ότι δεν είναι αισιόδοξη για τη συνεργασία με γονείς που δεν υποστηρίζουν τα δικαιώματα των ΛΟΑΤΚΙQ+. Η Mandy πιστεύει ότι η προσπάθεια να αλλάξει τους γονείς που έχουν αντίθετες απόψεις είναι χάσιμο χρόνου". </a:t>
            </a:r>
          </a:p>
          <a:p>
            <a:pPr marL="0" indent="0" algn="ctr">
              <a:spcBef>
                <a:spcPts val="640"/>
              </a:spcBef>
              <a:buSzPts val="3200"/>
              <a:buFont typeface="Arial"/>
              <a:buNone/>
            </a:pPr>
            <a:endParaRPr lang="en-US" b="1" dirty="0">
              <a:solidFill>
                <a:srgbClr val="002060"/>
              </a:solidFill>
            </a:endParaRPr>
          </a:p>
          <a:p>
            <a:pPr algn="ctr" rtl="0" fontAlgn="base">
              <a:lnSpc>
                <a:spcPts val="1800"/>
              </a:lnSpc>
              <a:buNone/>
            </a:pPr>
            <a:r>
              <a:rPr lang="en-US" sz="1800" b="1" i="0" u="none" strike="noStrike" dirty="0">
                <a:solidFill>
                  <a:srgbClr val="002060"/>
                </a:solidFill>
                <a:effectLst/>
                <a:latin typeface="Calibri" panose="020F0502020204030204" pitchFamily="34" charset="0"/>
              </a:rPr>
              <a:t>Σενάριο περίπτωσης </a:t>
            </a:r>
            <a:r>
              <a:rPr lang="en-US" sz="1800" b="0" i="0" dirty="0">
                <a:solidFill>
                  <a:srgbClr val="000000"/>
                </a:solidFill>
                <a:effectLst/>
                <a:latin typeface="Calibri" panose="020F0502020204030204" pitchFamily="34" charset="0"/>
              </a:rPr>
              <a:t>3</a:t>
            </a:r>
            <a:endParaRPr lang="en-US" b="0" i="0" dirty="0">
              <a:solidFill>
                <a:srgbClr val="000000"/>
              </a:solidFill>
              <a:effectLst/>
              <a:latin typeface="Segoe UI" panose="020B0502040204020203" pitchFamily="34" charset="0"/>
            </a:endParaRPr>
          </a:p>
          <a:p>
            <a:pPr algn="ctr" rtl="0" fontAlgn="base">
              <a:lnSpc>
                <a:spcPts val="1800"/>
              </a:lnSpc>
              <a:buNone/>
            </a:pPr>
            <a:endParaRPr lang="en-US" b="0" i="0" dirty="0">
              <a:solidFill>
                <a:srgbClr val="000000"/>
              </a:solidFill>
              <a:effectLst/>
              <a:latin typeface="Segoe UI" panose="020B0502040204020203" pitchFamily="34" charset="0"/>
            </a:endParaRPr>
          </a:p>
          <a:p>
            <a:pPr algn="ctr" rtl="0" fontAlgn="base">
              <a:lnSpc>
                <a:spcPts val="1800"/>
              </a:lnSpc>
            </a:pPr>
            <a:r>
              <a:rPr lang="en-US" sz="1800" b="1" i="0" u="none" strike="noStrike" dirty="0">
                <a:solidFill>
                  <a:srgbClr val="002060"/>
                </a:solidFill>
                <a:effectLst/>
                <a:latin typeface="Calibri" panose="020F0502020204030204" pitchFamily="34" charset="0"/>
              </a:rPr>
              <a:t>"Ο Γιάννης αισθάνεται ότι απειλείται από έναν συγκεκριμένο γονέα που μιλάει επιθετικά, ζητώντας από τον δάσκαλο να "σταματήσει να μιλάει </a:t>
            </a:r>
            <a:r>
              <a:rPr lang="en-US" b="1" dirty="0">
                <a:solidFill>
                  <a:srgbClr val="002060"/>
                </a:solidFill>
                <a:latin typeface="Calibri" panose="020F0502020204030204" pitchFamily="34" charset="0"/>
              </a:rPr>
              <a:t>για σεξουαλική αγωγή και να εξομαλύνει τις αδερφές στο σχολείο"  </a:t>
            </a:r>
            <a:endParaRPr lang="en-US" b="0" i="0" dirty="0">
              <a:solidFill>
                <a:srgbClr val="000000"/>
              </a:solidFill>
              <a:effectLst/>
              <a:latin typeface="Segoe UI" panose="020B0502040204020203" pitchFamily="34" charset="0"/>
            </a:endParaRPr>
          </a:p>
          <a:p>
            <a:pPr marL="0" indent="0" algn="ctr">
              <a:spcBef>
                <a:spcPts val="640"/>
              </a:spcBef>
              <a:buSzPts val="3200"/>
              <a:buFont typeface="Arial"/>
              <a:buNone/>
            </a:pPr>
            <a:endParaRPr lang="en-US" b="1" dirty="0">
              <a:solidFill>
                <a:srgbClr val="002060"/>
              </a:solidFill>
            </a:endParaRPr>
          </a:p>
          <a:p>
            <a:pPr marL="0" lvl="0" indent="0" algn="ctr" rtl="0">
              <a:spcBef>
                <a:spcPts val="640"/>
              </a:spcBef>
              <a:spcAft>
                <a:spcPts val="0"/>
              </a:spcAft>
              <a:buClr>
                <a:schemeClr val="dk1"/>
              </a:buClr>
              <a:buSzPts val="3200"/>
              <a:buNone/>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Ως εκπαιδευτικός, πώς θα αντιδρούσατε στις παραπάνω καταστάσεις;</a:t>
            </a:r>
            <a:endParaRPr kumimoji="0" lang="en-US" sz="2400" b="0"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a:extLst>
              <a:ext uri="{FF2B5EF4-FFF2-40B4-BE49-F238E27FC236}">
                <a16:creationId xmlns:a16="http://schemas.microsoft.com/office/drawing/2014/main" id="{4C4A4A61-C93A-F519-F3B9-B92DF741F8AE}"/>
              </a:ext>
            </a:extLst>
          </p:cNvPr>
          <p:cNvSpPr txBox="1">
            <a:spLocks noGrp="1"/>
          </p:cNvSpPr>
          <p:nvPr>
            <p:ph type="title"/>
          </p:nvPr>
        </p:nvSpPr>
        <p:spPr>
          <a:xfrm>
            <a:off x="2874723" y="327007"/>
            <a:ext cx="8399829" cy="6792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Οι εκπαιδευτικοί που ασχολούνται με τους γονείς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1743358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1219</Words>
  <Application>Microsoft Office PowerPoint</Application>
  <PresentationFormat>Ευρεία οθόνη</PresentationFormat>
  <Paragraphs>88</Paragraphs>
  <Slides>12</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Arial</vt:lpstr>
      <vt:lpstr>Calibri</vt:lpstr>
      <vt:lpstr>Calibri Light</vt:lpstr>
      <vt:lpstr>Open Sans Hebrew</vt:lpstr>
      <vt:lpstr>Segoe UI</vt:lpstr>
      <vt:lpstr>Symbol</vt:lpstr>
      <vt:lpstr>Office Theme</vt:lpstr>
      <vt:lpstr>Παρουσίαση του PowerPoint</vt:lpstr>
      <vt:lpstr>Διαχείριση συγκρούσεων και προώθηση του διαλόγου </vt:lpstr>
      <vt:lpstr>Τρόποι δημιουργίας ενός συμπεριληπτικού περιβάλλοντος τάξης</vt:lpstr>
      <vt:lpstr>Πώς να εκπαιδεύσετε τους μαθητές σας σε θέματα και ταυτότητες ΛΟΑΤΚΙ+ (1)</vt:lpstr>
      <vt:lpstr>Πώς να εκπαιδεύσετε τους μαθητές σας σε θέματα και ταυτότητες ΛΟΑΤΚΙ+ (2)</vt:lpstr>
      <vt:lpstr>Αντιμετώπιση συγκρούσεων στο σχολικό πλαίσιο</vt:lpstr>
      <vt:lpstr>Παρουσίαση του PowerPoint</vt:lpstr>
      <vt:lpstr>Οι εκπαιδευτικοί που ασχολούνται με τους γονείς</vt:lpstr>
      <vt:lpstr>Οι εκπαιδευτικοί που ασχολούνται με τους γονείς</vt:lpstr>
      <vt:lpstr>Οι εκπαιδευτικοί που ασχολούνται με τους γονείς - η πρότασή μας</vt:lpstr>
      <vt:lpstr>Συνεχής αυτοεκπαίδευση σε θέματα ΛΟΑΤΚΙ+</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2.3 Manage Conflicts and Foster Dialogue: How to Talk About LGBTQI+ Inclusion</dc:title>
  <dc:creator>Microsoft account</dc:creator>
  <cp:keywords>, docId:B903D54FE8C69552706D466AF1DD00CA</cp:keywords>
  <cp:lastModifiedBy>ΕΛΕΝΗ ΜΑΥΡΟΠΟΥΛΟΥ</cp:lastModifiedBy>
  <cp:revision>24</cp:revision>
  <dcterms:created xsi:type="dcterms:W3CDTF">2024-08-29T16:22:37Z</dcterms:created>
  <dcterms:modified xsi:type="dcterms:W3CDTF">2025-10-05T20:13:03Z</dcterms:modified>
</cp:coreProperties>
</file>