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57" r:id="rId3"/>
    <p:sldId id="274" r:id="rId4"/>
    <p:sldId id="258" r:id="rId5"/>
    <p:sldId id="271" r:id="rId6"/>
    <p:sldId id="259" r:id="rId7"/>
    <p:sldId id="269" r:id="rId8"/>
    <p:sldId id="261" r:id="rId9"/>
    <p:sldId id="272" r:id="rId10"/>
    <p:sldId id="270" r:id="rId11"/>
    <p:sldId id="262" r:id="rId12"/>
    <p:sldId id="263" r:id="rId13"/>
    <p:sldId id="273" r:id="rId14"/>
    <p:sldId id="264" r:id="rId15"/>
    <p:sldId id="265" r:id="rId16"/>
    <p:sldId id="26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DB92A-47E8-4188-8D62-1B102481907D}" v="18" dt="2025-04-05T15:25:3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68726" autoAdjust="0"/>
  </p:normalViewPr>
  <p:slideViewPr>
    <p:cSldViewPr snapToGrid="0">
      <p:cViewPr varScale="1">
        <p:scale>
          <a:sx n="59" d="100"/>
          <a:sy n="59"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0F627-1ACC-4992-9138-6F498CAEB4F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l-GR"/>
        </a:p>
      </dgm:t>
    </dgm:pt>
    <dgm:pt modelId="{479FEFAF-0830-4E0A-BA81-C23EA6032846}">
      <dgm:prSet phldrT="[Text]" custT="1"/>
      <dgm:spPr/>
      <dgm:t>
        <a:bodyPr/>
        <a:lstStyle/>
        <a:p>
          <a:r>
            <a:rPr lang="en-US" sz="1600" b="1" dirty="0">
              <a:solidFill>
                <a:srgbClr val="002060"/>
              </a:solidFill>
            </a:rPr>
            <a:t>Συνέπειες του εκφοβισμού</a:t>
          </a:r>
          <a:endParaRPr lang="el-GR" sz="1600" dirty="0"/>
        </a:p>
      </dgm:t>
    </dgm:pt>
    <dgm:pt modelId="{2EC6C05C-A349-4497-BC24-F27715D8A909}" type="parTrans" cxnId="{A7330C96-FFA8-40DB-A0C8-813CCE4E0806}">
      <dgm:prSet/>
      <dgm:spPr/>
      <dgm:t>
        <a:bodyPr/>
        <a:lstStyle/>
        <a:p>
          <a:endParaRPr lang="el-GR"/>
        </a:p>
      </dgm:t>
    </dgm:pt>
    <dgm:pt modelId="{6414ADF1-B728-40BB-8CEA-385666395FD1}" type="sibTrans" cxnId="{A7330C96-FFA8-40DB-A0C8-813CCE4E0806}">
      <dgm:prSet/>
      <dgm:spPr/>
      <dgm:t>
        <a:bodyPr/>
        <a:lstStyle/>
        <a:p>
          <a:endParaRPr lang="el-GR"/>
        </a:p>
      </dgm:t>
    </dgm:pt>
    <dgm:pt modelId="{4AA39093-D369-41DC-A941-F0D272133E7A}">
      <dgm:prSet phldrT="[Text]" custT="1"/>
      <dgm:spPr/>
      <dgm:t>
        <a:bodyPr/>
        <a:lstStyle/>
        <a:p>
          <a:r>
            <a:rPr lang="en-US" sz="1600" dirty="0"/>
            <a:t>Ακαδημαϊκή υποαπόδοση</a:t>
          </a:r>
          <a:endParaRPr lang="el-GR" sz="1600" dirty="0"/>
        </a:p>
      </dgm:t>
    </dgm:pt>
    <dgm:pt modelId="{3EDFB684-580B-4FFF-ACB8-3C9BD40250C1}" type="parTrans" cxnId="{8C74805C-4E29-470F-A7E8-8DF271ACD431}">
      <dgm:prSet/>
      <dgm:spPr/>
      <dgm:t>
        <a:bodyPr/>
        <a:lstStyle/>
        <a:p>
          <a:endParaRPr lang="el-GR"/>
        </a:p>
      </dgm:t>
    </dgm:pt>
    <dgm:pt modelId="{686C87EF-4565-4A0D-A30E-61553D87C6CC}" type="sibTrans" cxnId="{8C74805C-4E29-470F-A7E8-8DF271ACD431}">
      <dgm:prSet/>
      <dgm:spPr/>
      <dgm:t>
        <a:bodyPr/>
        <a:lstStyle/>
        <a:p>
          <a:endParaRPr lang="el-GR"/>
        </a:p>
      </dgm:t>
    </dgm:pt>
    <dgm:pt modelId="{EC34349C-955D-4D50-9435-2BAC6A952387}">
      <dgm:prSet phldrT="[Text]"/>
      <dgm:spPr/>
      <dgm:t>
        <a:bodyPr/>
        <a:lstStyle/>
        <a:p>
          <a:r>
            <a:rPr lang="en-US" dirty="0"/>
            <a:t>Περιθωριοποίηση και κοινωνική απομόνωση </a:t>
          </a:r>
          <a:endParaRPr lang="el-GR" dirty="0"/>
        </a:p>
      </dgm:t>
    </dgm:pt>
    <dgm:pt modelId="{C489461D-01B8-48CC-8000-BE462E44A285}" type="parTrans" cxnId="{D699AA5B-EAEF-480B-ABCA-54221BF2B1FA}">
      <dgm:prSet/>
      <dgm:spPr/>
      <dgm:t>
        <a:bodyPr/>
        <a:lstStyle/>
        <a:p>
          <a:endParaRPr lang="el-GR"/>
        </a:p>
      </dgm:t>
    </dgm:pt>
    <dgm:pt modelId="{5E6CC01B-6725-4A32-B459-196A0B27D067}" type="sibTrans" cxnId="{D699AA5B-EAEF-480B-ABCA-54221BF2B1FA}">
      <dgm:prSet/>
      <dgm:spPr/>
      <dgm:t>
        <a:bodyPr/>
        <a:lstStyle/>
        <a:p>
          <a:endParaRPr lang="el-GR"/>
        </a:p>
      </dgm:t>
    </dgm:pt>
    <dgm:pt modelId="{C9B8782B-65C5-4E97-A44C-BCF526915B8C}">
      <dgm:prSet phldrT="[Text]" custT="1"/>
      <dgm:spPr/>
      <dgm:t>
        <a:bodyPr/>
        <a:lstStyle/>
        <a:p>
          <a:r>
            <a:rPr lang="en-US" sz="1600" dirty="0"/>
            <a:t>Σωματική βλάβη</a:t>
          </a:r>
          <a:endParaRPr lang="el-GR" sz="1600" dirty="0"/>
        </a:p>
      </dgm:t>
    </dgm:pt>
    <dgm:pt modelId="{666B332F-C2B7-4849-9909-C0CF59678C14}" type="parTrans" cxnId="{B52B21C6-E26F-4EDA-B423-C3CA25BC4849}">
      <dgm:prSet/>
      <dgm:spPr/>
      <dgm:t>
        <a:bodyPr/>
        <a:lstStyle/>
        <a:p>
          <a:endParaRPr lang="el-GR"/>
        </a:p>
      </dgm:t>
    </dgm:pt>
    <dgm:pt modelId="{A5F6EF49-B10B-498F-97C2-E3B1A3492D27}" type="sibTrans" cxnId="{B52B21C6-E26F-4EDA-B423-C3CA25BC4849}">
      <dgm:prSet/>
      <dgm:spPr/>
      <dgm:t>
        <a:bodyPr/>
        <a:lstStyle/>
        <a:p>
          <a:endParaRPr lang="el-GR"/>
        </a:p>
      </dgm:t>
    </dgm:pt>
    <dgm:pt modelId="{FD674640-40D6-4EF7-ADFE-C08ABAD65231}">
      <dgm:prSet phldrT="[Text]" custT="1"/>
      <dgm:spPr/>
      <dgm:t>
        <a:bodyPr/>
        <a:lstStyle/>
        <a:p>
          <a:endParaRPr lang="en-US" sz="1600" dirty="0"/>
        </a:p>
        <a:p>
          <a:r>
            <a:rPr lang="en-US" sz="1600" dirty="0"/>
            <a:t>Χαμηλή αυτοεκτίμηση, PTSD</a:t>
          </a:r>
        </a:p>
        <a:p>
          <a:endParaRPr lang="el-GR" sz="1600" dirty="0"/>
        </a:p>
      </dgm:t>
    </dgm:pt>
    <dgm:pt modelId="{FB8036A5-BD7C-447A-83A8-4CB42CBCA6CB}" type="parTrans" cxnId="{AFED667F-59EA-46B8-94BE-674D3093EFD4}">
      <dgm:prSet/>
      <dgm:spPr/>
      <dgm:t>
        <a:bodyPr/>
        <a:lstStyle/>
        <a:p>
          <a:endParaRPr lang="el-GR"/>
        </a:p>
      </dgm:t>
    </dgm:pt>
    <dgm:pt modelId="{466D484D-DD70-4922-A983-112BFA43B714}" type="sibTrans" cxnId="{AFED667F-59EA-46B8-94BE-674D3093EFD4}">
      <dgm:prSet/>
      <dgm:spPr/>
      <dgm:t>
        <a:bodyPr/>
        <a:lstStyle/>
        <a:p>
          <a:endParaRPr lang="el-GR"/>
        </a:p>
      </dgm:t>
    </dgm:pt>
    <dgm:pt modelId="{EC1F8815-A618-4B37-9FCD-70EC66CCC85C}" type="pres">
      <dgm:prSet presAssocID="{68F0F627-1ACC-4992-9138-6F498CAEB4FF}" presName="cycle" presStyleCnt="0">
        <dgm:presLayoutVars>
          <dgm:chMax val="1"/>
          <dgm:dir/>
          <dgm:animLvl val="ctr"/>
          <dgm:resizeHandles val="exact"/>
        </dgm:presLayoutVars>
      </dgm:prSet>
      <dgm:spPr/>
    </dgm:pt>
    <dgm:pt modelId="{1D2AA13B-0562-404B-B71C-1AF7E81EA64A}" type="pres">
      <dgm:prSet presAssocID="{479FEFAF-0830-4E0A-BA81-C23EA6032846}" presName="centerShape" presStyleLbl="node0" presStyleIdx="0" presStyleCnt="1" custLinFactNeighborX="1454"/>
      <dgm:spPr/>
    </dgm:pt>
    <dgm:pt modelId="{9027B36A-2071-4115-8238-29C0AB9FEDA0}" type="pres">
      <dgm:prSet presAssocID="{3EDFB684-580B-4FFF-ACB8-3C9BD40250C1}" presName="Name9" presStyleLbl="parChTrans1D2" presStyleIdx="0" presStyleCnt="4"/>
      <dgm:spPr/>
    </dgm:pt>
    <dgm:pt modelId="{8630C8EE-6156-4379-A713-F4C41D004EBF}" type="pres">
      <dgm:prSet presAssocID="{3EDFB684-580B-4FFF-ACB8-3C9BD40250C1}" presName="connTx" presStyleLbl="parChTrans1D2" presStyleIdx="0" presStyleCnt="4"/>
      <dgm:spPr/>
    </dgm:pt>
    <dgm:pt modelId="{9DB72B86-BF60-4AC3-A33A-20BC3EF7BAEC}" type="pres">
      <dgm:prSet presAssocID="{4AA39093-D369-41DC-A941-F0D272133E7A}" presName="node" presStyleLbl="node1" presStyleIdx="0" presStyleCnt="4" custRadScaleRad="100393">
        <dgm:presLayoutVars>
          <dgm:bulletEnabled val="1"/>
        </dgm:presLayoutVars>
      </dgm:prSet>
      <dgm:spPr/>
    </dgm:pt>
    <dgm:pt modelId="{43958EB8-2001-4ABE-B267-DF47161CF944}" type="pres">
      <dgm:prSet presAssocID="{C489461D-01B8-48CC-8000-BE462E44A285}" presName="Name9" presStyleLbl="parChTrans1D2" presStyleIdx="1" presStyleCnt="4"/>
      <dgm:spPr/>
    </dgm:pt>
    <dgm:pt modelId="{0D145E7E-6222-4875-A10F-822BF90071CC}" type="pres">
      <dgm:prSet presAssocID="{C489461D-01B8-48CC-8000-BE462E44A285}" presName="connTx" presStyleLbl="parChTrans1D2" presStyleIdx="1" presStyleCnt="4"/>
      <dgm:spPr/>
    </dgm:pt>
    <dgm:pt modelId="{B3E6DC58-F4B3-437E-8A49-7846EB530425}" type="pres">
      <dgm:prSet presAssocID="{EC34349C-955D-4D50-9435-2BAC6A952387}" presName="node" presStyleLbl="node1" presStyleIdx="1" presStyleCnt="4">
        <dgm:presLayoutVars>
          <dgm:bulletEnabled val="1"/>
        </dgm:presLayoutVars>
      </dgm:prSet>
      <dgm:spPr/>
    </dgm:pt>
    <dgm:pt modelId="{719F971B-388F-49FA-8EB7-F6B53F8AF6E3}" type="pres">
      <dgm:prSet presAssocID="{666B332F-C2B7-4849-9909-C0CF59678C14}" presName="Name9" presStyleLbl="parChTrans1D2" presStyleIdx="2" presStyleCnt="4"/>
      <dgm:spPr/>
    </dgm:pt>
    <dgm:pt modelId="{5389DE5E-E14D-4595-8FFD-C43C0949E270}" type="pres">
      <dgm:prSet presAssocID="{666B332F-C2B7-4849-9909-C0CF59678C14}" presName="connTx" presStyleLbl="parChTrans1D2" presStyleIdx="2" presStyleCnt="4"/>
      <dgm:spPr/>
    </dgm:pt>
    <dgm:pt modelId="{724E0173-A0D1-490F-BAF9-F3DEAABF8850}" type="pres">
      <dgm:prSet presAssocID="{C9B8782B-65C5-4E97-A44C-BCF526915B8C}" presName="node" presStyleLbl="node1" presStyleIdx="2" presStyleCnt="4" custRadScaleRad="100042" custRadScaleInc="-3702">
        <dgm:presLayoutVars>
          <dgm:bulletEnabled val="1"/>
        </dgm:presLayoutVars>
      </dgm:prSet>
      <dgm:spPr/>
    </dgm:pt>
    <dgm:pt modelId="{E194A661-C813-42C2-B382-162A79FFA6A6}" type="pres">
      <dgm:prSet presAssocID="{FB8036A5-BD7C-447A-83A8-4CB42CBCA6CB}" presName="Name9" presStyleLbl="parChTrans1D2" presStyleIdx="3" presStyleCnt="4"/>
      <dgm:spPr/>
    </dgm:pt>
    <dgm:pt modelId="{301CA5A6-9A9C-4D7A-B0E6-1D6FFDA51D3F}" type="pres">
      <dgm:prSet presAssocID="{FB8036A5-BD7C-447A-83A8-4CB42CBCA6CB}" presName="connTx" presStyleLbl="parChTrans1D2" presStyleIdx="3" presStyleCnt="4"/>
      <dgm:spPr/>
    </dgm:pt>
    <dgm:pt modelId="{07904A0A-E6EB-435D-BFB8-C269433027FE}" type="pres">
      <dgm:prSet presAssocID="{FD674640-40D6-4EF7-ADFE-C08ABAD65231}" presName="node" presStyleLbl="node1" presStyleIdx="3" presStyleCnt="4" custRadScaleRad="97091">
        <dgm:presLayoutVars>
          <dgm:bulletEnabled val="1"/>
        </dgm:presLayoutVars>
      </dgm:prSet>
      <dgm:spPr/>
    </dgm:pt>
  </dgm:ptLst>
  <dgm:cxnLst>
    <dgm:cxn modelId="{2BFF1C13-A1A2-454B-8EF8-4B6FCC66ADFC}" type="presOf" srcId="{4AA39093-D369-41DC-A941-F0D272133E7A}" destId="{9DB72B86-BF60-4AC3-A33A-20BC3EF7BAEC}" srcOrd="0" destOrd="0" presId="urn:microsoft.com/office/officeart/2005/8/layout/radial1"/>
    <dgm:cxn modelId="{9F89D438-3D4A-418A-8959-BF41CE5842CB}" type="presOf" srcId="{3EDFB684-580B-4FFF-ACB8-3C9BD40250C1}" destId="{8630C8EE-6156-4379-A713-F4C41D004EBF}" srcOrd="1" destOrd="0" presId="urn:microsoft.com/office/officeart/2005/8/layout/radial1"/>
    <dgm:cxn modelId="{D699AA5B-EAEF-480B-ABCA-54221BF2B1FA}" srcId="{479FEFAF-0830-4E0A-BA81-C23EA6032846}" destId="{EC34349C-955D-4D50-9435-2BAC6A952387}" srcOrd="1" destOrd="0" parTransId="{C489461D-01B8-48CC-8000-BE462E44A285}" sibTransId="{5E6CC01B-6725-4A32-B459-196A0B27D067}"/>
    <dgm:cxn modelId="{8C74805C-4E29-470F-A7E8-8DF271ACD431}" srcId="{479FEFAF-0830-4E0A-BA81-C23EA6032846}" destId="{4AA39093-D369-41DC-A941-F0D272133E7A}" srcOrd="0" destOrd="0" parTransId="{3EDFB684-580B-4FFF-ACB8-3C9BD40250C1}" sibTransId="{686C87EF-4565-4A0D-A30E-61553D87C6CC}"/>
    <dgm:cxn modelId="{13592A62-2F59-4FAD-9F61-3F6882599EBD}" type="presOf" srcId="{C9B8782B-65C5-4E97-A44C-BCF526915B8C}" destId="{724E0173-A0D1-490F-BAF9-F3DEAABF8850}" srcOrd="0" destOrd="0" presId="urn:microsoft.com/office/officeart/2005/8/layout/radial1"/>
    <dgm:cxn modelId="{738D8E46-5BD6-486C-89CB-AC8E46620214}" type="presOf" srcId="{EC34349C-955D-4D50-9435-2BAC6A952387}" destId="{B3E6DC58-F4B3-437E-8A49-7846EB530425}" srcOrd="0" destOrd="0" presId="urn:microsoft.com/office/officeart/2005/8/layout/radial1"/>
    <dgm:cxn modelId="{917A9F7A-8B88-4865-9EF3-EACAD86EEE6B}" type="presOf" srcId="{666B332F-C2B7-4849-9909-C0CF59678C14}" destId="{5389DE5E-E14D-4595-8FFD-C43C0949E270}" srcOrd="1" destOrd="0" presId="urn:microsoft.com/office/officeart/2005/8/layout/radial1"/>
    <dgm:cxn modelId="{AFED667F-59EA-46B8-94BE-674D3093EFD4}" srcId="{479FEFAF-0830-4E0A-BA81-C23EA6032846}" destId="{FD674640-40D6-4EF7-ADFE-C08ABAD65231}" srcOrd="3" destOrd="0" parTransId="{FB8036A5-BD7C-447A-83A8-4CB42CBCA6CB}" sibTransId="{466D484D-DD70-4922-A983-112BFA43B714}"/>
    <dgm:cxn modelId="{1A5D8D8C-F85C-4561-91FD-DE173711A47C}" type="presOf" srcId="{C489461D-01B8-48CC-8000-BE462E44A285}" destId="{0D145E7E-6222-4875-A10F-822BF90071CC}" srcOrd="1" destOrd="0" presId="urn:microsoft.com/office/officeart/2005/8/layout/radial1"/>
    <dgm:cxn modelId="{E87B6E92-2EC3-466C-9F46-0BA768484580}" type="presOf" srcId="{FB8036A5-BD7C-447A-83A8-4CB42CBCA6CB}" destId="{E194A661-C813-42C2-B382-162A79FFA6A6}" srcOrd="0" destOrd="0" presId="urn:microsoft.com/office/officeart/2005/8/layout/radial1"/>
    <dgm:cxn modelId="{A7330C96-FFA8-40DB-A0C8-813CCE4E0806}" srcId="{68F0F627-1ACC-4992-9138-6F498CAEB4FF}" destId="{479FEFAF-0830-4E0A-BA81-C23EA6032846}" srcOrd="0" destOrd="0" parTransId="{2EC6C05C-A349-4497-BC24-F27715D8A909}" sibTransId="{6414ADF1-B728-40BB-8CEA-385666395FD1}"/>
    <dgm:cxn modelId="{BD4EED9A-A22A-4106-AA48-2A36C89277A4}" type="presOf" srcId="{666B332F-C2B7-4849-9909-C0CF59678C14}" destId="{719F971B-388F-49FA-8EB7-F6B53F8AF6E3}" srcOrd="0" destOrd="0" presId="urn:microsoft.com/office/officeart/2005/8/layout/radial1"/>
    <dgm:cxn modelId="{0F689FA7-CEFD-48F1-AADC-B6F13F464998}" type="presOf" srcId="{FB8036A5-BD7C-447A-83A8-4CB42CBCA6CB}" destId="{301CA5A6-9A9C-4D7A-B0E6-1D6FFDA51D3F}" srcOrd="1" destOrd="0" presId="urn:microsoft.com/office/officeart/2005/8/layout/radial1"/>
    <dgm:cxn modelId="{1CB1DABD-4A18-46B8-AC7D-BD8507900CED}" type="presOf" srcId="{479FEFAF-0830-4E0A-BA81-C23EA6032846}" destId="{1D2AA13B-0562-404B-B71C-1AF7E81EA64A}" srcOrd="0" destOrd="0" presId="urn:microsoft.com/office/officeart/2005/8/layout/radial1"/>
    <dgm:cxn modelId="{B52B21C6-E26F-4EDA-B423-C3CA25BC4849}" srcId="{479FEFAF-0830-4E0A-BA81-C23EA6032846}" destId="{C9B8782B-65C5-4E97-A44C-BCF526915B8C}" srcOrd="2" destOrd="0" parTransId="{666B332F-C2B7-4849-9909-C0CF59678C14}" sibTransId="{A5F6EF49-B10B-498F-97C2-E3B1A3492D27}"/>
    <dgm:cxn modelId="{7FFD7ACA-9E4C-41EE-ADBD-018DD9B3FF4C}" type="presOf" srcId="{FD674640-40D6-4EF7-ADFE-C08ABAD65231}" destId="{07904A0A-E6EB-435D-BFB8-C269433027FE}" srcOrd="0" destOrd="0" presId="urn:microsoft.com/office/officeart/2005/8/layout/radial1"/>
    <dgm:cxn modelId="{8CE2EDCF-9F7D-4B8D-A383-966FC834B74E}" type="presOf" srcId="{68F0F627-1ACC-4992-9138-6F498CAEB4FF}" destId="{EC1F8815-A618-4B37-9FCD-70EC66CCC85C}" srcOrd="0" destOrd="0" presId="urn:microsoft.com/office/officeart/2005/8/layout/radial1"/>
    <dgm:cxn modelId="{8D3183D2-09FF-4631-92BE-C7884697D0F7}" type="presOf" srcId="{3EDFB684-580B-4FFF-ACB8-3C9BD40250C1}" destId="{9027B36A-2071-4115-8238-29C0AB9FEDA0}" srcOrd="0" destOrd="0" presId="urn:microsoft.com/office/officeart/2005/8/layout/radial1"/>
    <dgm:cxn modelId="{8CC8AFF4-F772-4585-A9B6-C10187F54A0D}" type="presOf" srcId="{C489461D-01B8-48CC-8000-BE462E44A285}" destId="{43958EB8-2001-4ABE-B267-DF47161CF944}" srcOrd="0" destOrd="0" presId="urn:microsoft.com/office/officeart/2005/8/layout/radial1"/>
    <dgm:cxn modelId="{DB76FE9B-DBEB-4CB9-9780-E7DE78498F0E}" type="presParOf" srcId="{EC1F8815-A618-4B37-9FCD-70EC66CCC85C}" destId="{1D2AA13B-0562-404B-B71C-1AF7E81EA64A}" srcOrd="0" destOrd="0" presId="urn:microsoft.com/office/officeart/2005/8/layout/radial1"/>
    <dgm:cxn modelId="{85D7CB32-02AF-4C48-BD9D-16582DD4ED8D}" type="presParOf" srcId="{EC1F8815-A618-4B37-9FCD-70EC66CCC85C}" destId="{9027B36A-2071-4115-8238-29C0AB9FEDA0}" srcOrd="1" destOrd="0" presId="urn:microsoft.com/office/officeart/2005/8/layout/radial1"/>
    <dgm:cxn modelId="{1A25D2A6-2996-497E-AA89-D318A4080B4D}" type="presParOf" srcId="{9027B36A-2071-4115-8238-29C0AB9FEDA0}" destId="{8630C8EE-6156-4379-A713-F4C41D004EBF}" srcOrd="0" destOrd="0" presId="urn:microsoft.com/office/officeart/2005/8/layout/radial1"/>
    <dgm:cxn modelId="{6BC63DF0-98BF-432E-9039-864182AE9087}" type="presParOf" srcId="{EC1F8815-A618-4B37-9FCD-70EC66CCC85C}" destId="{9DB72B86-BF60-4AC3-A33A-20BC3EF7BAEC}" srcOrd="2" destOrd="0" presId="urn:microsoft.com/office/officeart/2005/8/layout/radial1"/>
    <dgm:cxn modelId="{EC00C711-86C3-401F-89FA-F1D95A2899AE}" type="presParOf" srcId="{EC1F8815-A618-4B37-9FCD-70EC66CCC85C}" destId="{43958EB8-2001-4ABE-B267-DF47161CF944}" srcOrd="3" destOrd="0" presId="urn:microsoft.com/office/officeart/2005/8/layout/radial1"/>
    <dgm:cxn modelId="{025EC72F-05D9-40AD-95BC-D572832DECA3}" type="presParOf" srcId="{43958EB8-2001-4ABE-B267-DF47161CF944}" destId="{0D145E7E-6222-4875-A10F-822BF90071CC}" srcOrd="0" destOrd="0" presId="urn:microsoft.com/office/officeart/2005/8/layout/radial1"/>
    <dgm:cxn modelId="{4FEC44AF-0479-4836-98E8-BFE43B9BA23B}" type="presParOf" srcId="{EC1F8815-A618-4B37-9FCD-70EC66CCC85C}" destId="{B3E6DC58-F4B3-437E-8A49-7846EB530425}" srcOrd="4" destOrd="0" presId="urn:microsoft.com/office/officeart/2005/8/layout/radial1"/>
    <dgm:cxn modelId="{F7594D7C-0E29-4AF3-8EBB-3ED5A0A464C8}" type="presParOf" srcId="{EC1F8815-A618-4B37-9FCD-70EC66CCC85C}" destId="{719F971B-388F-49FA-8EB7-F6B53F8AF6E3}" srcOrd="5" destOrd="0" presId="urn:microsoft.com/office/officeart/2005/8/layout/radial1"/>
    <dgm:cxn modelId="{FAF1290D-07B6-4381-A8F5-72057F2E1F07}" type="presParOf" srcId="{719F971B-388F-49FA-8EB7-F6B53F8AF6E3}" destId="{5389DE5E-E14D-4595-8FFD-C43C0949E270}" srcOrd="0" destOrd="0" presId="urn:microsoft.com/office/officeart/2005/8/layout/radial1"/>
    <dgm:cxn modelId="{7F48354D-065D-4660-8122-AA146AFB3FEF}" type="presParOf" srcId="{EC1F8815-A618-4B37-9FCD-70EC66CCC85C}" destId="{724E0173-A0D1-490F-BAF9-F3DEAABF8850}" srcOrd="6" destOrd="0" presId="urn:microsoft.com/office/officeart/2005/8/layout/radial1"/>
    <dgm:cxn modelId="{7ED13D66-07FB-4469-8C16-503169A47CF9}" type="presParOf" srcId="{EC1F8815-A618-4B37-9FCD-70EC66CCC85C}" destId="{E194A661-C813-42C2-B382-162A79FFA6A6}" srcOrd="7" destOrd="0" presId="urn:microsoft.com/office/officeart/2005/8/layout/radial1"/>
    <dgm:cxn modelId="{ED4209DF-F1C1-478C-B9F9-046991D4A2E0}" type="presParOf" srcId="{E194A661-C813-42C2-B382-162A79FFA6A6}" destId="{301CA5A6-9A9C-4D7A-B0E6-1D6FFDA51D3F}" srcOrd="0" destOrd="0" presId="urn:microsoft.com/office/officeart/2005/8/layout/radial1"/>
    <dgm:cxn modelId="{D30FDA5A-026D-46CA-B2F9-E4BF70D0586E}" type="presParOf" srcId="{EC1F8815-A618-4B37-9FCD-70EC66CCC85C}" destId="{07904A0A-E6EB-435D-BFB8-C269433027F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1B5AE-76B0-4ACD-A1B2-3FF13C73C185}"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l-GR"/>
        </a:p>
      </dgm:t>
    </dgm:pt>
    <dgm:pt modelId="{217AE181-44D2-4B4B-B00B-FAC28994BC1E}">
      <dgm:prSet phldrT="[Text]" custT="1"/>
      <dgm:spPr/>
      <dgm:t>
        <a:bodyPr/>
        <a:lstStyle/>
        <a:p>
          <a:r>
            <a:rPr lang="en-US" sz="1400" dirty="0"/>
            <a:t>Εξηγήστε διεξοδικά στους μαθητές σας τους ορισμούς της μικροεπίθεσης και του εκφοβισμού. </a:t>
          </a:r>
          <a:endParaRPr lang="el-GR" sz="1400" dirty="0"/>
        </a:p>
      </dgm:t>
    </dgm:pt>
    <dgm:pt modelId="{048EEC52-0489-4EFF-92DC-56BAD225ED23}" type="parTrans" cxnId="{C75934E7-15E5-4AA9-8976-2D1F6E450E45}">
      <dgm:prSet/>
      <dgm:spPr/>
      <dgm:t>
        <a:bodyPr/>
        <a:lstStyle/>
        <a:p>
          <a:endParaRPr lang="el-GR"/>
        </a:p>
      </dgm:t>
    </dgm:pt>
    <dgm:pt modelId="{B1C14A6E-BC25-48DA-8D5E-21F346FB4549}" type="sibTrans" cxnId="{C75934E7-15E5-4AA9-8976-2D1F6E450E45}">
      <dgm:prSet phldrT="1"/>
      <dgm:spPr/>
      <dgm:t>
        <a:bodyPr/>
        <a:lstStyle/>
        <a:p>
          <a:r>
            <a:rPr lang="el-GR"/>
            <a:t>1</a:t>
          </a:r>
        </a:p>
      </dgm:t>
    </dgm:pt>
    <dgm:pt modelId="{DD803CC7-EF78-40AA-B971-406F9D29FE74}">
      <dgm:prSet phldrT="[Text]" custT="1"/>
      <dgm:spPr/>
      <dgm:t>
        <a:bodyPr/>
        <a:lstStyle/>
        <a:p>
          <a:r>
            <a:rPr lang="en-US" sz="1400" dirty="0"/>
            <a:t>Χρησιμοποιήστε διάφορες διαδραστικές μεθόδους με τις οποίες οι μαθητές μπορούν να εξασκηθούν στην αναγνώριση αυτών των δύο εννοιών όταν εμφανίζονται και να μάθουν να ανταποκρίνονται με σεβασμό</a:t>
          </a:r>
          <a:endParaRPr lang="el-GR" sz="1400" dirty="0"/>
        </a:p>
      </dgm:t>
    </dgm:pt>
    <dgm:pt modelId="{8ADF9B13-F799-4520-AD3C-54249A16200C}" type="parTrans" cxnId="{5FFCE8A9-5E4B-4EA4-B12E-91B5A1748922}">
      <dgm:prSet/>
      <dgm:spPr/>
      <dgm:t>
        <a:bodyPr/>
        <a:lstStyle/>
        <a:p>
          <a:endParaRPr lang="el-GR"/>
        </a:p>
      </dgm:t>
    </dgm:pt>
    <dgm:pt modelId="{9FF8B29C-9366-4A05-A047-00F7435FD981}" type="sibTrans" cxnId="{5FFCE8A9-5E4B-4EA4-B12E-91B5A1748922}">
      <dgm:prSet phldrT="2"/>
      <dgm:spPr/>
      <dgm:t>
        <a:bodyPr/>
        <a:lstStyle/>
        <a:p>
          <a:r>
            <a:rPr lang="el-GR"/>
            <a:t>2</a:t>
          </a:r>
        </a:p>
      </dgm:t>
    </dgm:pt>
    <dgm:pt modelId="{23A99EF7-D69B-4ED5-B9E2-C367B59FAEFE}">
      <dgm:prSet phldrT="[Text]" custT="1"/>
      <dgm:spPr/>
      <dgm:t>
        <a:bodyPr/>
        <a:lstStyle/>
        <a:p>
          <a:r>
            <a:rPr lang="en-US" sz="1400" dirty="0"/>
            <a:t>Καλλιέργεια της ενσυναίσθησης στην τάξη, μέσω βιωματικών δραστηριοτήτων και ασκήσεων</a:t>
          </a:r>
          <a:endParaRPr lang="el-GR" sz="1400" dirty="0"/>
        </a:p>
      </dgm:t>
    </dgm:pt>
    <dgm:pt modelId="{72B84520-CD50-4E48-859C-728CCCF1D94B}" type="parTrans" cxnId="{FB17C504-BF1C-45B1-8B19-60B5844DB93F}">
      <dgm:prSet/>
      <dgm:spPr/>
      <dgm:t>
        <a:bodyPr/>
        <a:lstStyle/>
        <a:p>
          <a:endParaRPr lang="el-GR"/>
        </a:p>
      </dgm:t>
    </dgm:pt>
    <dgm:pt modelId="{00A9804D-89D8-4602-BA16-E9520247358B}" type="sibTrans" cxnId="{FB17C504-BF1C-45B1-8B19-60B5844DB93F}">
      <dgm:prSet phldrT="3"/>
      <dgm:spPr/>
      <dgm:t>
        <a:bodyPr/>
        <a:lstStyle/>
        <a:p>
          <a:r>
            <a:rPr lang="el-GR"/>
            <a:t>3</a:t>
          </a:r>
        </a:p>
      </dgm:t>
    </dgm:pt>
    <dgm:pt modelId="{820EA1E5-1985-4E9F-9834-C55E5641BA24}">
      <dgm:prSet phldrT="[Text]" custT="1"/>
      <dgm:spPr/>
      <dgm:t>
        <a:bodyPr/>
        <a:lstStyle/>
        <a:p>
          <a:endParaRPr lang="en-US" sz="1100" dirty="0"/>
        </a:p>
        <a:p>
          <a:r>
            <a:rPr lang="en-US" sz="1400" dirty="0"/>
            <a:t>Δημιουργήστε ισχυρές σχέσεις μαθητών-καθηγητών</a:t>
          </a:r>
        </a:p>
        <a:p>
          <a:endParaRPr lang="el-GR" sz="1100" dirty="0"/>
        </a:p>
      </dgm:t>
    </dgm:pt>
    <dgm:pt modelId="{C9AEAB9B-60A0-4161-A53A-280446514998}" type="parTrans" cxnId="{EEA5E029-6C28-4666-B40A-412FC510B3C9}">
      <dgm:prSet/>
      <dgm:spPr/>
      <dgm:t>
        <a:bodyPr/>
        <a:lstStyle/>
        <a:p>
          <a:endParaRPr lang="el-GR"/>
        </a:p>
      </dgm:t>
    </dgm:pt>
    <dgm:pt modelId="{1C54DB5F-0170-49C4-9491-1FF77145F6E1}" type="sibTrans" cxnId="{EEA5E029-6C28-4666-B40A-412FC510B3C9}">
      <dgm:prSet phldrT="4"/>
      <dgm:spPr/>
      <dgm:t>
        <a:bodyPr/>
        <a:lstStyle/>
        <a:p>
          <a:r>
            <a:rPr lang="el-GR"/>
            <a:t>4</a:t>
          </a:r>
        </a:p>
      </dgm:t>
    </dgm:pt>
    <dgm:pt modelId="{D86C23F4-78C7-4E21-9AEE-BD80452AB2B1}" type="pres">
      <dgm:prSet presAssocID="{7D51B5AE-76B0-4ACD-A1B2-3FF13C73C185}" presName="linearFlow" presStyleCnt="0">
        <dgm:presLayoutVars>
          <dgm:dir/>
          <dgm:animLvl val="lvl"/>
          <dgm:resizeHandles val="exact"/>
        </dgm:presLayoutVars>
      </dgm:prSet>
      <dgm:spPr/>
    </dgm:pt>
    <dgm:pt modelId="{1C2B3EBE-C916-4358-946E-F0CC5547B662}" type="pres">
      <dgm:prSet presAssocID="{217AE181-44D2-4B4B-B00B-FAC28994BC1E}" presName="compositeNode" presStyleCnt="0"/>
      <dgm:spPr/>
    </dgm:pt>
    <dgm:pt modelId="{191FF13C-CDCD-4A06-A01D-540A607178CC}" type="pres">
      <dgm:prSet presAssocID="{217AE181-44D2-4B4B-B00B-FAC28994BC1E}" presName="parTx" presStyleLbl="node1" presStyleIdx="0" presStyleCnt="0">
        <dgm:presLayoutVars>
          <dgm:chMax val="0"/>
          <dgm:chPref val="0"/>
          <dgm:bulletEnabled val="1"/>
        </dgm:presLayoutVars>
      </dgm:prSet>
      <dgm:spPr/>
    </dgm:pt>
    <dgm:pt modelId="{5EE78C4A-D80A-4FA9-B5B9-6897AC34A4E9}" type="pres">
      <dgm:prSet presAssocID="{217AE181-44D2-4B4B-B00B-FAC28994BC1E}" presName="parSh" presStyleCnt="0"/>
      <dgm:spPr/>
    </dgm:pt>
    <dgm:pt modelId="{CD365535-DF6F-44E8-AC82-0C16E8F8ECC4}" type="pres">
      <dgm:prSet presAssocID="{217AE181-44D2-4B4B-B00B-FAC28994BC1E}" presName="lineNode" presStyleLbl="alignAccFollowNode1" presStyleIdx="0" presStyleCnt="12"/>
      <dgm:spPr/>
    </dgm:pt>
    <dgm:pt modelId="{DA8B8003-2783-4DE0-999B-DDD9AB8ED484}" type="pres">
      <dgm:prSet presAssocID="{217AE181-44D2-4B4B-B00B-FAC28994BC1E}" presName="lineArrowNode" presStyleLbl="alignAccFollowNode1" presStyleIdx="1" presStyleCnt="12"/>
      <dgm:spPr/>
    </dgm:pt>
    <dgm:pt modelId="{41D195AE-377D-440B-8419-925001413C67}" type="pres">
      <dgm:prSet presAssocID="{B1C14A6E-BC25-48DA-8D5E-21F346FB4549}" presName="sibTransNodeCircle" presStyleLbl="alignNode1" presStyleIdx="0" presStyleCnt="4">
        <dgm:presLayoutVars>
          <dgm:chMax val="0"/>
          <dgm:bulletEnabled/>
        </dgm:presLayoutVars>
      </dgm:prSet>
      <dgm:spPr/>
    </dgm:pt>
    <dgm:pt modelId="{E35D6B40-38CF-4336-AAB1-592EA2F4A0C8}" type="pres">
      <dgm:prSet presAssocID="{B1C14A6E-BC25-48DA-8D5E-21F346FB4549}" presName="spacerBetweenCircleAndCallout" presStyleCnt="0">
        <dgm:presLayoutVars/>
      </dgm:prSet>
      <dgm:spPr/>
    </dgm:pt>
    <dgm:pt modelId="{7018DDAA-FBD5-4E50-BB6A-5D4F790A7F2D}" type="pres">
      <dgm:prSet presAssocID="{217AE181-44D2-4B4B-B00B-FAC28994BC1E}" presName="nodeText" presStyleLbl="alignAccFollowNode1" presStyleIdx="2" presStyleCnt="12">
        <dgm:presLayoutVars>
          <dgm:bulletEnabled val="1"/>
        </dgm:presLayoutVars>
      </dgm:prSet>
      <dgm:spPr/>
    </dgm:pt>
    <dgm:pt modelId="{4215756E-C346-4C8C-8C70-5B2F9C78A8E3}" type="pres">
      <dgm:prSet presAssocID="{B1C14A6E-BC25-48DA-8D5E-21F346FB4549}" presName="sibTransComposite" presStyleCnt="0"/>
      <dgm:spPr/>
    </dgm:pt>
    <dgm:pt modelId="{88A81049-7E14-4526-BC36-F9E1F1691CF3}" type="pres">
      <dgm:prSet presAssocID="{DD803CC7-EF78-40AA-B971-406F9D29FE74}" presName="compositeNode" presStyleCnt="0"/>
      <dgm:spPr/>
    </dgm:pt>
    <dgm:pt modelId="{B78A84A0-B8F2-447F-9A59-431F130DCD2B}" type="pres">
      <dgm:prSet presAssocID="{DD803CC7-EF78-40AA-B971-406F9D29FE74}" presName="parTx" presStyleLbl="node1" presStyleIdx="0" presStyleCnt="0">
        <dgm:presLayoutVars>
          <dgm:chMax val="0"/>
          <dgm:chPref val="0"/>
          <dgm:bulletEnabled val="1"/>
        </dgm:presLayoutVars>
      </dgm:prSet>
      <dgm:spPr/>
    </dgm:pt>
    <dgm:pt modelId="{233D4E22-725E-4C2C-9E06-3B8C6427A859}" type="pres">
      <dgm:prSet presAssocID="{DD803CC7-EF78-40AA-B971-406F9D29FE74}" presName="parSh" presStyleCnt="0"/>
      <dgm:spPr/>
    </dgm:pt>
    <dgm:pt modelId="{F1471C43-D791-4963-8BAC-B962474FF21C}" type="pres">
      <dgm:prSet presAssocID="{DD803CC7-EF78-40AA-B971-406F9D29FE74}" presName="lineNode" presStyleLbl="alignAccFollowNode1" presStyleIdx="3" presStyleCnt="12"/>
      <dgm:spPr/>
    </dgm:pt>
    <dgm:pt modelId="{A6396426-E449-4DC6-93DD-B4399F87E5D5}" type="pres">
      <dgm:prSet presAssocID="{DD803CC7-EF78-40AA-B971-406F9D29FE74}" presName="lineArrowNode" presStyleLbl="alignAccFollowNode1" presStyleIdx="4" presStyleCnt="12"/>
      <dgm:spPr/>
    </dgm:pt>
    <dgm:pt modelId="{157F2963-5631-410A-B292-D1B11590A09C}" type="pres">
      <dgm:prSet presAssocID="{9FF8B29C-9366-4A05-A047-00F7435FD981}" presName="sibTransNodeCircle" presStyleLbl="alignNode1" presStyleIdx="1" presStyleCnt="4">
        <dgm:presLayoutVars>
          <dgm:chMax val="0"/>
          <dgm:bulletEnabled/>
        </dgm:presLayoutVars>
      </dgm:prSet>
      <dgm:spPr/>
    </dgm:pt>
    <dgm:pt modelId="{1FAD87A0-BEFF-458F-B249-E31EEE6A9869}" type="pres">
      <dgm:prSet presAssocID="{9FF8B29C-9366-4A05-A047-00F7435FD981}" presName="spacerBetweenCircleAndCallout" presStyleCnt="0">
        <dgm:presLayoutVars/>
      </dgm:prSet>
      <dgm:spPr/>
    </dgm:pt>
    <dgm:pt modelId="{E23CAA3D-E75B-4C2A-AF71-E7AC97C70620}" type="pres">
      <dgm:prSet presAssocID="{DD803CC7-EF78-40AA-B971-406F9D29FE74}" presName="nodeText" presStyleLbl="alignAccFollowNode1" presStyleIdx="5" presStyleCnt="12">
        <dgm:presLayoutVars>
          <dgm:bulletEnabled val="1"/>
        </dgm:presLayoutVars>
      </dgm:prSet>
      <dgm:spPr/>
    </dgm:pt>
    <dgm:pt modelId="{16887460-DFB4-4A64-B0E7-9FB5272DA8F9}" type="pres">
      <dgm:prSet presAssocID="{9FF8B29C-9366-4A05-A047-00F7435FD981}" presName="sibTransComposite" presStyleCnt="0"/>
      <dgm:spPr/>
    </dgm:pt>
    <dgm:pt modelId="{FDDB37E1-D610-4106-8DF0-578399C5C72B}" type="pres">
      <dgm:prSet presAssocID="{23A99EF7-D69B-4ED5-B9E2-C367B59FAEFE}" presName="compositeNode" presStyleCnt="0"/>
      <dgm:spPr/>
    </dgm:pt>
    <dgm:pt modelId="{83386A49-2F97-4816-AB5C-7FBA2AC30D6B}" type="pres">
      <dgm:prSet presAssocID="{23A99EF7-D69B-4ED5-B9E2-C367B59FAEFE}" presName="parTx" presStyleLbl="node1" presStyleIdx="0" presStyleCnt="0">
        <dgm:presLayoutVars>
          <dgm:chMax val="0"/>
          <dgm:chPref val="0"/>
          <dgm:bulletEnabled val="1"/>
        </dgm:presLayoutVars>
      </dgm:prSet>
      <dgm:spPr/>
    </dgm:pt>
    <dgm:pt modelId="{B8C9F73B-88EB-4F0F-AB62-FF7686A93137}" type="pres">
      <dgm:prSet presAssocID="{23A99EF7-D69B-4ED5-B9E2-C367B59FAEFE}" presName="parSh" presStyleCnt="0"/>
      <dgm:spPr/>
    </dgm:pt>
    <dgm:pt modelId="{854FE620-C724-40E9-B16A-77EC32BBF922}" type="pres">
      <dgm:prSet presAssocID="{23A99EF7-D69B-4ED5-B9E2-C367B59FAEFE}" presName="lineNode" presStyleLbl="alignAccFollowNode1" presStyleIdx="6" presStyleCnt="12"/>
      <dgm:spPr/>
    </dgm:pt>
    <dgm:pt modelId="{578A59CD-57F4-4227-B5C8-CA5EB163B0F8}" type="pres">
      <dgm:prSet presAssocID="{23A99EF7-D69B-4ED5-B9E2-C367B59FAEFE}" presName="lineArrowNode" presStyleLbl="alignAccFollowNode1" presStyleIdx="7" presStyleCnt="12"/>
      <dgm:spPr/>
    </dgm:pt>
    <dgm:pt modelId="{7C22CF23-DBBE-43B2-A6C9-718C3A83982C}" type="pres">
      <dgm:prSet presAssocID="{00A9804D-89D8-4602-BA16-E9520247358B}" presName="sibTransNodeCircle" presStyleLbl="alignNode1" presStyleIdx="2" presStyleCnt="4">
        <dgm:presLayoutVars>
          <dgm:chMax val="0"/>
          <dgm:bulletEnabled/>
        </dgm:presLayoutVars>
      </dgm:prSet>
      <dgm:spPr/>
    </dgm:pt>
    <dgm:pt modelId="{CEA0E8C4-E4EC-412F-8020-3871F02CB613}" type="pres">
      <dgm:prSet presAssocID="{00A9804D-89D8-4602-BA16-E9520247358B}" presName="spacerBetweenCircleAndCallout" presStyleCnt="0">
        <dgm:presLayoutVars/>
      </dgm:prSet>
      <dgm:spPr/>
    </dgm:pt>
    <dgm:pt modelId="{9016DAC7-810B-479D-A42E-CDEC7D8F6B5C}" type="pres">
      <dgm:prSet presAssocID="{23A99EF7-D69B-4ED5-B9E2-C367B59FAEFE}" presName="nodeText" presStyleLbl="alignAccFollowNode1" presStyleIdx="8" presStyleCnt="12">
        <dgm:presLayoutVars>
          <dgm:bulletEnabled val="1"/>
        </dgm:presLayoutVars>
      </dgm:prSet>
      <dgm:spPr/>
    </dgm:pt>
    <dgm:pt modelId="{12A7B440-91CE-4702-AD78-393277186317}" type="pres">
      <dgm:prSet presAssocID="{00A9804D-89D8-4602-BA16-E9520247358B}" presName="sibTransComposite" presStyleCnt="0"/>
      <dgm:spPr/>
    </dgm:pt>
    <dgm:pt modelId="{2B30C93A-72EC-4E1B-8E3B-5866DE1591CE}" type="pres">
      <dgm:prSet presAssocID="{820EA1E5-1985-4E9F-9834-C55E5641BA24}" presName="compositeNode" presStyleCnt="0"/>
      <dgm:spPr/>
    </dgm:pt>
    <dgm:pt modelId="{37739246-2770-4D0A-9750-73060A1A07F3}" type="pres">
      <dgm:prSet presAssocID="{820EA1E5-1985-4E9F-9834-C55E5641BA24}" presName="parTx" presStyleLbl="node1" presStyleIdx="0" presStyleCnt="0">
        <dgm:presLayoutVars>
          <dgm:chMax val="0"/>
          <dgm:chPref val="0"/>
          <dgm:bulletEnabled val="1"/>
        </dgm:presLayoutVars>
      </dgm:prSet>
      <dgm:spPr/>
    </dgm:pt>
    <dgm:pt modelId="{F6002B31-52B8-4B75-ACDA-19B030B8AA65}" type="pres">
      <dgm:prSet presAssocID="{820EA1E5-1985-4E9F-9834-C55E5641BA24}" presName="parSh" presStyleCnt="0"/>
      <dgm:spPr/>
    </dgm:pt>
    <dgm:pt modelId="{1F11A038-835B-4B6E-82FD-B18E8BBC21A3}" type="pres">
      <dgm:prSet presAssocID="{820EA1E5-1985-4E9F-9834-C55E5641BA24}" presName="lineNode" presStyleLbl="alignAccFollowNode1" presStyleIdx="9" presStyleCnt="12"/>
      <dgm:spPr/>
    </dgm:pt>
    <dgm:pt modelId="{E96CCCEE-3AE0-4022-A7EE-EA8A70C43D28}" type="pres">
      <dgm:prSet presAssocID="{820EA1E5-1985-4E9F-9834-C55E5641BA24}" presName="lineArrowNode" presStyleLbl="alignAccFollowNode1" presStyleIdx="10" presStyleCnt="12"/>
      <dgm:spPr/>
    </dgm:pt>
    <dgm:pt modelId="{D8422206-86EB-41FD-9D57-FE6DE0D53B80}" type="pres">
      <dgm:prSet presAssocID="{1C54DB5F-0170-49C4-9491-1FF77145F6E1}" presName="sibTransNodeCircle" presStyleLbl="alignNode1" presStyleIdx="3" presStyleCnt="4">
        <dgm:presLayoutVars>
          <dgm:chMax val="0"/>
          <dgm:bulletEnabled/>
        </dgm:presLayoutVars>
      </dgm:prSet>
      <dgm:spPr/>
    </dgm:pt>
    <dgm:pt modelId="{2E166E2F-FEF5-408B-B30F-64D590F0347E}" type="pres">
      <dgm:prSet presAssocID="{1C54DB5F-0170-49C4-9491-1FF77145F6E1}" presName="spacerBetweenCircleAndCallout" presStyleCnt="0">
        <dgm:presLayoutVars/>
      </dgm:prSet>
      <dgm:spPr/>
    </dgm:pt>
    <dgm:pt modelId="{DA75611A-26AF-415B-956E-02F5571B18FB}" type="pres">
      <dgm:prSet presAssocID="{820EA1E5-1985-4E9F-9834-C55E5641BA24}" presName="nodeText" presStyleLbl="alignAccFollowNode1" presStyleIdx="11" presStyleCnt="12">
        <dgm:presLayoutVars>
          <dgm:bulletEnabled val="1"/>
        </dgm:presLayoutVars>
      </dgm:prSet>
      <dgm:spPr/>
    </dgm:pt>
  </dgm:ptLst>
  <dgm:cxnLst>
    <dgm:cxn modelId="{FB17C504-BF1C-45B1-8B19-60B5844DB93F}" srcId="{7D51B5AE-76B0-4ACD-A1B2-3FF13C73C185}" destId="{23A99EF7-D69B-4ED5-B9E2-C367B59FAEFE}" srcOrd="2" destOrd="0" parTransId="{72B84520-CD50-4E48-859C-728CCCF1D94B}" sibTransId="{00A9804D-89D8-4602-BA16-E9520247358B}"/>
    <dgm:cxn modelId="{4F3DB115-F84F-4965-BAE7-087225E45AA3}" type="presOf" srcId="{820EA1E5-1985-4E9F-9834-C55E5641BA24}" destId="{DA75611A-26AF-415B-956E-02F5571B18FB}" srcOrd="0" destOrd="0" presId="urn:microsoft.com/office/officeart/2016/7/layout/LinearArrowProcessNumbered"/>
    <dgm:cxn modelId="{DC512D28-7AD4-4028-A3AF-3ADE859E5880}" type="presOf" srcId="{1C54DB5F-0170-49C4-9491-1FF77145F6E1}" destId="{D8422206-86EB-41FD-9D57-FE6DE0D53B80}" srcOrd="0" destOrd="0" presId="urn:microsoft.com/office/officeart/2016/7/layout/LinearArrowProcessNumbered"/>
    <dgm:cxn modelId="{EEA5E029-6C28-4666-B40A-412FC510B3C9}" srcId="{7D51B5AE-76B0-4ACD-A1B2-3FF13C73C185}" destId="{820EA1E5-1985-4E9F-9834-C55E5641BA24}" srcOrd="3" destOrd="0" parTransId="{C9AEAB9B-60A0-4161-A53A-280446514998}" sibTransId="{1C54DB5F-0170-49C4-9491-1FF77145F6E1}"/>
    <dgm:cxn modelId="{D413E136-B876-47CD-943A-6AF23FA8C068}" type="presOf" srcId="{217AE181-44D2-4B4B-B00B-FAC28994BC1E}" destId="{7018DDAA-FBD5-4E50-BB6A-5D4F790A7F2D}" srcOrd="0" destOrd="0" presId="urn:microsoft.com/office/officeart/2016/7/layout/LinearArrowProcessNumbered"/>
    <dgm:cxn modelId="{FF0D58A8-E638-4351-93C3-A1E984A7ED19}" type="presOf" srcId="{DD803CC7-EF78-40AA-B971-406F9D29FE74}" destId="{E23CAA3D-E75B-4C2A-AF71-E7AC97C70620}" srcOrd="0" destOrd="0" presId="urn:microsoft.com/office/officeart/2016/7/layout/LinearArrowProcessNumbered"/>
    <dgm:cxn modelId="{5FFCE8A9-5E4B-4EA4-B12E-91B5A1748922}" srcId="{7D51B5AE-76B0-4ACD-A1B2-3FF13C73C185}" destId="{DD803CC7-EF78-40AA-B971-406F9D29FE74}" srcOrd="1" destOrd="0" parTransId="{8ADF9B13-F799-4520-AD3C-54249A16200C}" sibTransId="{9FF8B29C-9366-4A05-A047-00F7435FD981}"/>
    <dgm:cxn modelId="{64203AC0-87F5-4177-9492-3B8C0D791B79}" type="presOf" srcId="{9FF8B29C-9366-4A05-A047-00F7435FD981}" destId="{157F2963-5631-410A-B292-D1B11590A09C}" srcOrd="0" destOrd="0" presId="urn:microsoft.com/office/officeart/2016/7/layout/LinearArrowProcessNumbered"/>
    <dgm:cxn modelId="{83D151C9-79D7-40FA-B1F7-93DB78317112}" type="presOf" srcId="{7D51B5AE-76B0-4ACD-A1B2-3FF13C73C185}" destId="{D86C23F4-78C7-4E21-9AEE-BD80452AB2B1}" srcOrd="0" destOrd="0" presId="urn:microsoft.com/office/officeart/2016/7/layout/LinearArrowProcessNumbered"/>
    <dgm:cxn modelId="{B83D4CDD-A897-4C7A-96E6-B2CE69C1A8AE}" type="presOf" srcId="{23A99EF7-D69B-4ED5-B9E2-C367B59FAEFE}" destId="{9016DAC7-810B-479D-A42E-CDEC7D8F6B5C}" srcOrd="0" destOrd="0" presId="urn:microsoft.com/office/officeart/2016/7/layout/LinearArrowProcessNumbered"/>
    <dgm:cxn modelId="{C75934E7-15E5-4AA9-8976-2D1F6E450E45}" srcId="{7D51B5AE-76B0-4ACD-A1B2-3FF13C73C185}" destId="{217AE181-44D2-4B4B-B00B-FAC28994BC1E}" srcOrd="0" destOrd="0" parTransId="{048EEC52-0489-4EFF-92DC-56BAD225ED23}" sibTransId="{B1C14A6E-BC25-48DA-8D5E-21F346FB4549}"/>
    <dgm:cxn modelId="{F4DCDCED-DE40-4F73-B73B-977FC334FBED}" type="presOf" srcId="{00A9804D-89D8-4602-BA16-E9520247358B}" destId="{7C22CF23-DBBE-43B2-A6C9-718C3A83982C}" srcOrd="0" destOrd="0" presId="urn:microsoft.com/office/officeart/2016/7/layout/LinearArrowProcessNumbered"/>
    <dgm:cxn modelId="{BA8AB1F9-9B5E-4661-8888-794B357BB1D5}" type="presOf" srcId="{B1C14A6E-BC25-48DA-8D5E-21F346FB4549}" destId="{41D195AE-377D-440B-8419-925001413C67}" srcOrd="0" destOrd="0" presId="urn:microsoft.com/office/officeart/2016/7/layout/LinearArrowProcessNumbered"/>
    <dgm:cxn modelId="{72F4A26C-EC44-4E1D-B77C-8F0533C50ACD}" type="presParOf" srcId="{D86C23F4-78C7-4E21-9AEE-BD80452AB2B1}" destId="{1C2B3EBE-C916-4358-946E-F0CC5547B662}" srcOrd="0" destOrd="0" presId="urn:microsoft.com/office/officeart/2016/7/layout/LinearArrowProcessNumbered"/>
    <dgm:cxn modelId="{E2FCD8FF-DF4A-4A00-8E9B-0A3CA9168FF0}" type="presParOf" srcId="{1C2B3EBE-C916-4358-946E-F0CC5547B662}" destId="{191FF13C-CDCD-4A06-A01D-540A607178CC}" srcOrd="0" destOrd="0" presId="urn:microsoft.com/office/officeart/2016/7/layout/LinearArrowProcessNumbered"/>
    <dgm:cxn modelId="{E0A7B214-532F-41A2-880F-259342EAB3BE}" type="presParOf" srcId="{1C2B3EBE-C916-4358-946E-F0CC5547B662}" destId="{5EE78C4A-D80A-4FA9-B5B9-6897AC34A4E9}" srcOrd="1" destOrd="0" presId="urn:microsoft.com/office/officeart/2016/7/layout/LinearArrowProcessNumbered"/>
    <dgm:cxn modelId="{585F343F-EFA8-4F21-A92B-B5BA18DBE6F8}" type="presParOf" srcId="{5EE78C4A-D80A-4FA9-B5B9-6897AC34A4E9}" destId="{CD365535-DF6F-44E8-AC82-0C16E8F8ECC4}" srcOrd="0" destOrd="0" presId="urn:microsoft.com/office/officeart/2016/7/layout/LinearArrowProcessNumbered"/>
    <dgm:cxn modelId="{B030FCBF-2746-418C-BB00-CE8014378532}" type="presParOf" srcId="{5EE78C4A-D80A-4FA9-B5B9-6897AC34A4E9}" destId="{DA8B8003-2783-4DE0-999B-DDD9AB8ED484}" srcOrd="1" destOrd="0" presId="urn:microsoft.com/office/officeart/2016/7/layout/LinearArrowProcessNumbered"/>
    <dgm:cxn modelId="{4D7A97F1-0612-4046-B4C9-0A61F88066A9}" type="presParOf" srcId="{5EE78C4A-D80A-4FA9-B5B9-6897AC34A4E9}" destId="{41D195AE-377D-440B-8419-925001413C67}" srcOrd="2" destOrd="0" presId="urn:microsoft.com/office/officeart/2016/7/layout/LinearArrowProcessNumbered"/>
    <dgm:cxn modelId="{75928DB3-9D15-400A-B8A2-BE912BC9935D}" type="presParOf" srcId="{5EE78C4A-D80A-4FA9-B5B9-6897AC34A4E9}" destId="{E35D6B40-38CF-4336-AAB1-592EA2F4A0C8}" srcOrd="3" destOrd="0" presId="urn:microsoft.com/office/officeart/2016/7/layout/LinearArrowProcessNumbered"/>
    <dgm:cxn modelId="{871B5A5B-EB8D-44F4-9A60-92E11B02589E}" type="presParOf" srcId="{1C2B3EBE-C916-4358-946E-F0CC5547B662}" destId="{7018DDAA-FBD5-4E50-BB6A-5D4F790A7F2D}" srcOrd="2" destOrd="0" presId="urn:microsoft.com/office/officeart/2016/7/layout/LinearArrowProcessNumbered"/>
    <dgm:cxn modelId="{F2F7F0AB-D7CC-401D-849E-7B049066F543}" type="presParOf" srcId="{D86C23F4-78C7-4E21-9AEE-BD80452AB2B1}" destId="{4215756E-C346-4C8C-8C70-5B2F9C78A8E3}" srcOrd="1" destOrd="0" presId="urn:microsoft.com/office/officeart/2016/7/layout/LinearArrowProcessNumbered"/>
    <dgm:cxn modelId="{DD5333F4-F746-4BA0-8445-66472B7890E7}" type="presParOf" srcId="{D86C23F4-78C7-4E21-9AEE-BD80452AB2B1}" destId="{88A81049-7E14-4526-BC36-F9E1F1691CF3}" srcOrd="2" destOrd="0" presId="urn:microsoft.com/office/officeart/2016/7/layout/LinearArrowProcessNumbered"/>
    <dgm:cxn modelId="{ECF20085-6CD3-4E76-8318-C3ABC3D25493}" type="presParOf" srcId="{88A81049-7E14-4526-BC36-F9E1F1691CF3}" destId="{B78A84A0-B8F2-447F-9A59-431F130DCD2B}" srcOrd="0" destOrd="0" presId="urn:microsoft.com/office/officeart/2016/7/layout/LinearArrowProcessNumbered"/>
    <dgm:cxn modelId="{7F296D37-2E34-447B-872F-84FA8EE27242}" type="presParOf" srcId="{88A81049-7E14-4526-BC36-F9E1F1691CF3}" destId="{233D4E22-725E-4C2C-9E06-3B8C6427A859}" srcOrd="1" destOrd="0" presId="urn:microsoft.com/office/officeart/2016/7/layout/LinearArrowProcessNumbered"/>
    <dgm:cxn modelId="{783D94E1-972D-4C40-BF7E-8A2E7422A0E3}" type="presParOf" srcId="{233D4E22-725E-4C2C-9E06-3B8C6427A859}" destId="{F1471C43-D791-4963-8BAC-B962474FF21C}" srcOrd="0" destOrd="0" presId="urn:microsoft.com/office/officeart/2016/7/layout/LinearArrowProcessNumbered"/>
    <dgm:cxn modelId="{14AC77B9-7315-41A3-9546-E80456C00570}" type="presParOf" srcId="{233D4E22-725E-4C2C-9E06-3B8C6427A859}" destId="{A6396426-E449-4DC6-93DD-B4399F87E5D5}" srcOrd="1" destOrd="0" presId="urn:microsoft.com/office/officeart/2016/7/layout/LinearArrowProcessNumbered"/>
    <dgm:cxn modelId="{68C9C0DE-4AF0-4038-B9B4-E5B33607A136}" type="presParOf" srcId="{233D4E22-725E-4C2C-9E06-3B8C6427A859}" destId="{157F2963-5631-410A-B292-D1B11590A09C}" srcOrd="2" destOrd="0" presId="urn:microsoft.com/office/officeart/2016/7/layout/LinearArrowProcessNumbered"/>
    <dgm:cxn modelId="{FABE91C3-9543-4B0F-98B6-B289C2401BE8}" type="presParOf" srcId="{233D4E22-725E-4C2C-9E06-3B8C6427A859}" destId="{1FAD87A0-BEFF-458F-B249-E31EEE6A9869}" srcOrd="3" destOrd="0" presId="urn:microsoft.com/office/officeart/2016/7/layout/LinearArrowProcessNumbered"/>
    <dgm:cxn modelId="{C235CDB7-E7D6-41C1-810C-5FA35D205D07}" type="presParOf" srcId="{88A81049-7E14-4526-BC36-F9E1F1691CF3}" destId="{E23CAA3D-E75B-4C2A-AF71-E7AC97C70620}" srcOrd="2" destOrd="0" presId="urn:microsoft.com/office/officeart/2016/7/layout/LinearArrowProcessNumbered"/>
    <dgm:cxn modelId="{8A3B538B-BA9D-4CE2-9134-3AB8CED263D0}" type="presParOf" srcId="{D86C23F4-78C7-4E21-9AEE-BD80452AB2B1}" destId="{16887460-DFB4-4A64-B0E7-9FB5272DA8F9}" srcOrd="3" destOrd="0" presId="urn:microsoft.com/office/officeart/2016/7/layout/LinearArrowProcessNumbered"/>
    <dgm:cxn modelId="{F263F757-E22D-4B0F-A810-C7CE7501C8CA}" type="presParOf" srcId="{D86C23F4-78C7-4E21-9AEE-BD80452AB2B1}" destId="{FDDB37E1-D610-4106-8DF0-578399C5C72B}" srcOrd="4" destOrd="0" presId="urn:microsoft.com/office/officeart/2016/7/layout/LinearArrowProcessNumbered"/>
    <dgm:cxn modelId="{56A7E152-AEEF-4C18-BB13-9679CEBE1357}" type="presParOf" srcId="{FDDB37E1-D610-4106-8DF0-578399C5C72B}" destId="{83386A49-2F97-4816-AB5C-7FBA2AC30D6B}" srcOrd="0" destOrd="0" presId="urn:microsoft.com/office/officeart/2016/7/layout/LinearArrowProcessNumbered"/>
    <dgm:cxn modelId="{67BBBD13-2E39-4D66-B0DD-619D9A65A7F7}" type="presParOf" srcId="{FDDB37E1-D610-4106-8DF0-578399C5C72B}" destId="{B8C9F73B-88EB-4F0F-AB62-FF7686A93137}" srcOrd="1" destOrd="0" presId="urn:microsoft.com/office/officeart/2016/7/layout/LinearArrowProcessNumbered"/>
    <dgm:cxn modelId="{18039975-1683-47C6-98EE-C840546CD49E}" type="presParOf" srcId="{B8C9F73B-88EB-4F0F-AB62-FF7686A93137}" destId="{854FE620-C724-40E9-B16A-77EC32BBF922}" srcOrd="0" destOrd="0" presId="urn:microsoft.com/office/officeart/2016/7/layout/LinearArrowProcessNumbered"/>
    <dgm:cxn modelId="{383340A6-7DBB-4EEF-A3B8-7B13D869D24A}" type="presParOf" srcId="{B8C9F73B-88EB-4F0F-AB62-FF7686A93137}" destId="{578A59CD-57F4-4227-B5C8-CA5EB163B0F8}" srcOrd="1" destOrd="0" presId="urn:microsoft.com/office/officeart/2016/7/layout/LinearArrowProcessNumbered"/>
    <dgm:cxn modelId="{7F5EAAF8-A721-4FF2-B649-B98F903AA10E}" type="presParOf" srcId="{B8C9F73B-88EB-4F0F-AB62-FF7686A93137}" destId="{7C22CF23-DBBE-43B2-A6C9-718C3A83982C}" srcOrd="2" destOrd="0" presId="urn:microsoft.com/office/officeart/2016/7/layout/LinearArrowProcessNumbered"/>
    <dgm:cxn modelId="{F36C4368-F187-43BD-BE74-78E94FEBCAC1}" type="presParOf" srcId="{B8C9F73B-88EB-4F0F-AB62-FF7686A93137}" destId="{CEA0E8C4-E4EC-412F-8020-3871F02CB613}" srcOrd="3" destOrd="0" presId="urn:microsoft.com/office/officeart/2016/7/layout/LinearArrowProcessNumbered"/>
    <dgm:cxn modelId="{BBB852B9-F5FD-4CB9-B773-3DE4AC04131F}" type="presParOf" srcId="{FDDB37E1-D610-4106-8DF0-578399C5C72B}" destId="{9016DAC7-810B-479D-A42E-CDEC7D8F6B5C}" srcOrd="2" destOrd="0" presId="urn:microsoft.com/office/officeart/2016/7/layout/LinearArrowProcessNumbered"/>
    <dgm:cxn modelId="{91DDD9ED-F204-423C-97ED-019E88CAF80A}" type="presParOf" srcId="{D86C23F4-78C7-4E21-9AEE-BD80452AB2B1}" destId="{12A7B440-91CE-4702-AD78-393277186317}" srcOrd="5" destOrd="0" presId="urn:microsoft.com/office/officeart/2016/7/layout/LinearArrowProcessNumbered"/>
    <dgm:cxn modelId="{008A1214-2B81-4835-B9FD-5631D75693C0}" type="presParOf" srcId="{D86C23F4-78C7-4E21-9AEE-BD80452AB2B1}" destId="{2B30C93A-72EC-4E1B-8E3B-5866DE1591CE}" srcOrd="6" destOrd="0" presId="urn:microsoft.com/office/officeart/2016/7/layout/LinearArrowProcessNumbered"/>
    <dgm:cxn modelId="{6B7A785A-B216-4743-9A19-29FC91167236}" type="presParOf" srcId="{2B30C93A-72EC-4E1B-8E3B-5866DE1591CE}" destId="{37739246-2770-4D0A-9750-73060A1A07F3}" srcOrd="0" destOrd="0" presId="urn:microsoft.com/office/officeart/2016/7/layout/LinearArrowProcessNumbered"/>
    <dgm:cxn modelId="{909A97A7-B28F-437A-9098-6A8B732CFCF2}" type="presParOf" srcId="{2B30C93A-72EC-4E1B-8E3B-5866DE1591CE}" destId="{F6002B31-52B8-4B75-ACDA-19B030B8AA65}" srcOrd="1" destOrd="0" presId="urn:microsoft.com/office/officeart/2016/7/layout/LinearArrowProcessNumbered"/>
    <dgm:cxn modelId="{F0351448-89E2-48EE-874B-527C13D4712B}" type="presParOf" srcId="{F6002B31-52B8-4B75-ACDA-19B030B8AA65}" destId="{1F11A038-835B-4B6E-82FD-B18E8BBC21A3}" srcOrd="0" destOrd="0" presId="urn:microsoft.com/office/officeart/2016/7/layout/LinearArrowProcessNumbered"/>
    <dgm:cxn modelId="{336831F5-724B-41A8-A765-216104A1572D}" type="presParOf" srcId="{F6002B31-52B8-4B75-ACDA-19B030B8AA65}" destId="{E96CCCEE-3AE0-4022-A7EE-EA8A70C43D28}" srcOrd="1" destOrd="0" presId="urn:microsoft.com/office/officeart/2016/7/layout/LinearArrowProcessNumbered"/>
    <dgm:cxn modelId="{07DD3D60-6E27-4EE3-A435-D5A5B1ACB667}" type="presParOf" srcId="{F6002B31-52B8-4B75-ACDA-19B030B8AA65}" destId="{D8422206-86EB-41FD-9D57-FE6DE0D53B80}" srcOrd="2" destOrd="0" presId="urn:microsoft.com/office/officeart/2016/7/layout/LinearArrowProcessNumbered"/>
    <dgm:cxn modelId="{FF9E9E64-2607-4295-9355-E8CAA01BCFDC}" type="presParOf" srcId="{F6002B31-52B8-4B75-ACDA-19B030B8AA65}" destId="{2E166E2F-FEF5-408B-B30F-64D590F0347E}" srcOrd="3" destOrd="0" presId="urn:microsoft.com/office/officeart/2016/7/layout/LinearArrowProcessNumbered"/>
    <dgm:cxn modelId="{FEBA48FC-FEC5-4E72-85D7-74EE941C82A7}" type="presParOf" srcId="{2B30C93A-72EC-4E1B-8E3B-5866DE1591CE}" destId="{DA75611A-26AF-415B-956E-02F5571B18F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A13B-0562-404B-B71C-1AF7E81EA64A}">
      <dsp:nvSpPr>
        <dsp:cNvPr id="0" name=""/>
        <dsp:cNvSpPr/>
      </dsp:nvSpPr>
      <dsp:spPr>
        <a:xfrm>
          <a:off x="4098522"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Συνέπειες του εκφοβισμού</a:t>
          </a:r>
          <a:endParaRPr lang="el-GR" sz="1600" kern="1200" dirty="0"/>
        </a:p>
      </dsp:txBody>
      <dsp:txXfrm>
        <a:off x="4360622" y="2616478"/>
        <a:ext cx="1265533" cy="1265533"/>
      </dsp:txXfrm>
    </dsp:sp>
    <dsp:sp modelId="{9027B36A-2071-4115-8238-29C0AB9FEDA0}">
      <dsp:nvSpPr>
        <dsp:cNvPr id="0" name=""/>
        <dsp:cNvSpPr/>
      </dsp:nvSpPr>
      <dsp:spPr>
        <a:xfrm rot="16100450">
          <a:off x="4684553" y="2063554"/>
          <a:ext cx="549927" cy="32701"/>
        </a:xfrm>
        <a:custGeom>
          <a:avLst/>
          <a:gdLst/>
          <a:ahLst/>
          <a:cxnLst/>
          <a:rect l="0" t="0" r="0" b="0"/>
          <a:pathLst>
            <a:path>
              <a:moveTo>
                <a:pt x="0" y="16350"/>
              </a:moveTo>
              <a:lnTo>
                <a:pt x="549927"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4945769" y="2066157"/>
        <a:ext cx="27496" cy="27496"/>
      </dsp:txXfrm>
    </dsp:sp>
    <dsp:sp modelId="{9DB72B86-BF60-4AC3-A33A-20BC3EF7BAEC}">
      <dsp:nvSpPr>
        <dsp:cNvPr id="0" name=""/>
        <dsp:cNvSpPr/>
      </dsp:nvSpPr>
      <dsp:spPr>
        <a:xfrm>
          <a:off x="4030779" y="15699"/>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Ακαδημαϊκή υποαπόδοση</a:t>
          </a:r>
          <a:endParaRPr lang="el-GR" sz="1600" kern="1200" dirty="0"/>
        </a:p>
      </dsp:txBody>
      <dsp:txXfrm>
        <a:off x="4292879" y="277799"/>
        <a:ext cx="1265533" cy="1265533"/>
      </dsp:txXfrm>
    </dsp:sp>
    <dsp:sp modelId="{43958EB8-2001-4ABE-B267-DF47161CF944}">
      <dsp:nvSpPr>
        <dsp:cNvPr id="0" name=""/>
        <dsp:cNvSpPr/>
      </dsp:nvSpPr>
      <dsp:spPr>
        <a:xfrm>
          <a:off x="5888255" y="3232894"/>
          <a:ext cx="472048" cy="32701"/>
        </a:xfrm>
        <a:custGeom>
          <a:avLst/>
          <a:gdLst/>
          <a:ahLst/>
          <a:cxnLst/>
          <a:rect l="0" t="0" r="0" b="0"/>
          <a:pathLst>
            <a:path>
              <a:moveTo>
                <a:pt x="0" y="16350"/>
              </a:moveTo>
              <a:lnTo>
                <a:pt x="472048"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112478" y="3237443"/>
        <a:ext cx="23602" cy="23602"/>
      </dsp:txXfrm>
    </dsp:sp>
    <dsp:sp modelId="{B3E6DC58-F4B3-437E-8A49-7846EB530425}">
      <dsp:nvSpPr>
        <dsp:cNvPr id="0" name=""/>
        <dsp:cNvSpPr/>
      </dsp:nvSpPr>
      <dsp:spPr>
        <a:xfrm>
          <a:off x="6360303"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Περιθωριοποίηση και κοινωνική απομόνωση </a:t>
          </a:r>
          <a:endParaRPr lang="el-GR" sz="1300" kern="1200" dirty="0"/>
        </a:p>
      </dsp:txBody>
      <dsp:txXfrm>
        <a:off x="6622403" y="2616478"/>
        <a:ext cx="1265533" cy="1265533"/>
      </dsp:txXfrm>
    </dsp:sp>
    <dsp:sp modelId="{719F971B-388F-49FA-8EB7-F6B53F8AF6E3}">
      <dsp:nvSpPr>
        <dsp:cNvPr id="0" name=""/>
        <dsp:cNvSpPr/>
      </dsp:nvSpPr>
      <dsp:spPr>
        <a:xfrm rot="5399988">
          <a:off x="4723500" y="4397653"/>
          <a:ext cx="539784" cy="32701"/>
        </a:xfrm>
        <a:custGeom>
          <a:avLst/>
          <a:gdLst/>
          <a:ahLst/>
          <a:cxnLst/>
          <a:rect l="0" t="0" r="0" b="0"/>
          <a:pathLst>
            <a:path>
              <a:moveTo>
                <a:pt x="0" y="16350"/>
              </a:moveTo>
              <a:lnTo>
                <a:pt x="539784"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979898" y="4400509"/>
        <a:ext cx="26989" cy="26989"/>
      </dsp:txXfrm>
    </dsp:sp>
    <dsp:sp modelId="{724E0173-A0D1-490F-BAF9-F3DEAABF8850}">
      <dsp:nvSpPr>
        <dsp:cNvPr id="0" name=""/>
        <dsp:cNvSpPr/>
      </dsp:nvSpPr>
      <dsp:spPr>
        <a:xfrm>
          <a:off x="4098530" y="4683896"/>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Σωματική βλάβη</a:t>
          </a:r>
          <a:endParaRPr lang="el-GR" sz="1600" kern="1200" dirty="0"/>
        </a:p>
      </dsp:txBody>
      <dsp:txXfrm>
        <a:off x="4360630" y="4945996"/>
        <a:ext cx="1265533" cy="1265533"/>
      </dsp:txXfrm>
    </dsp:sp>
    <dsp:sp modelId="{E194A661-C813-42C2-B382-162A79FFA6A6}">
      <dsp:nvSpPr>
        <dsp:cNvPr id="0" name=""/>
        <dsp:cNvSpPr/>
      </dsp:nvSpPr>
      <dsp:spPr>
        <a:xfrm rot="10800000">
          <a:off x="3558753" y="3232894"/>
          <a:ext cx="539768" cy="32701"/>
        </a:xfrm>
        <a:custGeom>
          <a:avLst/>
          <a:gdLst/>
          <a:ahLst/>
          <a:cxnLst/>
          <a:rect l="0" t="0" r="0" b="0"/>
          <a:pathLst>
            <a:path>
              <a:moveTo>
                <a:pt x="0" y="16350"/>
              </a:moveTo>
              <a:lnTo>
                <a:pt x="539768" y="163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815143" y="3235750"/>
        <a:ext cx="26988" cy="26988"/>
      </dsp:txXfrm>
    </dsp:sp>
    <dsp:sp modelId="{07904A0A-E6EB-435D-BFB8-C269433027FE}">
      <dsp:nvSpPr>
        <dsp:cNvPr id="0" name=""/>
        <dsp:cNvSpPr/>
      </dsp:nvSpPr>
      <dsp:spPr>
        <a:xfrm>
          <a:off x="1769020" y="2354378"/>
          <a:ext cx="1789733" cy="1789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Χαμηλή αυτοεκτίμηση, PTSD</a:t>
          </a:r>
        </a:p>
        <a:p>
          <a:pPr marL="0" lvl="0" indent="0" algn="ctr" defTabSz="711200">
            <a:lnSpc>
              <a:spcPct val="90000"/>
            </a:lnSpc>
            <a:spcBef>
              <a:spcPct val="0"/>
            </a:spcBef>
            <a:spcAft>
              <a:spcPct val="35000"/>
            </a:spcAft>
            <a:buNone/>
          </a:pPr>
          <a:endParaRPr lang="el-GR" sz="1600" kern="1200" dirty="0"/>
        </a:p>
      </dsp:txBody>
      <dsp:txXfrm>
        <a:off x="2031120" y="2616478"/>
        <a:ext cx="1265533" cy="1265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65535-DF6F-44E8-AC82-0C16E8F8ECC4}">
      <dsp:nvSpPr>
        <dsp:cNvPr id="0" name=""/>
        <dsp:cNvSpPr/>
      </dsp:nvSpPr>
      <dsp:spPr>
        <a:xfrm>
          <a:off x="1122755" y="848478"/>
          <a:ext cx="894706"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8B8003-2783-4DE0-999B-DDD9AB8ED484}">
      <dsp:nvSpPr>
        <dsp:cNvPr id="0" name=""/>
        <dsp:cNvSpPr/>
      </dsp:nvSpPr>
      <dsp:spPr>
        <a:xfrm>
          <a:off x="2071144" y="773285"/>
          <a:ext cx="102891" cy="193362"/>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95AE-377D-440B-8419-925001413C67}">
      <dsp:nvSpPr>
        <dsp:cNvPr id="0" name=""/>
        <dsp:cNvSpPr/>
      </dsp:nvSpPr>
      <dsp:spPr>
        <a:xfrm>
          <a:off x="556333" y="393930"/>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1</a:t>
          </a:r>
        </a:p>
      </dsp:txBody>
      <dsp:txXfrm>
        <a:off x="689477" y="527074"/>
        <a:ext cx="642879" cy="642879"/>
      </dsp:txXfrm>
    </dsp:sp>
    <dsp:sp modelId="{7018DDAA-FBD5-4E50-BB6A-5D4F790A7F2D}">
      <dsp:nvSpPr>
        <dsp:cNvPr id="0" name=""/>
        <dsp:cNvSpPr/>
      </dsp:nvSpPr>
      <dsp:spPr>
        <a:xfrm>
          <a:off x="4372" y="146862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Εξηγήστε διεξοδικά στους μαθητές σας τους ορισμούς της μικροεπίθεσης και του εκφοβισμού. </a:t>
          </a:r>
          <a:endParaRPr lang="el-GR" sz="1400" kern="1200" dirty="0"/>
        </a:p>
      </dsp:txBody>
      <dsp:txXfrm>
        <a:off x="4372" y="1861747"/>
        <a:ext cx="2013089" cy="1572480"/>
      </dsp:txXfrm>
    </dsp:sp>
    <dsp:sp modelId="{F1471C43-D791-4963-8BAC-B962474FF21C}">
      <dsp:nvSpPr>
        <dsp:cNvPr id="0" name=""/>
        <dsp:cNvSpPr/>
      </dsp:nvSpPr>
      <dsp:spPr>
        <a:xfrm>
          <a:off x="2241138" y="848673"/>
          <a:ext cx="201308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96426-E449-4DC6-93DD-B4399F87E5D5}">
      <dsp:nvSpPr>
        <dsp:cNvPr id="0" name=""/>
        <dsp:cNvSpPr/>
      </dsp:nvSpPr>
      <dsp:spPr>
        <a:xfrm>
          <a:off x="4307910" y="773448"/>
          <a:ext cx="102891" cy="19352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F2963-5631-410A-B292-D1B11590A09C}">
      <dsp:nvSpPr>
        <dsp:cNvPr id="0" name=""/>
        <dsp:cNvSpPr/>
      </dsp:nvSpPr>
      <dsp:spPr>
        <a:xfrm>
          <a:off x="2793099"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2</a:t>
          </a:r>
        </a:p>
      </dsp:txBody>
      <dsp:txXfrm>
        <a:off x="2926243" y="527269"/>
        <a:ext cx="642879" cy="642879"/>
      </dsp:txXfrm>
    </dsp:sp>
    <dsp:sp modelId="{E23CAA3D-E75B-4C2A-AF71-E7AC97C70620}">
      <dsp:nvSpPr>
        <dsp:cNvPr id="0" name=""/>
        <dsp:cNvSpPr/>
      </dsp:nvSpPr>
      <dsp:spPr>
        <a:xfrm>
          <a:off x="2241138"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Χρησιμοποιήστε διάφορες διαδραστικές μεθόδους με τις οποίες οι μαθητές μπορούν να εξασκηθούν στην αναγνώριση αυτών των δύο εννοιών όταν εμφανίζονται και να μάθουν να ανταποκρίνονται με σεβασμό</a:t>
          </a:r>
          <a:endParaRPr lang="el-GR" sz="1400" kern="1200" dirty="0"/>
        </a:p>
      </dsp:txBody>
      <dsp:txXfrm>
        <a:off x="2241138" y="1862207"/>
        <a:ext cx="2013089" cy="1572480"/>
      </dsp:txXfrm>
    </dsp:sp>
    <dsp:sp modelId="{854FE620-C724-40E9-B16A-77EC32BBF922}">
      <dsp:nvSpPr>
        <dsp:cNvPr id="0" name=""/>
        <dsp:cNvSpPr/>
      </dsp:nvSpPr>
      <dsp:spPr>
        <a:xfrm>
          <a:off x="4477904" y="848673"/>
          <a:ext cx="2013089"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8A59CD-57F4-4227-B5C8-CA5EB163B0F8}">
      <dsp:nvSpPr>
        <dsp:cNvPr id="0" name=""/>
        <dsp:cNvSpPr/>
      </dsp:nvSpPr>
      <dsp:spPr>
        <a:xfrm>
          <a:off x="6544676" y="773448"/>
          <a:ext cx="102891" cy="19352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22CF23-DBBE-43B2-A6C9-718C3A83982C}">
      <dsp:nvSpPr>
        <dsp:cNvPr id="0" name=""/>
        <dsp:cNvSpPr/>
      </dsp:nvSpPr>
      <dsp:spPr>
        <a:xfrm>
          <a:off x="5029865"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3</a:t>
          </a:r>
        </a:p>
      </dsp:txBody>
      <dsp:txXfrm>
        <a:off x="5163009" y="527269"/>
        <a:ext cx="642879" cy="642879"/>
      </dsp:txXfrm>
    </dsp:sp>
    <dsp:sp modelId="{9016DAC7-810B-479D-A42E-CDEC7D8F6B5C}">
      <dsp:nvSpPr>
        <dsp:cNvPr id="0" name=""/>
        <dsp:cNvSpPr/>
      </dsp:nvSpPr>
      <dsp:spPr>
        <a:xfrm>
          <a:off x="4477904"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622300">
            <a:lnSpc>
              <a:spcPct val="90000"/>
            </a:lnSpc>
            <a:spcBef>
              <a:spcPct val="0"/>
            </a:spcBef>
            <a:spcAft>
              <a:spcPct val="35000"/>
            </a:spcAft>
            <a:buNone/>
          </a:pPr>
          <a:r>
            <a:rPr lang="en-US" sz="1400" kern="1200" dirty="0"/>
            <a:t>Καλλιέργεια της ενσυναίσθησης στην τάξη, μέσω βιωματικών δραστηριοτήτων και ασκήσεων</a:t>
          </a:r>
          <a:endParaRPr lang="el-GR" sz="1400" kern="1200" dirty="0"/>
        </a:p>
      </dsp:txBody>
      <dsp:txXfrm>
        <a:off x="4477904" y="1862207"/>
        <a:ext cx="2013089" cy="1572480"/>
      </dsp:txXfrm>
    </dsp:sp>
    <dsp:sp modelId="{1F11A038-835B-4B6E-82FD-B18E8BBC21A3}">
      <dsp:nvSpPr>
        <dsp:cNvPr id="0" name=""/>
        <dsp:cNvSpPr/>
      </dsp:nvSpPr>
      <dsp:spPr>
        <a:xfrm>
          <a:off x="6714670" y="848673"/>
          <a:ext cx="100654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422206-86EB-41FD-9D57-FE6DE0D53B80}">
      <dsp:nvSpPr>
        <dsp:cNvPr id="0" name=""/>
        <dsp:cNvSpPr/>
      </dsp:nvSpPr>
      <dsp:spPr>
        <a:xfrm>
          <a:off x="7266630" y="394125"/>
          <a:ext cx="909167" cy="90916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81" tIns="35281" rIns="35281" bIns="35281" numCol="1" spcCol="1270" anchor="ctr" anchorCtr="0">
          <a:noAutofit/>
        </a:bodyPr>
        <a:lstStyle/>
        <a:p>
          <a:pPr marL="0" lvl="0" indent="0" algn="ctr" defTabSz="1822450">
            <a:lnSpc>
              <a:spcPct val="90000"/>
            </a:lnSpc>
            <a:spcBef>
              <a:spcPct val="0"/>
            </a:spcBef>
            <a:spcAft>
              <a:spcPct val="35000"/>
            </a:spcAft>
            <a:buNone/>
          </a:pPr>
          <a:r>
            <a:rPr lang="el-GR" sz="4100" kern="1200"/>
            <a:t>4</a:t>
          </a:r>
        </a:p>
      </dsp:txBody>
      <dsp:txXfrm>
        <a:off x="7399774" y="527269"/>
        <a:ext cx="642879" cy="642879"/>
      </dsp:txXfrm>
    </dsp:sp>
    <dsp:sp modelId="{DA75611A-26AF-415B-956E-02F5571B18FB}">
      <dsp:nvSpPr>
        <dsp:cNvPr id="0" name=""/>
        <dsp:cNvSpPr/>
      </dsp:nvSpPr>
      <dsp:spPr>
        <a:xfrm>
          <a:off x="6714670" y="1469087"/>
          <a:ext cx="201308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95" tIns="165100" rIns="158795" bIns="165100" numCol="1" spcCol="1270" anchor="t"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400" kern="1200" dirty="0"/>
            <a:t>Δημιουργήστε ισχυρές σχέσεις μαθητών-καθηγητών</a:t>
          </a:r>
        </a:p>
        <a:p>
          <a:pPr marL="0" lvl="0" indent="0" algn="l" defTabSz="488950">
            <a:lnSpc>
              <a:spcPct val="90000"/>
            </a:lnSpc>
            <a:spcBef>
              <a:spcPct val="0"/>
            </a:spcBef>
            <a:spcAft>
              <a:spcPct val="35000"/>
            </a:spcAft>
            <a:buNone/>
          </a:pPr>
          <a:endParaRPr lang="el-GR" sz="1100" kern="1200" dirty="0"/>
        </a:p>
      </dsp:txBody>
      <dsp:txXfrm>
        <a:off x="6714670" y="1862207"/>
        <a:ext cx="2013089" cy="1572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8BF3C-F9BC-463C-823F-983681736293}" type="datetimeFigureOut">
              <a:rPr lang="el-GR" smtClean="0"/>
              <a:t>5/10/2025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8F872-6506-4312-AA8A-FFBF1BDC0273}" type="slidenum">
              <a:rPr lang="el-GR" smtClean="0"/>
              <a:t>‹#›</a:t>
            </a:fld>
            <a:endParaRPr lang="el-GR"/>
          </a:p>
        </p:txBody>
      </p:sp>
    </p:spTree>
    <p:extLst>
      <p:ext uri="{BB962C8B-B14F-4D97-AF65-F5344CB8AC3E}">
        <p14:creationId xmlns:p14="http://schemas.microsoft.com/office/powerpoint/2010/main" val="53358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a:t>
            </a:fld>
            <a:endParaRPr lang="en-GB" dirty="0"/>
          </a:p>
        </p:txBody>
      </p:sp>
    </p:spTree>
    <p:extLst>
      <p:ext uri="{BB962C8B-B14F-4D97-AF65-F5344CB8AC3E}">
        <p14:creationId xmlns:p14="http://schemas.microsoft.com/office/powerpoint/2010/main" val="135800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Βοηθοί: είναι παρευρισκόμενοι που βοηθούν άμεσα τον θύτη.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Ενισχυτές: είναι οι συμμετέχοντες που γελάνε και ενθαρρύνουν τον νταή.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Εξωτερικοί ή παθητικοί παρευρισκόμενοι: είναι εκείνοι που γίνονται μάρτυρες του περιστατικού αλλά απομακρύνονται. </a:t>
            </a:r>
            <a:endParaRPr sz="1200" dirty="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200"/>
              <a:buFont typeface="Calibri"/>
              <a:buAutoNum type="arabicPeriod"/>
            </a:pPr>
            <a:r>
              <a:rPr lang="en-US" sz="1200" dirty="0">
                <a:latin typeface="Calibri"/>
                <a:ea typeface="Calibri"/>
                <a:cs typeface="Calibri"/>
                <a:sym typeface="Calibri"/>
              </a:rPr>
              <a:t>Upstanders ή Defenders</a:t>
            </a:r>
            <a:r>
              <a:rPr lang="el-GR" sz="1200" dirty="0">
                <a:latin typeface="Calibri"/>
                <a:ea typeface="Calibri"/>
                <a:cs typeface="Calibri"/>
                <a:sym typeface="Calibri"/>
              </a:rPr>
              <a:t> </a:t>
            </a:r>
            <a:r>
              <a:rPr lang="el-GR" sz="1200">
                <a:latin typeface="Calibri"/>
                <a:ea typeface="Calibri"/>
                <a:cs typeface="Calibri"/>
                <a:sym typeface="Calibri"/>
              </a:rPr>
              <a:t>(υπερασπιστές)</a:t>
            </a:r>
            <a:r>
              <a:rPr lang="en-US" sz="1200">
                <a:latin typeface="Calibri"/>
                <a:ea typeface="Calibri"/>
                <a:cs typeface="Calibri"/>
                <a:sym typeface="Calibri"/>
              </a:rPr>
              <a:t>: </a:t>
            </a:r>
            <a:r>
              <a:rPr lang="en-US" sz="1200" dirty="0">
                <a:latin typeface="Calibri"/>
                <a:ea typeface="Calibri"/>
                <a:cs typeface="Calibri"/>
                <a:sym typeface="Calibri"/>
              </a:rPr>
              <a:t>είναι μάρτυρες που σηκώνονται και παρεμβαίνουν για να υποστηρίξουν το θύμα του εκφοβισμού </a:t>
            </a:r>
            <a:endParaRPr sz="1200" dirty="0">
              <a:latin typeface="Calibri"/>
              <a:ea typeface="Calibri"/>
              <a:cs typeface="Calibri"/>
              <a:sym typeface="Calibri"/>
            </a:endParaRPr>
          </a:p>
          <a:p>
            <a:pPr marL="0" lvl="0" indent="0" algn="l" rtl="0">
              <a:lnSpc>
                <a:spcPct val="100000"/>
              </a:lnSpc>
              <a:spcBef>
                <a:spcPts val="800"/>
              </a:spcBef>
              <a:spcAft>
                <a:spcPts val="0"/>
              </a:spcAft>
              <a:buSzPts val="1400"/>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A848F872-6506-4312-AA8A-FFBF1BDC0273}" type="slidenum">
              <a:rPr lang="el-GR" smtClean="0"/>
              <a:t>10</a:t>
            </a:fld>
            <a:endParaRPr lang="el-GR"/>
          </a:p>
        </p:txBody>
      </p:sp>
    </p:spTree>
    <p:extLst>
      <p:ext uri="{BB962C8B-B14F-4D97-AF65-F5344CB8AC3E}">
        <p14:creationId xmlns:p14="http://schemas.microsoft.com/office/powerpoint/2010/main" val="138309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A848F872-6506-4312-AA8A-FFBF1BDC0273}" type="slidenum">
              <a:rPr lang="el-GR" smtClean="0"/>
              <a:t>14</a:t>
            </a:fld>
            <a:endParaRPr lang="el-GR"/>
          </a:p>
        </p:txBody>
      </p:sp>
    </p:spTree>
    <p:extLst>
      <p:ext uri="{BB962C8B-B14F-4D97-AF65-F5344CB8AC3E}">
        <p14:creationId xmlns:p14="http://schemas.microsoft.com/office/powerpoint/2010/main" val="270587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Σας ευχαριστώ για την προσοχή σας. Εάν έχετε οποιεσδήποτε ερωτήσεις, μη διστάσετε να τις θέσετε τώρα. Αν σας έρθουν στο μυαλό ερωτήσεις αργότερα, μπορείτε να επικοινωνήσετε μαζί μου μέσω ηλεκτρονικού ταχυδρομείου ή τηλεφώνου. Ανυπομονώ να συνεργαστώ μαζί σας και να υποστηρίξω το μαθησιακό σας ταξίδι.</a:t>
            </a:r>
            <a:endParaRPr lang="en-GB" dirty="0"/>
          </a:p>
        </p:txBody>
      </p:sp>
      <p:sp>
        <p:nvSpPr>
          <p:cNvPr id="4" name="Slide Number Placeholder 3"/>
          <p:cNvSpPr>
            <a:spLocks noGrp="1"/>
          </p:cNvSpPr>
          <p:nvPr>
            <p:ph type="sldNum" sz="quarter" idx="5"/>
          </p:nvPr>
        </p:nvSpPr>
        <p:spPr/>
        <p:txBody>
          <a:bodyPr/>
          <a:lstStyle/>
          <a:p>
            <a:fld id="{CC246A9E-2888-410D-8F3F-3C7EC31C9588}" type="slidenum">
              <a:rPr lang="en-GB" smtClean="0"/>
              <a:t>16</a:t>
            </a:fld>
            <a:endParaRPr lang="en-GB"/>
          </a:p>
        </p:txBody>
      </p:sp>
    </p:spTree>
    <p:extLst>
      <p:ext uri="{BB962C8B-B14F-4D97-AF65-F5344CB8AC3E}">
        <p14:creationId xmlns:p14="http://schemas.microsoft.com/office/powerpoint/2010/main" val="18763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318480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32314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05351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08F7B70-CDC1-4944-8E63-3680141DC9F5}"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303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F7B70-CDC1-4944-8E63-3680141DC9F5}" type="datetimeFigureOut">
              <a:rPr lang="el-GR" smtClean="0"/>
              <a:t>5/10/2025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290384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A08F7B70-CDC1-4944-8E63-3680141DC9F5}"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392980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A08F7B70-CDC1-4944-8E63-3680141DC9F5}" type="datetimeFigureOut">
              <a:rPr lang="el-GR" smtClean="0"/>
              <a:t>5/10/2025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99797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A08F7B70-CDC1-4944-8E63-3680141DC9F5}" type="datetimeFigureOut">
              <a:rPr lang="el-GR" smtClean="0"/>
              <a:t>5/10/2025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14608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F7B70-CDC1-4944-8E63-3680141DC9F5}" type="datetimeFigureOut">
              <a:rPr lang="el-GR" smtClean="0"/>
              <a:t>5/10/2025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51779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F7B70-CDC1-4944-8E63-3680141DC9F5}"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118273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F7B70-CDC1-4944-8E63-3680141DC9F5}" type="datetimeFigureOut">
              <a:rPr lang="el-GR" smtClean="0"/>
              <a:t>5/10/2025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A75EA1-EDA2-427B-A6E1-3C1F82D6D9E9}" type="slidenum">
              <a:rPr lang="el-GR" smtClean="0"/>
              <a:t>‹#›</a:t>
            </a:fld>
            <a:endParaRPr lang="el-GR"/>
          </a:p>
        </p:txBody>
      </p:sp>
    </p:spTree>
    <p:extLst>
      <p:ext uri="{BB962C8B-B14F-4D97-AF65-F5344CB8AC3E}">
        <p14:creationId xmlns:p14="http://schemas.microsoft.com/office/powerpoint/2010/main" val="411878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F7B70-CDC1-4944-8E63-3680141DC9F5}" type="datetimeFigureOut">
              <a:rPr lang="el-GR" smtClean="0"/>
              <a:t>5/10/2025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75EA1-EDA2-427B-A6E1-3C1F82D6D9E9}" type="slidenum">
              <a:rPr lang="el-GR" smtClean="0"/>
              <a:t>‹#›</a:t>
            </a:fld>
            <a:endParaRPr lang="el-GR"/>
          </a:p>
        </p:txBody>
      </p:sp>
    </p:spTree>
    <p:extLst>
      <p:ext uri="{BB962C8B-B14F-4D97-AF65-F5344CB8AC3E}">
        <p14:creationId xmlns:p14="http://schemas.microsoft.com/office/powerpoint/2010/main" val="265012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s://researchoutreach.org/articles/sleep-key-antisocial-behaviour-young-people/"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5TGTiEgJ-IQ" TargetMode="External"/><Relationship Id="rId5" Type="http://schemas.openxmlformats.org/officeDocument/2006/relationships/image" Target="../media/image16.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1692938"/>
            <a:ext cx="6930714" cy="4278094"/>
          </a:xfrm>
          <a:prstGeom prst="rect">
            <a:avLst/>
          </a:prstGeom>
          <a:noFill/>
        </p:spPr>
        <p:txBody>
          <a:bodyPr wrap="square" rtlCol="0">
            <a:spAutoFit/>
          </a:bodyPr>
          <a:lstStyle/>
          <a:p>
            <a:r>
              <a:rPr lang="el-GR" sz="4000" dirty="0">
                <a:solidFill>
                  <a:schemeClr val="bg1"/>
                </a:solidFill>
              </a:rPr>
              <a:t>Ενότητα</a:t>
            </a:r>
            <a:r>
              <a:rPr lang="en-US" sz="4000" dirty="0">
                <a:solidFill>
                  <a:schemeClr val="bg1"/>
                </a:solidFill>
              </a:rPr>
              <a:t> 2.2</a:t>
            </a:r>
            <a:br>
              <a:rPr lang="en-US" sz="4000" dirty="0">
                <a:solidFill>
                  <a:schemeClr val="bg1"/>
                </a:solidFill>
              </a:rPr>
            </a:br>
            <a:r>
              <a:rPr lang="en-US" sz="4000" dirty="0">
                <a:solidFill>
                  <a:schemeClr val="bg1"/>
                </a:solidFill>
              </a:rPr>
              <a:t>Μικροεπιθέσεις και εκφοβισμός στο σχολικό πλαίσιο: Φύλο και Σεξουαλικότητα</a:t>
            </a:r>
          </a:p>
          <a:p>
            <a:r>
              <a:rPr lang="en-US" sz="2400" dirty="0">
                <a:solidFill>
                  <a:schemeClr val="bg1"/>
                </a:solidFill>
              </a:rPr>
              <a:t>Προώθηση της συμμετοχικότητας και του </a:t>
            </a:r>
            <a:endParaRPr lang="el-GR" sz="2400" dirty="0">
              <a:solidFill>
                <a:schemeClr val="bg1"/>
              </a:solidFill>
            </a:endParaRPr>
          </a:p>
          <a:p>
            <a:r>
              <a:rPr lang="en-US" sz="2400" dirty="0" err="1">
                <a:solidFill>
                  <a:schemeClr val="bg1"/>
                </a:solidFill>
              </a:rPr>
              <a:t>σε</a:t>
            </a:r>
            <a:r>
              <a:rPr lang="en-US" sz="2400" dirty="0">
                <a:solidFill>
                  <a:schemeClr val="bg1"/>
                </a:solidFill>
              </a:rPr>
              <a:t>βασμού</a:t>
            </a:r>
          </a:p>
          <a:p>
            <a:r>
              <a:rPr lang="en-US" sz="2400" dirty="0">
                <a:solidFill>
                  <a:schemeClr val="bg1"/>
                </a:solidFill>
              </a:rPr>
              <a:t> </a:t>
            </a:r>
            <a:endParaRPr lang="el-GR" sz="2400" dirty="0">
              <a:solidFill>
                <a:schemeClr val="bg1"/>
              </a:solidFill>
            </a:endParaRPr>
          </a:p>
          <a:p>
            <a:endParaRPr lang="en-GB" sz="4000" dirty="0">
              <a:solidFill>
                <a:schemeClr val="bg1"/>
              </a:solidFill>
            </a:endParaRPr>
          </a:p>
        </p:txBody>
      </p:sp>
      <p:sp>
        <p:nvSpPr>
          <p:cNvPr id="5" name="Ορθογώνιο 4"/>
          <p:cNvSpPr/>
          <p:nvPr/>
        </p:nvSpPr>
        <p:spPr>
          <a:xfrm>
            <a:off x="9959923" y="591655"/>
            <a:ext cx="1415772"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112053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C69C99-1727-764E-D99D-2991DE94DE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61FB6D-8DB8-86C1-E867-B2B457EC817C}"/>
              </a:ext>
            </a:extLst>
          </p:cNvPr>
          <p:cNvSpPr>
            <a:spLocks noGrp="1"/>
          </p:cNvSpPr>
          <p:nvPr>
            <p:ph type="title"/>
          </p:nvPr>
        </p:nvSpPr>
        <p:spPr>
          <a:xfrm>
            <a:off x="1061736" y="30272"/>
            <a:ext cx="10515600" cy="1325563"/>
          </a:xfrm>
        </p:spPr>
        <p:txBody>
          <a:bodyPr>
            <a:normAutofit/>
          </a:bodyPr>
          <a:lstStyle/>
          <a:p>
            <a:pPr algn="ctr"/>
            <a:r>
              <a:rPr lang="en-US" sz="4000" b="1" dirty="0">
                <a:solidFill>
                  <a:srgbClr val="002060"/>
                </a:solidFill>
                <a:latin typeface="+mn-lt"/>
              </a:rPr>
              <a:t>Από τον θεατή στον υποστηρικτή</a:t>
            </a:r>
            <a:endParaRPr lang="el-GR" sz="4000" b="1" dirty="0">
              <a:solidFill>
                <a:srgbClr val="002060"/>
              </a:solidFill>
              <a:latin typeface="+mn-lt"/>
            </a:endParaRPr>
          </a:p>
        </p:txBody>
      </p:sp>
      <p:sp>
        <p:nvSpPr>
          <p:cNvPr id="6" name="Content Placeholder 5">
            <a:extLst>
              <a:ext uri="{FF2B5EF4-FFF2-40B4-BE49-F238E27FC236}">
                <a16:creationId xmlns:a16="http://schemas.microsoft.com/office/drawing/2014/main" id="{20CA9FB9-DB82-70B5-1696-8C3F88446EFD}"/>
              </a:ext>
            </a:extLst>
          </p:cNvPr>
          <p:cNvSpPr>
            <a:spLocks noGrp="1"/>
          </p:cNvSpPr>
          <p:nvPr>
            <p:ph sz="half" idx="1"/>
          </p:nvPr>
        </p:nvSpPr>
        <p:spPr>
          <a:xfrm>
            <a:off x="558830" y="1812175"/>
            <a:ext cx="5282347" cy="3717222"/>
          </a:xfrm>
        </p:spPr>
        <p:txBody>
          <a:bodyPr>
            <a:normAutofit fontScale="92500" lnSpcReduction="20000"/>
          </a:bodyPr>
          <a:lstStyle/>
          <a:p>
            <a:pPr marL="0" indent="0">
              <a:buNone/>
            </a:pPr>
            <a:endParaRPr lang="en-US" dirty="0"/>
          </a:p>
          <a:p>
            <a:pPr marL="0" indent="0">
              <a:buNone/>
            </a:pPr>
            <a:endParaRPr lang="en-US" dirty="0"/>
          </a:p>
          <a:p>
            <a:pPr marL="0" indent="0" algn="ctr">
              <a:buNone/>
            </a:pPr>
            <a:r>
              <a:rPr lang="en-US" sz="2400" b="1" u="sng" dirty="0">
                <a:latin typeface="+mj-lt"/>
              </a:rPr>
              <a:t>Παρευρισκόμενος: </a:t>
            </a:r>
            <a:r>
              <a:rPr lang="en-US" sz="2400" dirty="0">
                <a:latin typeface="+mj-lt"/>
              </a:rPr>
              <a:t>Ένα άτομο που γίνεται μάρτυρας μιας πράξης εκφοβισμού αλλά παραμένει παθητικό, από φόβο, αβεβαιότητα ή αμφιβολία για τον κατάλληλο τρόπο παρέμβασης. Με το να μην αναλαμβάνουν καμία δράση για να σταματήσουν μια επιβλαβή </a:t>
            </a:r>
            <a:r>
              <a:rPr lang="en-US" sz="2400" dirty="0" err="1">
                <a:latin typeface="+mj-lt"/>
              </a:rPr>
              <a:t>συμπεριφορά</a:t>
            </a:r>
            <a:r>
              <a:rPr lang="en-US" sz="2400" dirty="0">
                <a:latin typeface="+mj-lt"/>
              </a:rPr>
              <a:t>, οι παρευρισκόμενοι μπορεί να συμβάλλουν στη διαιώνιση αυτών των ενεργειών.</a:t>
            </a:r>
          </a:p>
          <a:p>
            <a:pPr marL="0" indent="0">
              <a:buNone/>
            </a:pPr>
            <a:endParaRPr lang="en-US" dirty="0">
              <a:latin typeface="+mj-lt"/>
            </a:endParaRPr>
          </a:p>
        </p:txBody>
      </p:sp>
      <p:sp>
        <p:nvSpPr>
          <p:cNvPr id="7" name="Content Placeholder 6">
            <a:extLst>
              <a:ext uri="{FF2B5EF4-FFF2-40B4-BE49-F238E27FC236}">
                <a16:creationId xmlns:a16="http://schemas.microsoft.com/office/drawing/2014/main" id="{1983E0EE-7342-CB0B-BF1E-0199ED7EB340}"/>
              </a:ext>
            </a:extLst>
          </p:cNvPr>
          <p:cNvSpPr>
            <a:spLocks noGrp="1"/>
          </p:cNvSpPr>
          <p:nvPr>
            <p:ph sz="half" idx="2"/>
          </p:nvPr>
        </p:nvSpPr>
        <p:spPr>
          <a:xfrm>
            <a:off x="6350825" y="1203015"/>
            <a:ext cx="5498260" cy="2691992"/>
          </a:xfrm>
        </p:spPr>
        <p:txBody>
          <a:bodyPr>
            <a:normAutofit fontScale="92500" lnSpcReduction="20000"/>
          </a:bodyPr>
          <a:lstStyle/>
          <a:p>
            <a:pPr marL="0" indent="0">
              <a:buNone/>
            </a:pPr>
            <a:endParaRPr lang="en-US" dirty="0"/>
          </a:p>
          <a:p>
            <a:pPr marL="0" indent="0" algn="ctr">
              <a:buNone/>
            </a:pPr>
            <a:r>
              <a:rPr lang="el-GR" sz="2400" b="1" u="sng" dirty="0">
                <a:latin typeface="+mj-lt"/>
              </a:rPr>
              <a:t>Υπερασπιστής</a:t>
            </a:r>
            <a:r>
              <a:rPr lang="en-US" sz="2400" dirty="0">
                <a:latin typeface="+mj-lt"/>
              </a:rPr>
              <a:t>: </a:t>
            </a:r>
            <a:r>
              <a:rPr lang="en-US" sz="2400" dirty="0" err="1">
                <a:latin typeface="+mj-lt"/>
              </a:rPr>
              <a:t>Έν</a:t>
            </a:r>
            <a:r>
              <a:rPr lang="en-US" sz="2400" dirty="0">
                <a:latin typeface="+mj-lt"/>
              </a:rPr>
              <a:t>α άτομο που αναλαμβάνει δράση για να σταματήσει ή να αποτρέψει την επανάληψη του εκφοβισμού, να υποστηρίξει ή να προστατεύσει τα θύματα. Με το να μιλήσουν και έτσι να αλλάξουν την κοινωνική δυναμική του εκφοβισμού ως ομαδική διαδικασία, οι </a:t>
            </a:r>
            <a:r>
              <a:rPr lang="el-GR" sz="2400" dirty="0">
                <a:latin typeface="+mj-lt"/>
              </a:rPr>
              <a:t>υπερασπιστές</a:t>
            </a:r>
            <a:r>
              <a:rPr lang="en-US" sz="2400" dirty="0">
                <a:latin typeface="+mj-lt"/>
              </a:rPr>
              <a:t> μπορούν να ενθαρρύνουν ενεργά τη δημιουργία ενός ασφαλούς μαθησιακού περιβάλλοντος. </a:t>
            </a:r>
          </a:p>
          <a:p>
            <a:pPr marL="0" indent="0">
              <a:buNone/>
            </a:pPr>
            <a:endParaRPr lang="en-US" dirty="0">
              <a:latin typeface="+mj-lt"/>
            </a:endParaRPr>
          </a:p>
        </p:txBody>
      </p:sp>
      <p:sp>
        <p:nvSpPr>
          <p:cNvPr id="2" name="Rounded Rectangular Callout 1">
            <a:extLst>
              <a:ext uri="{FF2B5EF4-FFF2-40B4-BE49-F238E27FC236}">
                <a16:creationId xmlns:a16="http://schemas.microsoft.com/office/drawing/2014/main" id="{D6F54AC4-4E19-A8C6-B102-0CE1A8C0FBEC}"/>
              </a:ext>
            </a:extLst>
          </p:cNvPr>
          <p:cNvSpPr/>
          <p:nvPr/>
        </p:nvSpPr>
        <p:spPr>
          <a:xfrm>
            <a:off x="417682" y="2628235"/>
            <a:ext cx="5564641" cy="2239616"/>
          </a:xfrm>
          <a:prstGeom prst="wedgeRoundRectCallout">
            <a:avLst>
              <a:gd name="adj1" fmla="val -47204"/>
              <a:gd name="adj2" fmla="val 895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ular Callout 8">
            <a:extLst>
              <a:ext uri="{FF2B5EF4-FFF2-40B4-BE49-F238E27FC236}">
                <a16:creationId xmlns:a16="http://schemas.microsoft.com/office/drawing/2014/main" id="{3C5031C4-3827-FC87-3282-19277B9C0DCD}"/>
              </a:ext>
            </a:extLst>
          </p:cNvPr>
          <p:cNvSpPr/>
          <p:nvPr/>
        </p:nvSpPr>
        <p:spPr>
          <a:xfrm flipH="1">
            <a:off x="6522134" y="1396765"/>
            <a:ext cx="5405136" cy="2453776"/>
          </a:xfrm>
          <a:prstGeom prst="wedgeRoundRectCallout">
            <a:avLst>
              <a:gd name="adj1" fmla="val -26497"/>
              <a:gd name="adj2" fmla="val -7168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a:extLst>
              <a:ext uri="{FF2B5EF4-FFF2-40B4-BE49-F238E27FC236}">
                <a16:creationId xmlns:a16="http://schemas.microsoft.com/office/drawing/2014/main" id="{E01C4243-E6A1-CD0C-8945-A70B46FCA5CC}"/>
              </a:ext>
            </a:extLst>
          </p:cNvPr>
          <p:cNvSpPr/>
          <p:nvPr/>
        </p:nvSpPr>
        <p:spPr>
          <a:xfrm>
            <a:off x="2967298" y="3154137"/>
            <a:ext cx="6085609" cy="369332"/>
          </a:xfrm>
          <a:prstGeom prst="rect">
            <a:avLst/>
          </a:prstGeom>
          <a:ln>
            <a:solidFill>
              <a:srgbClr val="FF0000"/>
            </a:solidFill>
          </a:ln>
          <a:effectLst>
            <a:softEdge rad="635000"/>
          </a:effectLst>
        </p:spPr>
        <p:txBody>
          <a:bodyPr wrap="square">
            <a:spAutoFit/>
          </a:bodyPr>
          <a:lstStyle/>
          <a:p>
            <a:pPr algn="ctr"/>
            <a:endParaRPr lang="en-US" dirty="0"/>
          </a:p>
        </p:txBody>
      </p:sp>
      <p:pic>
        <p:nvPicPr>
          <p:cNvPr id="13" name="Picture 12" descr="A group of children fighting on a school bus&#10;&#10;AI-generated content may be incorrect.">
            <a:extLst>
              <a:ext uri="{FF2B5EF4-FFF2-40B4-BE49-F238E27FC236}">
                <a16:creationId xmlns:a16="http://schemas.microsoft.com/office/drawing/2014/main" id="{D16DD59A-0D61-47A7-796A-C4BF3855F2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23125" y="4049371"/>
            <a:ext cx="4296278" cy="2775662"/>
          </a:xfrm>
          <a:prstGeom prst="rect">
            <a:avLst/>
          </a:prstGeom>
        </p:spPr>
      </p:pic>
      <p:sp>
        <p:nvSpPr>
          <p:cNvPr id="14" name="TextBox 13">
            <a:extLst>
              <a:ext uri="{FF2B5EF4-FFF2-40B4-BE49-F238E27FC236}">
                <a16:creationId xmlns:a16="http://schemas.microsoft.com/office/drawing/2014/main" id="{F73E904C-2B35-FA59-7485-95A7AEADBEBF}"/>
              </a:ext>
            </a:extLst>
          </p:cNvPr>
          <p:cNvSpPr txBox="1"/>
          <p:nvPr/>
        </p:nvSpPr>
        <p:spPr>
          <a:xfrm>
            <a:off x="3200002" y="6435321"/>
            <a:ext cx="3887753" cy="230832"/>
          </a:xfrm>
          <a:prstGeom prst="rect">
            <a:avLst/>
          </a:prstGeom>
          <a:noFill/>
        </p:spPr>
        <p:txBody>
          <a:bodyPr wrap="square" rtlCol="0">
            <a:spAutoFit/>
          </a:bodyPr>
          <a:lstStyle/>
          <a:p>
            <a:r>
              <a:rPr lang="el-GR" sz="900" dirty="0" err="1">
                <a:hlinkClick r:id="rId5" tooltip="https://researchoutreach.org/articles/sleep-key-antisocial-behaviour-young-people/"/>
              </a:rPr>
              <a:t>Αυτή η </a:t>
            </a:r>
            <a:r>
              <a:rPr lang="el-GR" sz="900" dirty="0">
                <a:hlinkClick r:id="rId5" tooltip="https://researchoutreach.org/articles/sleep-key-antisocial-behaviour-young-people/"/>
              </a:rPr>
              <a:t>φωτογραφία </a:t>
            </a:r>
            <a:r>
              <a:rPr lang="el-GR" sz="900" dirty="0" err="1"/>
              <a:t>από Άγνωστος Συγγραφέας έχει άδεια χρήσης </a:t>
            </a:r>
            <a:r>
              <a:rPr lang="el-GR" sz="900" dirty="0">
                <a:hlinkClick r:id="rId6" tooltip="https://creativecommons.org/licenses/by-nc-nd/3.0/"/>
              </a:rPr>
              <a:t>CC BY-NC-ND</a:t>
            </a:r>
            <a:endParaRPr lang="el-GR" sz="900" dirty="0"/>
          </a:p>
        </p:txBody>
      </p:sp>
    </p:spTree>
    <p:extLst>
      <p:ext uri="{BB962C8B-B14F-4D97-AF65-F5344CB8AC3E}">
        <p14:creationId xmlns:p14="http://schemas.microsoft.com/office/powerpoint/2010/main" val="34570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0545" y="529936"/>
            <a:ext cx="10515600" cy="1325563"/>
          </a:xfrm>
        </p:spPr>
        <p:txBody>
          <a:bodyPr>
            <a:normAutofit fontScale="90000"/>
          </a:bodyPr>
          <a:lstStyle/>
          <a:p>
            <a:pPr algn="ctr"/>
            <a:r>
              <a:rPr lang="en-US" sz="4000" b="1" dirty="0">
                <a:solidFill>
                  <a:srgbClr val="002060"/>
                </a:solidFill>
                <a:latin typeface="+mn-lt"/>
              </a:rPr>
              <a:t>Πώς να αποφεύγετε </a:t>
            </a:r>
            <a:r>
              <a:rPr lang="en-US" sz="4000" b="1" dirty="0" err="1">
                <a:solidFill>
                  <a:srgbClr val="002060"/>
                </a:solidFill>
                <a:latin typeface="+mn-lt"/>
              </a:rPr>
              <a:t>τις μικροεπιθέσεις </a:t>
            </a:r>
            <a:r>
              <a:rPr lang="en-US" sz="4000" b="1" dirty="0">
                <a:solidFill>
                  <a:srgbClr val="002060"/>
                </a:solidFill>
                <a:latin typeface="+mn-lt"/>
              </a:rPr>
              <a:t>ως εκπαιδευτικός</a:t>
            </a:r>
            <a:br>
              <a:rPr lang="el-GR" sz="4000" b="1" dirty="0">
                <a:solidFill>
                  <a:srgbClr val="002060"/>
                </a:solidFill>
                <a:latin typeface="+mn-lt"/>
              </a:rPr>
            </a:br>
            <a:r>
              <a:rPr lang="en-US" sz="4000" b="1" dirty="0">
                <a:solidFill>
                  <a:srgbClr val="002060"/>
                </a:solidFill>
                <a:latin typeface="+mn-lt"/>
              </a:rPr>
              <a:t>-προληπτικές και ευέλικτες στρατηγικές-</a:t>
            </a:r>
            <a:endParaRPr lang="el-GR" sz="4000" b="1" dirty="0">
              <a:solidFill>
                <a:srgbClr val="002060"/>
              </a:solidFill>
              <a:latin typeface="+mn-lt"/>
            </a:endParaRPr>
          </a:p>
        </p:txBody>
      </p:sp>
      <p:sp>
        <p:nvSpPr>
          <p:cNvPr id="3" name="Content Placeholder 2"/>
          <p:cNvSpPr>
            <a:spLocks noGrp="1"/>
          </p:cNvSpPr>
          <p:nvPr>
            <p:ph idx="1"/>
          </p:nvPr>
        </p:nvSpPr>
        <p:spPr>
          <a:xfrm>
            <a:off x="9304305" y="2075151"/>
            <a:ext cx="1576579" cy="4252913"/>
          </a:xfrm>
          <a:solidFill>
            <a:srgbClr val="002060"/>
          </a:solidFill>
          <a:ln>
            <a:solidFill>
              <a:srgbClr val="002060"/>
            </a:solidFill>
          </a:ln>
        </p:spPr>
        <p:txBody>
          <a:bodyPr>
            <a:noAutofit/>
          </a:bodyPr>
          <a:lstStyle/>
          <a:p>
            <a:pPr marL="0" indent="0" algn="ctr">
              <a:buNone/>
            </a:pPr>
            <a:r>
              <a:rPr lang="en-US" sz="1800" dirty="0">
                <a:solidFill>
                  <a:schemeClr val="bg1"/>
                </a:solidFill>
                <a:latin typeface="+mj-lt"/>
              </a:rPr>
              <a:t>Βοηθήστε τους μαθητές σας και τις σχολικές κοινότητες να </a:t>
            </a:r>
            <a:r>
              <a:rPr lang="en-US" sz="1800" dirty="0" err="1">
                <a:solidFill>
                  <a:schemeClr val="bg1"/>
                </a:solidFill>
                <a:latin typeface="+mj-lt"/>
              </a:rPr>
              <a:t>δημιουργήσουν</a:t>
            </a:r>
            <a:r>
              <a:rPr lang="en-US" sz="1800" dirty="0">
                <a:solidFill>
                  <a:schemeClr val="bg1"/>
                </a:solidFill>
                <a:latin typeface="+mj-lt"/>
              </a:rPr>
              <a:t> </a:t>
            </a:r>
            <a:r>
              <a:rPr lang="el-GR" sz="1800" dirty="0">
                <a:solidFill>
                  <a:schemeClr val="bg1"/>
                </a:solidFill>
                <a:latin typeface="+mj-lt"/>
              </a:rPr>
              <a:t>συμπεριληπτικά </a:t>
            </a:r>
            <a:r>
              <a:rPr lang="en-US" sz="1800" dirty="0">
                <a:solidFill>
                  <a:schemeClr val="bg1"/>
                </a:solidFill>
                <a:latin typeface="+mj-lt"/>
              </a:rPr>
              <a:t>π</a:t>
            </a:r>
            <a:r>
              <a:rPr lang="en-US" sz="1800" dirty="0" err="1">
                <a:solidFill>
                  <a:schemeClr val="bg1"/>
                </a:solidFill>
                <a:latin typeface="+mj-lt"/>
              </a:rPr>
              <a:t>ερι</a:t>
            </a:r>
            <a:r>
              <a:rPr lang="en-US" sz="1800" dirty="0">
                <a:solidFill>
                  <a:schemeClr val="bg1"/>
                </a:solidFill>
                <a:latin typeface="+mj-lt"/>
              </a:rPr>
              <a:t>βάλλοντα με σεβασμό και αίσθηση του ανήκειν</a:t>
            </a:r>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l-GR" sz="1800" dirty="0"/>
          </a:p>
        </p:txBody>
      </p:sp>
      <p:sp>
        <p:nvSpPr>
          <p:cNvPr id="5" name="TextBox 4"/>
          <p:cNvSpPr txBox="1"/>
          <p:nvPr/>
        </p:nvSpPr>
        <p:spPr>
          <a:xfrm>
            <a:off x="2600353" y="2075153"/>
            <a:ext cx="1530217" cy="2031325"/>
          </a:xfrm>
          <a:prstGeom prst="rect">
            <a:avLst/>
          </a:prstGeom>
          <a:solidFill>
            <a:schemeClr val="accent1">
              <a:lumMod val="40000"/>
              <a:lumOff val="60000"/>
            </a:schemeClr>
          </a:solidFill>
          <a:ln>
            <a:solidFill>
              <a:srgbClr val="002060"/>
            </a:solidFill>
          </a:ln>
        </p:spPr>
        <p:txBody>
          <a:bodyPr wrap="square" rtlCol="0">
            <a:spAutoFit/>
          </a:bodyPr>
          <a:lstStyle/>
          <a:p>
            <a:pPr algn="ctr"/>
            <a:r>
              <a:rPr lang="en-US" dirty="0"/>
              <a:t>Εφαρμογή ενεργητικής ακρόασης</a:t>
            </a:r>
          </a:p>
          <a:p>
            <a:pPr algn="ctr"/>
            <a:endParaRPr lang="en-US" dirty="0"/>
          </a:p>
          <a:p>
            <a:pPr algn="ctr"/>
            <a:endParaRPr lang="en-US" dirty="0"/>
          </a:p>
          <a:p>
            <a:pPr algn="ctr"/>
            <a:endParaRPr lang="en-US" dirty="0"/>
          </a:p>
          <a:p>
            <a:pPr algn="ctr"/>
            <a:endParaRPr lang="el-GR" dirty="0"/>
          </a:p>
        </p:txBody>
      </p:sp>
      <p:sp>
        <p:nvSpPr>
          <p:cNvPr id="6" name="TextBox 5"/>
          <p:cNvSpPr txBox="1"/>
          <p:nvPr/>
        </p:nvSpPr>
        <p:spPr>
          <a:xfrm>
            <a:off x="4251484" y="2075153"/>
            <a:ext cx="1589809" cy="341632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n-US" dirty="0">
                <a:latin typeface="+mj-lt"/>
              </a:rPr>
              <a:t>Αναλογιστείτε τις προσωπικές σας προκαταλήψεις και στερεότυπα</a:t>
            </a:r>
          </a:p>
          <a:p>
            <a:pPr algn="ctr"/>
            <a:endParaRPr lang="en-US" dirty="0">
              <a:latin typeface="+mj-lt"/>
            </a:endParaRPr>
          </a:p>
          <a:p>
            <a:pPr algn="ctr"/>
            <a:endParaRPr lang="en-US" dirty="0">
              <a:latin typeface="+mj-lt"/>
            </a:endParaRPr>
          </a:p>
          <a:p>
            <a:pPr algn="ctr"/>
            <a:endParaRPr lang="en-US" dirty="0"/>
          </a:p>
          <a:p>
            <a:pPr algn="ctr"/>
            <a:endParaRPr lang="en-US" dirty="0"/>
          </a:p>
          <a:p>
            <a:pPr algn="ctr"/>
            <a:endParaRPr lang="en-US" dirty="0"/>
          </a:p>
        </p:txBody>
      </p:sp>
      <p:sp>
        <p:nvSpPr>
          <p:cNvPr id="7" name="TextBox 6"/>
          <p:cNvSpPr txBox="1"/>
          <p:nvPr/>
        </p:nvSpPr>
        <p:spPr>
          <a:xfrm>
            <a:off x="5965984" y="2075151"/>
            <a:ext cx="1541632" cy="3139321"/>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dirty="0">
                <a:solidFill>
                  <a:schemeClr val="bg1"/>
                </a:solidFill>
                <a:latin typeface="+mj-lt"/>
              </a:rPr>
              <a:t>Να προσέχετε τα αστεία και τα φαινομενικά αθώα σχόλια</a:t>
            </a:r>
          </a:p>
          <a:p>
            <a:pPr algn="ctr"/>
            <a:endParaRPr lang="en-US" dirty="0">
              <a:solidFill>
                <a:schemeClr val="bg1"/>
              </a:solidFill>
              <a:latin typeface="+mj-lt"/>
            </a:endParaRPr>
          </a:p>
          <a:p>
            <a:pPr algn="ctr"/>
            <a:endParaRPr lang="en-US" dirty="0">
              <a:solidFill>
                <a:schemeClr val="bg1"/>
              </a:solidFill>
              <a:latin typeface="+mj-lt"/>
            </a:endParaRPr>
          </a:p>
          <a:p>
            <a:pPr algn="ctr"/>
            <a:endParaRPr lang="en-US" dirty="0">
              <a:latin typeface="+mj-lt"/>
            </a:endParaRPr>
          </a:p>
          <a:p>
            <a:pPr algn="ctr"/>
            <a:endParaRPr lang="en-US" dirty="0">
              <a:latin typeface="+mj-lt"/>
            </a:endParaRPr>
          </a:p>
          <a:p>
            <a:pPr algn="ctr"/>
            <a:endParaRPr lang="en-US" dirty="0"/>
          </a:p>
          <a:p>
            <a:pPr algn="ctr"/>
            <a:endParaRPr lang="en-US" dirty="0"/>
          </a:p>
        </p:txBody>
      </p:sp>
      <p:sp>
        <p:nvSpPr>
          <p:cNvPr id="8" name="TextBox 7"/>
          <p:cNvSpPr txBox="1"/>
          <p:nvPr/>
        </p:nvSpPr>
        <p:spPr>
          <a:xfrm>
            <a:off x="7632307" y="2075151"/>
            <a:ext cx="1562411" cy="3693319"/>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lang="en-US" dirty="0">
                <a:solidFill>
                  <a:schemeClr val="bg1"/>
                </a:solidFill>
                <a:latin typeface="+mj-lt"/>
              </a:rPr>
              <a:t>Εκπαιδεύστε τον εαυτό σας και τους άλλους σχετικά με τις σεξουαλικές και έμφυλες ταυτότητες</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9" name="TextBox 8"/>
          <p:cNvSpPr txBox="1"/>
          <p:nvPr/>
        </p:nvSpPr>
        <p:spPr>
          <a:xfrm>
            <a:off x="960549" y="2075151"/>
            <a:ext cx="1530217" cy="2031325"/>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en-US" dirty="0" err="1">
                <a:latin typeface="+mj-lt"/>
              </a:rPr>
              <a:t>Χρησιμο</a:t>
            </a:r>
            <a:r>
              <a:rPr lang="en-US" dirty="0">
                <a:latin typeface="+mj-lt"/>
              </a:rPr>
              <a:t>ποιήστε </a:t>
            </a:r>
            <a:r>
              <a:rPr lang="el-GR" dirty="0">
                <a:latin typeface="+mj-lt"/>
              </a:rPr>
              <a:t>συμπεριληπτική </a:t>
            </a:r>
            <a:r>
              <a:rPr lang="en-US" dirty="0" err="1">
                <a:latin typeface="+mj-lt"/>
              </a:rPr>
              <a:t>γλώσσ</a:t>
            </a:r>
            <a:r>
              <a:rPr lang="en-US" dirty="0">
                <a:latin typeface="+mj-lt"/>
              </a:rPr>
              <a:t>α</a:t>
            </a:r>
          </a:p>
          <a:p>
            <a:pPr algn="ctr"/>
            <a:endParaRPr lang="en-US" dirty="0">
              <a:latin typeface="+mj-lt"/>
            </a:endParaRPr>
          </a:p>
          <a:p>
            <a:pPr algn="ctr"/>
            <a:endParaRPr lang="en-US" dirty="0">
              <a:latin typeface="+mj-lt"/>
            </a:endParaRPr>
          </a:p>
          <a:p>
            <a:pPr algn="ctr"/>
            <a:endParaRPr lang="en-US" dirty="0">
              <a:latin typeface="+mj-lt"/>
            </a:endParaRPr>
          </a:p>
        </p:txBody>
      </p:sp>
      <p:sp>
        <p:nvSpPr>
          <p:cNvPr id="10" name="TextBox 9"/>
          <p:cNvSpPr txBox="1"/>
          <p:nvPr/>
        </p:nvSpPr>
        <p:spPr>
          <a:xfrm>
            <a:off x="2600353" y="2075151"/>
            <a:ext cx="1530217" cy="2031325"/>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dirty="0">
                <a:latin typeface="+mj-lt"/>
              </a:rPr>
              <a:t>Εφαρμογή ενεργητικής ακρόασης</a:t>
            </a:r>
          </a:p>
          <a:p>
            <a:pPr algn="ctr"/>
            <a:endParaRPr lang="en-US" dirty="0"/>
          </a:p>
          <a:p>
            <a:pPr algn="ctr"/>
            <a:endParaRPr lang="en-US" dirty="0"/>
          </a:p>
          <a:p>
            <a:pPr algn="ctr"/>
            <a:endParaRPr lang="en-US" dirty="0"/>
          </a:p>
          <a:p>
            <a:pPr algn="ctr"/>
            <a:endParaRPr lang="el-GR" dirty="0"/>
          </a:p>
        </p:txBody>
      </p:sp>
      <p:pic>
        <p:nvPicPr>
          <p:cNvPr id="11" name="Picture 10"/>
          <p:cNvPicPr>
            <a:picLocks noChangeAspect="1"/>
          </p:cNvPicPr>
          <p:nvPr/>
        </p:nvPicPr>
        <p:blipFill>
          <a:blip r:embed="rId3"/>
          <a:stretch>
            <a:fillRect/>
          </a:stretch>
        </p:blipFill>
        <p:spPr>
          <a:xfrm>
            <a:off x="677011" y="4105808"/>
            <a:ext cx="2217327" cy="2217327"/>
          </a:xfrm>
          <a:prstGeom prst="rect">
            <a:avLst/>
          </a:prstGeom>
        </p:spPr>
      </p:pic>
    </p:spTree>
    <p:extLst>
      <p:ext uri="{BB962C8B-B14F-4D97-AF65-F5344CB8AC3E}">
        <p14:creationId xmlns:p14="http://schemas.microsoft.com/office/powerpoint/2010/main" val="10597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19752"/>
            <a:ext cx="10515600" cy="1190481"/>
          </a:xfrm>
        </p:spPr>
        <p:txBody>
          <a:bodyPr>
            <a:normAutofit/>
          </a:bodyPr>
          <a:lstStyle/>
          <a:p>
            <a:pPr algn="ctr"/>
            <a:r>
              <a:rPr lang="en-US" sz="4000" b="1" dirty="0">
                <a:solidFill>
                  <a:srgbClr val="002060"/>
                </a:solidFill>
                <a:latin typeface="+mn-lt"/>
              </a:rPr>
              <a:t>Πώς να εκπαιδεύσετε τους μαθητές σας σχετικά με τη</a:t>
            </a:r>
            <a:r>
              <a:rPr lang="el-GR" sz="4000" b="1" dirty="0">
                <a:solidFill>
                  <a:srgbClr val="002060"/>
                </a:solidFill>
                <a:latin typeface="+mn-lt"/>
              </a:rPr>
              <a:t> συμπερίληψη </a:t>
            </a:r>
            <a:r>
              <a:rPr lang="en-US" sz="4000" b="1" dirty="0">
                <a:solidFill>
                  <a:srgbClr val="002060"/>
                </a:solidFill>
                <a:latin typeface="+mn-lt"/>
              </a:rPr>
              <a:t>και την αποδοχή</a:t>
            </a:r>
            <a:endParaRPr lang="el-GR" sz="4000" b="1" dirty="0">
              <a:solidFill>
                <a:srgbClr val="002060"/>
              </a:solidFill>
              <a:latin typeface="+mn-lt"/>
            </a:endParaRPr>
          </a:p>
        </p:txBody>
      </p:sp>
      <p:sp>
        <p:nvSpPr>
          <p:cNvPr id="3" name="Content Placeholder 2"/>
          <p:cNvSpPr>
            <a:spLocks noGrp="1"/>
          </p:cNvSpPr>
          <p:nvPr>
            <p:ph idx="1"/>
          </p:nvPr>
        </p:nvSpPr>
        <p:spPr/>
        <p:txBody>
          <a:bodyPr>
            <a:normAutofit/>
          </a:bodyPr>
          <a:lstStyle/>
          <a:p>
            <a:pPr algn="just"/>
            <a:endParaRPr lang="en-US" dirty="0"/>
          </a:p>
          <a:p>
            <a:pPr algn="just"/>
            <a:endParaRPr lang="en-US" dirty="0"/>
          </a:p>
          <a:p>
            <a:pPr algn="just"/>
            <a:endParaRPr lang="en-US" dirty="0"/>
          </a:p>
          <a:p>
            <a:pPr algn="just"/>
            <a:endParaRPr lang="en-US" dirty="0"/>
          </a:p>
          <a:p>
            <a:pPr algn="just"/>
            <a:endParaRPr lang="en-US" dirty="0"/>
          </a:p>
        </p:txBody>
      </p:sp>
      <p:graphicFrame>
        <p:nvGraphicFramePr>
          <p:cNvPr id="4" name="Diagram 3"/>
          <p:cNvGraphicFramePr/>
          <p:nvPr>
            <p:extLst>
              <p:ext uri="{D42A27DB-BD31-4B8C-83A1-F6EECF244321}">
                <p14:modId xmlns:p14="http://schemas.microsoft.com/office/powerpoint/2010/main" val="1234520176"/>
              </p:ext>
            </p:extLst>
          </p:nvPr>
        </p:nvGraphicFramePr>
        <p:xfrm>
          <a:off x="1618095" y="2210233"/>
          <a:ext cx="8955809" cy="382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213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6CE779-F61E-98D2-3CC1-329A2173D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F5958-0BB3-034D-43CD-7F51C350E70B}"/>
              </a:ext>
            </a:extLst>
          </p:cNvPr>
          <p:cNvSpPr>
            <a:spLocks noGrp="1"/>
          </p:cNvSpPr>
          <p:nvPr>
            <p:ph type="title"/>
          </p:nvPr>
        </p:nvSpPr>
        <p:spPr>
          <a:xfrm>
            <a:off x="838199" y="1019752"/>
            <a:ext cx="10515600" cy="1190481"/>
          </a:xfrm>
        </p:spPr>
        <p:txBody>
          <a:bodyPr>
            <a:normAutofit fontScale="90000"/>
          </a:bodyPr>
          <a:lstStyle/>
          <a:p>
            <a:pPr algn="ctr"/>
            <a:r>
              <a:rPr lang="en-US" sz="4000" b="1">
                <a:solidFill>
                  <a:srgbClr val="002060"/>
                </a:solidFill>
                <a:latin typeface="+mn-lt"/>
              </a:rPr>
              <a:t>Πώς να αντιμετωπίσετε τον εκφοβισμό</a:t>
            </a:r>
            <a:br>
              <a:rPr lang="en-US" sz="4000" b="1">
                <a:solidFill>
                  <a:srgbClr val="002060"/>
                </a:solidFill>
                <a:latin typeface="+mn-lt"/>
              </a:rPr>
            </a:br>
            <a:br>
              <a:rPr lang="en-US" sz="4000" b="1">
                <a:solidFill>
                  <a:srgbClr val="002060"/>
                </a:solidFill>
                <a:latin typeface="+mn-lt"/>
              </a:rPr>
            </a:br>
            <a:endParaRPr lang="el-GR" sz="4000" b="1" dirty="0">
              <a:solidFill>
                <a:srgbClr val="002060"/>
              </a:solidFill>
              <a:latin typeface="+mn-lt"/>
            </a:endParaRPr>
          </a:p>
        </p:txBody>
      </p:sp>
      <p:sp>
        <p:nvSpPr>
          <p:cNvPr id="3" name="Content Placeholder 2">
            <a:extLst>
              <a:ext uri="{FF2B5EF4-FFF2-40B4-BE49-F238E27FC236}">
                <a16:creationId xmlns:a16="http://schemas.microsoft.com/office/drawing/2014/main" id="{8EF10123-E671-D1D9-EFCB-56CBDF94207B}"/>
              </a:ext>
            </a:extLst>
          </p:cNvPr>
          <p:cNvSpPr>
            <a:spLocks noGrp="1"/>
          </p:cNvSpPr>
          <p:nvPr>
            <p:ph idx="1"/>
          </p:nvPr>
        </p:nvSpPr>
        <p:spPr>
          <a:xfrm>
            <a:off x="838200" y="1590261"/>
            <a:ext cx="10515600" cy="4586702"/>
          </a:xfrm>
        </p:spPr>
        <p:txBody>
          <a:bodyPr>
            <a:normAutofit fontScale="77500" lnSpcReduction="20000"/>
          </a:bodyPr>
          <a:lstStyle/>
          <a:p>
            <a:pPr algn="just" rtl="0" fontAlgn="base">
              <a:lnSpc>
                <a:spcPts val="1350"/>
              </a:lnSpc>
              <a:buNone/>
            </a:pPr>
            <a:r>
              <a:rPr lang="en-US" sz="2300" b="1" i="0">
                <a:solidFill>
                  <a:srgbClr val="FF0000"/>
                </a:solidFill>
                <a:effectLst/>
                <a:latin typeface="Calibri" panose="020F0502020204030204" pitchFamily="34" charset="0"/>
              </a:rPr>
              <a:t>Άμεσες ενέργειες</a:t>
            </a:r>
            <a:endParaRPr lang="en-US" sz="2300" b="0" i="0">
              <a:solidFill>
                <a:srgbClr val="000000"/>
              </a:solidFill>
              <a:effectLst/>
              <a:latin typeface="Arial" panose="020B0604020202020204" pitchFamily="34" charset="0"/>
            </a:endParaRPr>
          </a:p>
          <a:p>
            <a:pPr algn="just" rtl="0" fontAlgn="base">
              <a:lnSpc>
                <a:spcPct val="100000"/>
              </a:lnSpc>
              <a:buFont typeface="Arial" panose="020B0604020202020204" pitchFamily="34" charset="0"/>
              <a:buChar char="•"/>
            </a:pPr>
            <a:r>
              <a:rPr lang="en-US" sz="2300" b="0" i="0" u="none" strike="noStrike">
                <a:solidFill>
                  <a:srgbClr val="17375E"/>
                </a:solidFill>
                <a:effectLst/>
              </a:rPr>
              <a:t>Σταματήστε τη δράση / βία - είναι ζωτικής σημασίας να σταματήσετε και να εξασφαλίσετε άμεση </a:t>
            </a:r>
            <a:r>
              <a:rPr lang="en-US" sz="2300" b="0" i="0">
                <a:solidFill>
                  <a:srgbClr val="000000"/>
                </a:solidFill>
                <a:effectLst/>
              </a:rPr>
              <a:t>ασφάλεια</a:t>
            </a:r>
          </a:p>
          <a:p>
            <a:pPr algn="just" rtl="0" fontAlgn="base">
              <a:lnSpc>
                <a:spcPct val="100000"/>
              </a:lnSpc>
              <a:buFont typeface="Arial" panose="020B0604020202020204" pitchFamily="34" charset="0"/>
              <a:buChar char="•"/>
            </a:pPr>
            <a:r>
              <a:rPr lang="en-US" sz="2300" b="0" i="0" u="none" strike="noStrike">
                <a:solidFill>
                  <a:srgbClr val="17375E"/>
                </a:solidFill>
                <a:effectLst/>
              </a:rPr>
              <a:t>Αντιμετωπίστε αυτό που συμβαίνει, για να συνειδητοποιήσει ο μαθητής ότι αυτό δεν είναι </a:t>
            </a:r>
            <a:r>
              <a:rPr lang="en-US" sz="2300" b="0" i="0">
                <a:solidFill>
                  <a:srgbClr val="000000"/>
                </a:solidFill>
                <a:effectLst/>
              </a:rPr>
              <a:t>σωστό</a:t>
            </a:r>
          </a:p>
          <a:p>
            <a:pPr algn="just" fontAlgn="base">
              <a:lnSpc>
                <a:spcPct val="100000"/>
              </a:lnSpc>
            </a:pPr>
            <a:r>
              <a:rPr lang="en-US" sz="2300" b="0" i="0" u="none" strike="noStrike">
                <a:solidFill>
                  <a:srgbClr val="17375E"/>
                </a:solidFill>
                <a:effectLst/>
              </a:rPr>
              <a:t>Κρατήστε το θύμα μακριά από τη ζέστη - πολύ καλό για βραχυπρόθεσμη, βραχυπρόθεσμη </a:t>
            </a:r>
            <a:r>
              <a:rPr lang="en-US" sz="2300" b="0" i="0">
                <a:solidFill>
                  <a:srgbClr val="000000"/>
                </a:solidFill>
                <a:effectLst/>
              </a:rPr>
              <a:t>ασφάλεια</a:t>
            </a:r>
          </a:p>
          <a:p>
            <a:pPr marL="0" indent="0" algn="just" fontAlgn="base">
              <a:lnSpc>
                <a:spcPct val="100000"/>
              </a:lnSpc>
              <a:buNone/>
            </a:pPr>
            <a:r>
              <a:rPr lang="en-US" sz="2300" b="0" i="0">
                <a:solidFill>
                  <a:srgbClr val="000000"/>
                </a:solidFill>
                <a:effectLst/>
                <a:sym typeface="Wingdings" panose="05000000000000000000" pitchFamily="2" charset="2"/>
              </a:rPr>
              <a:t> </a:t>
            </a:r>
            <a:r>
              <a:rPr lang="en-US" sz="2300">
                <a:solidFill>
                  <a:srgbClr val="FF0000"/>
                </a:solidFill>
                <a:sym typeface="Wingdings" panose="05000000000000000000" pitchFamily="2" charset="2"/>
              </a:rPr>
              <a:t>Αποφύγετε την τιμωρία του εκφοβιστή, μπορεί να οδηγήσει σε μυστική συμπεριφορά/εκφοβισμό</a:t>
            </a:r>
            <a:endParaRPr lang="en-US" sz="2300">
              <a:solidFill>
                <a:srgbClr val="FF0000"/>
              </a:solidFill>
            </a:endParaRPr>
          </a:p>
          <a:p>
            <a:pPr algn="just" rtl="0" fontAlgn="base">
              <a:lnSpc>
                <a:spcPts val="1350"/>
              </a:lnSpc>
              <a:buFont typeface="Arial" panose="020B0604020202020204" pitchFamily="34" charset="0"/>
              <a:buChar char="•"/>
            </a:pPr>
            <a:endParaRPr lang="en-US" sz="2300">
              <a:solidFill>
                <a:srgbClr val="17375E"/>
              </a:solidFill>
            </a:endParaRPr>
          </a:p>
          <a:p>
            <a:pPr algn="just" fontAlgn="base">
              <a:lnSpc>
                <a:spcPts val="1350"/>
              </a:lnSpc>
              <a:buNone/>
            </a:pPr>
            <a:r>
              <a:rPr lang="en-US" sz="2300" b="1">
                <a:solidFill>
                  <a:srgbClr val="FF0000"/>
                </a:solidFill>
                <a:latin typeface="Calibri" panose="020F0502020204030204" pitchFamily="34" charset="0"/>
              </a:rPr>
              <a:t>Μακροπρόθεσμα (προληπτικές δράσεις)</a:t>
            </a:r>
          </a:p>
          <a:p>
            <a:pPr algn="just" rtl="0" fontAlgn="base">
              <a:lnSpc>
                <a:spcPct val="100000"/>
              </a:lnSpc>
              <a:buFont typeface="Arial" panose="020B0604020202020204" pitchFamily="34" charset="0"/>
              <a:buChar char="•"/>
            </a:pPr>
            <a:r>
              <a:rPr lang="en-US" sz="2300" b="0" i="0" u="none" strike="noStrike">
                <a:solidFill>
                  <a:srgbClr val="17375E"/>
                </a:solidFill>
                <a:effectLst/>
              </a:rPr>
              <a:t>Διάλογος - για τη δημιουργία μακροχρόνιων </a:t>
            </a:r>
            <a:r>
              <a:rPr lang="en-US" sz="2300" b="0" i="0">
                <a:solidFill>
                  <a:srgbClr val="000000"/>
                </a:solidFill>
                <a:effectLst/>
              </a:rPr>
              <a:t>δεσμών</a:t>
            </a:r>
          </a:p>
          <a:p>
            <a:pPr algn="just" rtl="0" fontAlgn="base">
              <a:lnSpc>
                <a:spcPct val="100000"/>
              </a:lnSpc>
              <a:buFont typeface="Arial" panose="020B0604020202020204" pitchFamily="34" charset="0"/>
              <a:buChar char="•"/>
            </a:pPr>
            <a:r>
              <a:rPr lang="en-US" sz="2400">
                <a:solidFill>
                  <a:srgbClr val="17375E"/>
                </a:solidFill>
              </a:rPr>
              <a:t>Σαφή όρια για το ποιες συμπεριφορές είναι αποδεκτές/μη αποδεκτές στην τάξη και στο σχολείο</a:t>
            </a:r>
          </a:p>
          <a:p>
            <a:pPr algn="just" rtl="0" fontAlgn="base">
              <a:lnSpc>
                <a:spcPct val="100000"/>
              </a:lnSpc>
              <a:buFont typeface="Arial" panose="020B0604020202020204" pitchFamily="34" charset="0"/>
              <a:buChar char="•"/>
            </a:pPr>
            <a:r>
              <a:rPr lang="en-US" sz="2300" b="0" i="0" u="none" strike="noStrike">
                <a:solidFill>
                  <a:srgbClr val="17375E"/>
                </a:solidFill>
                <a:effectLst/>
              </a:rPr>
              <a:t>Ξεκινήστε συζήτηση με τους παρευρισκόμενους για να επηρεάσετε τους κοινωνικούς </a:t>
            </a:r>
            <a:r>
              <a:rPr lang="en-US" sz="2300" b="0" i="0">
                <a:solidFill>
                  <a:srgbClr val="000000"/>
                </a:solidFill>
                <a:effectLst/>
              </a:rPr>
              <a:t>κανόνες/διαδικασίες</a:t>
            </a:r>
          </a:p>
          <a:p>
            <a:pPr algn="just" rtl="0" fontAlgn="base">
              <a:lnSpc>
                <a:spcPct val="100000"/>
              </a:lnSpc>
              <a:buFont typeface="Arial" panose="020B0604020202020204" pitchFamily="34" charset="0"/>
              <a:buChar char="•"/>
            </a:pPr>
            <a:r>
              <a:rPr lang="en-US" sz="2300" b="0" i="0" u="none" strike="noStrike">
                <a:solidFill>
                  <a:srgbClr val="17375E"/>
                </a:solidFill>
                <a:effectLst/>
              </a:rPr>
              <a:t>ενδυνάμωση και συμβουλευτική του θύματος, συμπεριλαμβανομένης της ζήτησης υποστήριξης ή της παραπομπής του θύματος για υποστήριξη από εξωτερικό φορέα (ψυχολόγο, σύμβουλο κ.λπ.).</a:t>
            </a:r>
          </a:p>
          <a:p>
            <a:pPr marL="0" indent="0" algn="just" rtl="0" fontAlgn="base">
              <a:lnSpc>
                <a:spcPct val="100000"/>
              </a:lnSpc>
              <a:buNone/>
            </a:pPr>
            <a:endParaRPr lang="en-US" sz="1800"/>
          </a:p>
          <a:p>
            <a:pPr algn="just"/>
            <a:endParaRPr lang="en-US"/>
          </a:p>
          <a:p>
            <a:pPr algn="just"/>
            <a:endParaRPr lang="en-US"/>
          </a:p>
          <a:p>
            <a:pPr algn="just"/>
            <a:endParaRPr lang="en-US"/>
          </a:p>
          <a:p>
            <a:pPr algn="just"/>
            <a:endParaRPr lang="en-US" dirty="0"/>
          </a:p>
        </p:txBody>
      </p:sp>
    </p:spTree>
    <p:extLst>
      <p:ext uri="{BB962C8B-B14F-4D97-AF65-F5344CB8AC3E}">
        <p14:creationId xmlns:p14="http://schemas.microsoft.com/office/powerpoint/2010/main" val="58373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1653459"/>
            <a:ext cx="10508672" cy="383159"/>
          </a:xfrm>
          <a:solidFill>
            <a:schemeClr val="accent1">
              <a:lumMod val="60000"/>
              <a:lumOff val="40000"/>
            </a:schemeClr>
          </a:solidFill>
          <a:ln>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algn="ctr"/>
            <a:br>
              <a:rPr lang="en-US" sz="4000" b="1" dirty="0">
                <a:solidFill>
                  <a:srgbClr val="002060"/>
                </a:solidFill>
                <a:latin typeface="+mn-lt"/>
              </a:rPr>
            </a:br>
            <a:br>
              <a:rPr lang="en-US" sz="4000" b="1" dirty="0">
                <a:solidFill>
                  <a:srgbClr val="002060"/>
                </a:solidFill>
                <a:latin typeface="+mn-lt"/>
              </a:rPr>
            </a:br>
            <a:r>
              <a:rPr lang="en-US" sz="3200" b="1" dirty="0">
                <a:solidFill>
                  <a:srgbClr val="002060"/>
                </a:solidFill>
                <a:latin typeface="+mn-lt"/>
              </a:rPr>
              <a:t>«</a:t>
            </a:r>
            <a:r>
              <a:rPr lang="el-GR" sz="3200" b="1" dirty="0">
                <a:solidFill>
                  <a:srgbClr val="002060"/>
                </a:solidFill>
                <a:latin typeface="+mn-lt"/>
              </a:rPr>
              <a:t>ΛΟΑΤΚΙ</a:t>
            </a:r>
            <a:r>
              <a:rPr lang="en-US" sz="3200" b="1" dirty="0">
                <a:solidFill>
                  <a:srgbClr val="002060"/>
                </a:solidFill>
                <a:latin typeface="+mn-lt"/>
              </a:rPr>
              <a:t>+ μαθητές Λυκείου μοιράζονται τις εμπειρίες τους</a:t>
            </a:r>
            <a:r>
              <a:rPr lang="el-GR" sz="3200" b="1" dirty="0">
                <a:solidFill>
                  <a:srgbClr val="002060"/>
                </a:solidFill>
                <a:latin typeface="+mn-lt"/>
              </a:rPr>
              <a:t>»</a:t>
            </a:r>
            <a:br>
              <a:rPr lang="en-US" sz="3200" b="1" dirty="0">
                <a:solidFill>
                  <a:srgbClr val="002060"/>
                </a:solidFill>
                <a:latin typeface="+mn-lt"/>
              </a:rPr>
            </a:br>
            <a:br>
              <a:rPr lang="en-US" sz="4000" b="1" dirty="0">
                <a:solidFill>
                  <a:srgbClr val="002060"/>
                </a:solidFill>
                <a:latin typeface="+mn-lt"/>
              </a:rPr>
            </a:br>
            <a:endParaRPr lang="el-GR" sz="4000" b="1" dirty="0">
              <a:solidFill>
                <a:srgbClr val="002060"/>
              </a:solidFill>
              <a:latin typeface="+mn-lt"/>
            </a:endParaRPr>
          </a:p>
        </p:txBody>
      </p:sp>
      <p:pic>
        <p:nvPicPr>
          <p:cNvPr id="4" name="5TGTiEgJ-IQ"/>
          <p:cNvPicPr>
            <a:picLocks noGrp="1" noRot="1" noChangeAspect="1"/>
          </p:cNvPicPr>
          <p:nvPr>
            <p:ph idx="1"/>
            <a:videoFile r:link="rId1"/>
          </p:nvPr>
        </p:nvPicPr>
        <p:blipFill>
          <a:blip r:embed="rId5"/>
          <a:stretch>
            <a:fillRect/>
          </a:stretch>
        </p:blipFill>
        <p:spPr>
          <a:xfrm>
            <a:off x="3171384" y="2744504"/>
            <a:ext cx="5935132" cy="3387436"/>
          </a:xfrm>
          <a:prstGeom prst="rect">
            <a:avLst/>
          </a:prstGeom>
        </p:spPr>
      </p:pic>
      <p:sp>
        <p:nvSpPr>
          <p:cNvPr id="3" name="TextBox 2"/>
          <p:cNvSpPr txBox="1"/>
          <p:nvPr/>
        </p:nvSpPr>
        <p:spPr>
          <a:xfrm>
            <a:off x="3171384" y="726060"/>
            <a:ext cx="6315593" cy="707886"/>
          </a:xfrm>
          <a:prstGeom prst="rect">
            <a:avLst/>
          </a:prstGeom>
          <a:noFill/>
        </p:spPr>
        <p:txBody>
          <a:bodyPr wrap="square" rtlCol="0">
            <a:spAutoFit/>
          </a:bodyPr>
          <a:lstStyle/>
          <a:p>
            <a:r>
              <a:rPr lang="en-US" sz="4000" b="1" dirty="0">
                <a:solidFill>
                  <a:srgbClr val="002060"/>
                </a:solidFill>
              </a:rPr>
              <a:t>Παρακολουθήστε το βίντεο</a:t>
            </a:r>
            <a:endParaRPr lang="el-GR" sz="4000" b="1" dirty="0">
              <a:solidFill>
                <a:srgbClr val="002060"/>
              </a:solidFill>
            </a:endParaRPr>
          </a:p>
        </p:txBody>
      </p:sp>
    </p:spTree>
    <p:extLst>
      <p:ext uri="{BB962C8B-B14F-4D97-AF65-F5344CB8AC3E}">
        <p14:creationId xmlns:p14="http://schemas.microsoft.com/office/powerpoint/2010/main" val="419333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045"/>
            <a:ext cx="10515600" cy="599643"/>
          </a:xfrm>
        </p:spPr>
        <p:txBody>
          <a:bodyPr>
            <a:noAutofit/>
          </a:bodyPr>
          <a:lstStyle/>
          <a:p>
            <a:pPr algn="ctr"/>
            <a:r>
              <a:rPr lang="en-US" sz="4000" b="1">
                <a:solidFill>
                  <a:srgbClr val="002060"/>
                </a:solidFill>
                <a:latin typeface="+mn-lt"/>
              </a:rPr>
              <a:t>Ανατροφοδότηση</a:t>
            </a:r>
            <a:endParaRPr lang="el-GR" sz="4000" b="1" dirty="0">
              <a:solidFill>
                <a:srgbClr val="002060"/>
              </a:solidFill>
              <a:latin typeface="+mn-lt"/>
            </a:endParaRPr>
          </a:p>
        </p:txBody>
      </p:sp>
      <p:sp>
        <p:nvSpPr>
          <p:cNvPr id="3" name="Content Placeholder 2"/>
          <p:cNvSpPr>
            <a:spLocks noGrp="1"/>
          </p:cNvSpPr>
          <p:nvPr>
            <p:ph idx="1"/>
          </p:nvPr>
        </p:nvSpPr>
        <p:spPr>
          <a:xfrm>
            <a:off x="1569027" y="2178916"/>
            <a:ext cx="9784773" cy="3371273"/>
          </a:xfrm>
        </p:spPr>
        <p:txBody>
          <a:bodyPr>
            <a:normAutofit fontScale="92500"/>
          </a:bodyPr>
          <a:lstStyle/>
          <a:p>
            <a:pPr marL="0" indent="0">
              <a:buNone/>
            </a:pPr>
            <a:r>
              <a:rPr lang="en-US" sz="2400">
                <a:latin typeface="+mj-lt"/>
              </a:rPr>
              <a:t>Τι πιστεύετε για τους αγώνες που αντιμετώπισαν αυτοί οι άνθρωποι; </a:t>
            </a:r>
          </a:p>
          <a:p>
            <a:endParaRPr lang="en-US" sz="2400">
              <a:latin typeface="+mj-lt"/>
            </a:endParaRPr>
          </a:p>
          <a:p>
            <a:pPr marL="0" indent="0">
              <a:buNone/>
            </a:pPr>
            <a:r>
              <a:rPr lang="en-US" sz="2400">
                <a:latin typeface="+mj-lt"/>
              </a:rPr>
              <a:t>Ποια από αυτά τα περιστατικά είχατε μαντέψει πριν παρακολουθήσετε το βίντεο ότι θα αναφέρονταν, και ποια από αυτά δεν θα τα είχατε φανταστεί ποτέ; </a:t>
            </a:r>
          </a:p>
          <a:p>
            <a:endParaRPr lang="en-US" sz="2400">
              <a:latin typeface="+mj-lt"/>
            </a:endParaRPr>
          </a:p>
          <a:p>
            <a:pPr marL="0" indent="0">
              <a:buNone/>
            </a:pPr>
            <a:r>
              <a:rPr lang="en-US" sz="2400">
                <a:latin typeface="+mj-lt"/>
              </a:rPr>
              <a:t>Έχετε ακούσει για παρόμοιες ιστορίες που συμβαίνουν στο σχολείο σας;</a:t>
            </a:r>
          </a:p>
          <a:p>
            <a:endParaRPr lang="en-US" sz="2400">
              <a:latin typeface="+mj-lt"/>
            </a:endParaRPr>
          </a:p>
          <a:p>
            <a:pPr marL="0" indent="0">
              <a:buNone/>
            </a:pPr>
            <a:r>
              <a:rPr lang="en-US" sz="2400">
                <a:latin typeface="+mj-lt"/>
              </a:rPr>
              <a:t>Πώς θα αντιμετωπίζατε ένα τέτοιο περιστατικό, αν είχε συμβεί στο σχολείο σας; </a:t>
            </a:r>
            <a:endParaRPr lang="el-GR" sz="2400" dirty="0">
              <a:latin typeface="+mj-lt"/>
            </a:endParaRPr>
          </a:p>
        </p:txBody>
      </p:sp>
      <p:pic>
        <p:nvPicPr>
          <p:cNvPr id="5" name="Picture 4"/>
          <p:cNvPicPr>
            <a:picLocks noChangeAspect="1"/>
          </p:cNvPicPr>
          <p:nvPr/>
        </p:nvPicPr>
        <p:blipFill>
          <a:blip r:embed="rId3"/>
          <a:stretch>
            <a:fillRect/>
          </a:stretch>
        </p:blipFill>
        <p:spPr>
          <a:xfrm>
            <a:off x="744682" y="3079751"/>
            <a:ext cx="654627" cy="654627"/>
          </a:xfrm>
          <a:prstGeom prst="rect">
            <a:avLst/>
          </a:prstGeom>
        </p:spPr>
      </p:pic>
      <p:pic>
        <p:nvPicPr>
          <p:cNvPr id="6" name="Picture 5"/>
          <p:cNvPicPr>
            <a:picLocks noChangeAspect="1"/>
          </p:cNvPicPr>
          <p:nvPr/>
        </p:nvPicPr>
        <p:blipFill>
          <a:blip r:embed="rId4"/>
          <a:stretch>
            <a:fillRect/>
          </a:stretch>
        </p:blipFill>
        <p:spPr>
          <a:xfrm>
            <a:off x="838200" y="2178916"/>
            <a:ext cx="561109" cy="561109"/>
          </a:xfrm>
          <a:prstGeom prst="rect">
            <a:avLst/>
          </a:prstGeom>
        </p:spPr>
      </p:pic>
      <p:pic>
        <p:nvPicPr>
          <p:cNvPr id="7" name="Picture 6"/>
          <p:cNvPicPr>
            <a:picLocks noChangeAspect="1"/>
          </p:cNvPicPr>
          <p:nvPr/>
        </p:nvPicPr>
        <p:blipFill>
          <a:blip r:embed="rId5"/>
          <a:stretch>
            <a:fillRect/>
          </a:stretch>
        </p:blipFill>
        <p:spPr>
          <a:xfrm>
            <a:off x="827809" y="4070062"/>
            <a:ext cx="571500" cy="531379"/>
          </a:xfrm>
          <a:prstGeom prst="rect">
            <a:avLst/>
          </a:prstGeom>
        </p:spPr>
      </p:pic>
      <p:pic>
        <p:nvPicPr>
          <p:cNvPr id="10" name="Picture 9"/>
          <p:cNvPicPr>
            <a:picLocks noChangeAspect="1"/>
          </p:cNvPicPr>
          <p:nvPr/>
        </p:nvPicPr>
        <p:blipFill>
          <a:blip r:embed="rId6"/>
          <a:stretch>
            <a:fillRect/>
          </a:stretch>
        </p:blipFill>
        <p:spPr>
          <a:xfrm>
            <a:off x="786245" y="4937125"/>
            <a:ext cx="613064" cy="613064"/>
          </a:xfrm>
          <a:prstGeom prst="rect">
            <a:avLst/>
          </a:prstGeom>
        </p:spPr>
      </p:pic>
    </p:spTree>
    <p:extLst>
      <p:ext uri="{BB962C8B-B14F-4D97-AF65-F5344CB8AC3E}">
        <p14:creationId xmlns:p14="http://schemas.microsoft.com/office/powerpoint/2010/main" val="252868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40012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4268DB6-36D3-4C2E-DB08-6A7CA42BD0D7}"/>
              </a:ext>
            </a:extLst>
          </p:cNvPr>
          <p:cNvSpPr txBox="1"/>
          <p:nvPr/>
        </p:nvSpPr>
        <p:spPr>
          <a:xfrm>
            <a:off x="710329" y="1690776"/>
            <a:ext cx="10521863" cy="5016758"/>
          </a:xfrm>
          <a:prstGeom prst="rect">
            <a:avLst/>
          </a:prstGeom>
          <a:noFill/>
        </p:spPr>
        <p:txBody>
          <a:bodyPr wrap="square">
            <a:spAutoFit/>
          </a:bodyPr>
          <a:lstStyle/>
          <a:p>
            <a:r>
              <a:rPr lang="en-US" sz="3200" dirty="0"/>
              <a:t>Στο τέλος αυτής της ενότητας, θα είστε σε θέση να:</a:t>
            </a:r>
          </a:p>
          <a:p>
            <a:pPr marL="342900" indent="-342900">
              <a:buFont typeface="Arial" panose="020B0604020202020204" pitchFamily="34" charset="0"/>
              <a:buChar char="•"/>
            </a:pPr>
            <a:r>
              <a:rPr lang="en-US" sz="2800" dirty="0" err="1">
                <a:latin typeface="Calibri" panose="020F0502020204030204" pitchFamily="34" charset="0"/>
                <a:ea typeface="Calibri" panose="020F0502020204030204" pitchFamily="34" charset="0"/>
                <a:cs typeface="Calibri" panose="020F0502020204030204" pitchFamily="34" charset="0"/>
              </a:rPr>
              <a:t>Εντο</a:t>
            </a:r>
            <a:r>
              <a:rPr lang="en-US" sz="2800" dirty="0">
                <a:latin typeface="Calibri" panose="020F0502020204030204" pitchFamily="34" charset="0"/>
                <a:ea typeface="Calibri" panose="020F0502020204030204" pitchFamily="34" charset="0"/>
                <a:cs typeface="Calibri" panose="020F0502020204030204" pitchFamily="34" charset="0"/>
              </a:rPr>
              <a:t>π</a:t>
            </a:r>
            <a:r>
              <a:rPr lang="el-GR" sz="2800" dirty="0" err="1">
                <a:latin typeface="Calibri" panose="020F0502020204030204" pitchFamily="34" charset="0"/>
                <a:ea typeface="Calibri" panose="020F0502020204030204" pitchFamily="34" charset="0"/>
                <a:cs typeface="Calibri" panose="020F0502020204030204" pitchFamily="34" charset="0"/>
              </a:rPr>
              <a:t>ίζετε</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μικροε</a:t>
            </a:r>
            <a:r>
              <a:rPr lang="en-US" sz="2800" dirty="0">
                <a:latin typeface="Calibri" panose="020F0502020204030204" pitchFamily="34" charset="0"/>
                <a:ea typeface="Calibri" panose="020F0502020204030204" pitchFamily="34" charset="0"/>
                <a:cs typeface="Calibri" panose="020F0502020204030204" pitchFamily="34" charset="0"/>
              </a:rPr>
              <a:t>πιθέσε</a:t>
            </a:r>
            <a:r>
              <a:rPr lang="el-GR" sz="2800" dirty="0" err="1">
                <a:latin typeface="Calibri" panose="020F0502020204030204" pitchFamily="34" charset="0"/>
                <a:ea typeface="Calibri" panose="020F0502020204030204" pitchFamily="34" charset="0"/>
                <a:cs typeface="Calibri" panose="020F0502020204030204" pitchFamily="34" charset="0"/>
              </a:rPr>
              <a:t>ις</a:t>
            </a:r>
            <a:r>
              <a:rPr lang="el-GR" sz="2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(συμπεριλαμβανομένης της ΛΟΑΤΚΙ-φοβικής ομιλίας, στάσεων και συμπεριφορών)</a:t>
            </a:r>
          </a:p>
          <a:p>
            <a:pPr marL="342900" indent="-342900">
              <a:buFont typeface="Arial" panose="020B0604020202020204" pitchFamily="34" charset="0"/>
              <a:buChar char="•"/>
            </a:pPr>
            <a:r>
              <a:rPr lang="en-US" sz="2800" dirty="0" err="1">
                <a:latin typeface="Calibri" panose="020F0502020204030204" pitchFamily="34" charset="0"/>
                <a:ea typeface="Calibri" panose="020F0502020204030204" pitchFamily="34" charset="0"/>
                <a:cs typeface="Calibri" panose="020F0502020204030204" pitchFamily="34" charset="0"/>
              </a:rPr>
              <a:t>Προσδιορ</a:t>
            </a:r>
            <a:r>
              <a:rPr lang="el-GR" sz="2800" dirty="0" err="1">
                <a:latin typeface="Calibri" panose="020F0502020204030204" pitchFamily="34" charset="0"/>
                <a:ea typeface="Calibri" panose="020F0502020204030204" pitchFamily="34" charset="0"/>
                <a:cs typeface="Calibri" panose="020F0502020204030204" pitchFamily="34" charset="0"/>
              </a:rPr>
              <a:t>ίζετε</a:t>
            </a:r>
            <a:r>
              <a:rPr lang="el-GR"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το</a:t>
            </a:r>
            <a:r>
              <a:rPr lang="el-GR" sz="2800" dirty="0">
                <a:latin typeface="Calibri" panose="020F0502020204030204" pitchFamily="34" charset="0"/>
                <a:ea typeface="Calibri" panose="020F0502020204030204" pitchFamily="34" charset="0"/>
                <a:cs typeface="Calibri" panose="020F0502020204030204" pitchFamily="34" charset="0"/>
              </a:rPr>
              <a:t>ν</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εκφο</a:t>
            </a:r>
            <a:r>
              <a:rPr lang="en-US" sz="2800" dirty="0">
                <a:latin typeface="Calibri" panose="020F0502020204030204" pitchFamily="34" charset="0"/>
                <a:ea typeface="Calibri" panose="020F0502020204030204" pitchFamily="34" charset="0"/>
                <a:cs typeface="Calibri" panose="020F0502020204030204" pitchFamily="34" charset="0"/>
              </a:rPr>
              <a:t>βισμ</a:t>
            </a:r>
            <a:r>
              <a:rPr lang="el-GR" sz="2800" dirty="0">
                <a:latin typeface="Calibri" panose="020F0502020204030204" pitchFamily="34" charset="0"/>
                <a:ea typeface="Calibri" panose="020F0502020204030204" pitchFamily="34" charset="0"/>
                <a:cs typeface="Calibri" panose="020F0502020204030204" pitchFamily="34" charset="0"/>
              </a:rPr>
              <a:t>ό</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err="1">
                <a:latin typeface="Calibri" panose="020F0502020204030204" pitchFamily="34" charset="0"/>
                <a:ea typeface="Calibri" panose="020F0502020204030204" pitchFamily="34" charset="0"/>
                <a:cs typeface="Calibri" panose="020F0502020204030204" pitchFamily="34" charset="0"/>
              </a:rPr>
              <a:t>Ελέγ</a:t>
            </a:r>
            <a:r>
              <a:rPr lang="el-GR" sz="2800" dirty="0" err="1">
                <a:latin typeface="Calibri" panose="020F0502020204030204" pitchFamily="34" charset="0"/>
                <a:ea typeface="Calibri" panose="020F0502020204030204" pitchFamily="34" charset="0"/>
                <a:cs typeface="Calibri" panose="020F0502020204030204" pitchFamily="34" charset="0"/>
              </a:rPr>
              <a:t>χετε</a:t>
            </a:r>
            <a:r>
              <a:rPr lang="en-US" sz="2800" dirty="0">
                <a:latin typeface="Calibri" panose="020F0502020204030204" pitchFamily="34" charset="0"/>
                <a:ea typeface="Calibri" panose="020F0502020204030204" pitchFamily="34" charset="0"/>
                <a:cs typeface="Calibri" panose="020F0502020204030204" pitchFamily="34" charset="0"/>
              </a:rPr>
              <a:t> το περιβάλλον σας από την άποψη των μικροεπιθέσεων και του εκφοβισμού</a:t>
            </a:r>
          </a:p>
          <a:p>
            <a:pPr marL="342900" indent="-342900">
              <a:buFont typeface="Arial" panose="020B0604020202020204" pitchFamily="34" charset="0"/>
              <a:buChar char="•"/>
            </a:pPr>
            <a:r>
              <a:rPr lang="en-US" sz="2800" dirty="0" err="1">
                <a:latin typeface="Calibri" panose="020F0502020204030204" pitchFamily="34" charset="0"/>
                <a:ea typeface="Calibri" panose="020F0502020204030204" pitchFamily="34" charset="0"/>
                <a:cs typeface="Calibri" panose="020F0502020204030204" pitchFamily="34" charset="0"/>
              </a:rPr>
              <a:t>Αν</a:t>
            </a:r>
            <a:r>
              <a:rPr lang="el-GR" sz="2800" dirty="0" err="1">
                <a:latin typeface="Calibri" panose="020F0502020204030204" pitchFamily="34" charset="0"/>
                <a:ea typeface="Calibri" panose="020F0502020204030204" pitchFamily="34" charset="0"/>
                <a:cs typeface="Calibri" panose="020F0502020204030204" pitchFamily="34" charset="0"/>
              </a:rPr>
              <a:t>απτύξετε</a:t>
            </a:r>
            <a:r>
              <a:rPr lang="en-US" sz="2800" dirty="0">
                <a:latin typeface="Calibri" panose="020F0502020204030204" pitchFamily="34" charset="0"/>
                <a:ea typeface="Calibri" panose="020F0502020204030204" pitchFamily="34" charset="0"/>
                <a:cs typeface="Calibri" panose="020F0502020204030204" pitchFamily="34" charset="0"/>
              </a:rPr>
              <a:t> ad-hoc </a:t>
            </a:r>
            <a:r>
              <a:rPr lang="en-US" sz="2800" dirty="0" err="1">
                <a:latin typeface="Calibri" panose="020F0502020204030204" pitchFamily="34" charset="0"/>
                <a:ea typeface="Calibri" panose="020F0502020204030204" pitchFamily="34" charset="0"/>
                <a:cs typeface="Calibri" panose="020F0502020204030204" pitchFamily="34" charset="0"/>
              </a:rPr>
              <a:t>στρ</a:t>
            </a:r>
            <a:r>
              <a:rPr lang="en-US" sz="2800" dirty="0">
                <a:latin typeface="Calibri" panose="020F0502020204030204" pitchFamily="34" charset="0"/>
                <a:ea typeface="Calibri" panose="020F0502020204030204" pitchFamily="34" charset="0"/>
                <a:cs typeface="Calibri" panose="020F0502020204030204" pitchFamily="34" charset="0"/>
              </a:rPr>
              <a:t>ατηγικ</a:t>
            </a:r>
            <a:r>
              <a:rPr lang="el-GR" sz="2800" dirty="0" err="1">
                <a:latin typeface="Calibri" panose="020F0502020204030204" pitchFamily="34" charset="0"/>
                <a:ea typeface="Calibri" panose="020F0502020204030204" pitchFamily="34" charset="0"/>
                <a:cs typeface="Calibri" panose="020F0502020204030204" pitchFamily="34" charset="0"/>
              </a:rPr>
              <a:t>ές</a:t>
            </a:r>
            <a:r>
              <a:rPr lang="en-US" sz="2800" dirty="0">
                <a:latin typeface="Calibri" panose="020F0502020204030204" pitchFamily="34" charset="0"/>
                <a:ea typeface="Calibri" panose="020F0502020204030204" pitchFamily="34" charset="0"/>
                <a:cs typeface="Calibri" panose="020F0502020204030204" pitchFamily="34" charset="0"/>
              </a:rPr>
              <a:t> για την αντιμετώπιση των μικροεπιθέσεων και του εκφοβισμού, χρησιμοποιώντας τις αρχές του </a:t>
            </a:r>
            <a:r>
              <a:rPr lang="el-GR" sz="2800" dirty="0">
                <a:latin typeface="Calibri" panose="020F0502020204030204" pitchFamily="34" charset="0"/>
                <a:ea typeface="Calibri" panose="020F0502020204030204" pitchFamily="34" charset="0"/>
                <a:cs typeface="Calibri" panose="020F0502020204030204" pitchFamily="34" charset="0"/>
              </a:rPr>
              <a:t>συμπεριληπτικού </a:t>
            </a:r>
            <a:r>
              <a:rPr lang="en-US" sz="2800" dirty="0" err="1">
                <a:latin typeface="Calibri" panose="020F0502020204030204" pitchFamily="34" charset="0"/>
                <a:ea typeface="Calibri" panose="020F0502020204030204" pitchFamily="34" charset="0"/>
                <a:cs typeface="Calibri" panose="020F0502020204030204" pitchFamily="34" charset="0"/>
              </a:rPr>
              <a:t>σχεδι</a:t>
            </a:r>
            <a:r>
              <a:rPr lang="en-US" sz="2800" dirty="0">
                <a:latin typeface="Calibri" panose="020F0502020204030204" pitchFamily="34" charset="0"/>
                <a:ea typeface="Calibri" panose="020F0502020204030204" pitchFamily="34" charset="0"/>
                <a:cs typeface="Calibri" panose="020F0502020204030204" pitchFamily="34" charset="0"/>
              </a:rPr>
              <a:t>ασμού και τις παρεμβάσεις των παρευρισκομένων.</a:t>
            </a:r>
          </a:p>
          <a:p>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8" name="Google Shape;98;p8"/>
          <p:cNvSpPr txBox="1">
            <a:spLocks noGrp="1"/>
          </p:cNvSpPr>
          <p:nvPr>
            <p:ph type="title"/>
          </p:nvPr>
        </p:nvSpPr>
        <p:spPr>
          <a:xfrm>
            <a:off x="588723" y="1140823"/>
            <a:ext cx="10765077" cy="6792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3000" b="1" dirty="0">
                <a:solidFill>
                  <a:srgbClr val="232765"/>
                </a:solidFill>
                <a:latin typeface="Calibri"/>
                <a:ea typeface="Calibri"/>
                <a:cs typeface="Calibri"/>
                <a:sym typeface="Calibri"/>
              </a:rPr>
              <a:t>Μικροεπιθέσεις και εκφοβισμός</a:t>
            </a:r>
            <a:endParaRPr sz="3000" b="1" dirty="0">
              <a:solidFill>
                <a:srgbClr val="232765"/>
              </a:solidFill>
              <a:latin typeface="Calibri"/>
              <a:ea typeface="Calibri"/>
              <a:cs typeface="Calibri"/>
              <a:sym typeface="Calibri"/>
            </a:endParaRPr>
          </a:p>
        </p:txBody>
      </p:sp>
    </p:spTree>
    <p:extLst>
      <p:ext uri="{BB962C8B-B14F-4D97-AF65-F5344CB8AC3E}">
        <p14:creationId xmlns:p14="http://schemas.microsoft.com/office/powerpoint/2010/main" val="281052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634367-16DE-F805-46DB-6F6E9F9A8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5140F-F1C3-C9C2-01C5-F73B520CD549}"/>
              </a:ext>
            </a:extLst>
          </p:cNvPr>
          <p:cNvSpPr>
            <a:spLocks noGrp="1"/>
          </p:cNvSpPr>
          <p:nvPr>
            <p:ph type="title"/>
          </p:nvPr>
        </p:nvSpPr>
        <p:spPr>
          <a:xfrm>
            <a:off x="765464" y="2380961"/>
            <a:ext cx="10515600" cy="1325563"/>
          </a:xfrm>
        </p:spPr>
        <p:txBody>
          <a:bodyPr>
            <a:normAutofit/>
          </a:bodyPr>
          <a:lstStyle/>
          <a:p>
            <a:pPr algn="ctr"/>
            <a:r>
              <a:rPr lang="en-US" b="1" dirty="0">
                <a:solidFill>
                  <a:srgbClr val="002060"/>
                </a:solidFill>
                <a:latin typeface="+mn-lt"/>
              </a:rPr>
              <a:t>Τι γνωρίζετε για τις διαφορές των όρων "</a:t>
            </a:r>
            <a:r>
              <a:rPr lang="en-US" b="1" dirty="0" err="1">
                <a:solidFill>
                  <a:srgbClr val="002060"/>
                </a:solidFill>
                <a:latin typeface="+mn-lt"/>
              </a:rPr>
              <a:t>μικροεπίθεση</a:t>
            </a:r>
            <a:r>
              <a:rPr lang="en-US" b="1" dirty="0">
                <a:solidFill>
                  <a:srgbClr val="002060"/>
                </a:solidFill>
                <a:latin typeface="+mn-lt"/>
              </a:rPr>
              <a:t>" και "εκφοβισμός</a:t>
            </a:r>
            <a:r>
              <a:rPr lang="el-GR" b="1" dirty="0">
                <a:solidFill>
                  <a:srgbClr val="002060"/>
                </a:solidFill>
                <a:latin typeface="+mn-lt"/>
              </a:rPr>
              <a:t>";</a:t>
            </a:r>
          </a:p>
        </p:txBody>
      </p:sp>
    </p:spTree>
    <p:extLst>
      <p:ext uri="{BB962C8B-B14F-4D97-AF65-F5344CB8AC3E}">
        <p14:creationId xmlns:p14="http://schemas.microsoft.com/office/powerpoint/2010/main" val="295895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71506" y="1943297"/>
            <a:ext cx="4634315" cy="39087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err="1">
                <a:solidFill>
                  <a:srgbClr val="002060"/>
                </a:solidFill>
              </a:rPr>
              <a:t>Μικροεπιθέσεις</a:t>
            </a:r>
            <a:r>
              <a:rPr lang="en-US" sz="2400" u="sng" dirty="0">
                <a:solidFill>
                  <a:srgbClr val="002060"/>
                </a:solidFill>
              </a:rPr>
              <a:t>: </a:t>
            </a:r>
            <a:r>
              <a:rPr lang="en-US" sz="2400" dirty="0"/>
              <a:t>σκόπιμες ή </a:t>
            </a:r>
          </a:p>
          <a:p>
            <a:pPr algn="ctr"/>
            <a:r>
              <a:rPr lang="en-US" sz="2400" dirty="0"/>
              <a:t>ακούσιες αρνητικές συμπεριφορές</a:t>
            </a:r>
          </a:p>
          <a:p>
            <a:pPr algn="ctr"/>
            <a:r>
              <a:rPr lang="en-US" sz="2400" dirty="0"/>
              <a:t>που εκφράζουν μια μορφή εσωτερ</a:t>
            </a:r>
            <a:r>
              <a:rPr lang="el-GR" sz="2400" dirty="0" err="1"/>
              <a:t>ίκευσης</a:t>
            </a:r>
            <a:r>
              <a:rPr lang="el-GR" sz="2400"/>
              <a:t>,</a:t>
            </a:r>
            <a:endParaRPr lang="en-US" sz="2400" dirty="0"/>
          </a:p>
          <a:p>
            <a:pPr algn="ctr"/>
            <a:r>
              <a:rPr lang="en-US" sz="2400" dirty="0"/>
              <a:t>Στερεότυπο</a:t>
            </a:r>
          </a:p>
          <a:p>
            <a:pPr algn="ctr"/>
            <a:endParaRPr lang="en-US" sz="2400" dirty="0"/>
          </a:p>
          <a:p>
            <a:pPr algn="ctr"/>
            <a:endParaRPr lang="en-US" sz="2400" dirty="0"/>
          </a:p>
          <a:p>
            <a:pPr algn="ctr"/>
            <a:endParaRPr lang="en-US" sz="2400" dirty="0"/>
          </a:p>
          <a:p>
            <a:pPr algn="ctr"/>
            <a:endParaRPr lang="en-US" sz="2400" dirty="0"/>
          </a:p>
          <a:p>
            <a:pPr algn="ctr"/>
            <a:endParaRPr lang="el-GR" sz="3200" dirty="0"/>
          </a:p>
        </p:txBody>
      </p:sp>
      <p:sp>
        <p:nvSpPr>
          <p:cNvPr id="2" name="Title 1"/>
          <p:cNvSpPr>
            <a:spLocks noGrp="1"/>
          </p:cNvSpPr>
          <p:nvPr>
            <p:ph type="title"/>
          </p:nvPr>
        </p:nvSpPr>
        <p:spPr>
          <a:xfrm>
            <a:off x="548023" y="1059710"/>
            <a:ext cx="10515600" cy="452567"/>
          </a:xfrm>
        </p:spPr>
        <p:txBody>
          <a:bodyPr>
            <a:normAutofit fontScale="90000"/>
          </a:bodyPr>
          <a:lstStyle/>
          <a:p>
            <a:pPr algn="ctr"/>
            <a:r>
              <a:rPr lang="en-US" b="1" dirty="0">
                <a:solidFill>
                  <a:srgbClr val="002060"/>
                </a:solidFill>
                <a:latin typeface="+mn-lt"/>
              </a:rPr>
              <a:t>Ορισμοί</a:t>
            </a:r>
            <a:endParaRPr lang="el-GR" b="1" dirty="0">
              <a:solidFill>
                <a:srgbClr val="002060"/>
              </a:solidFill>
              <a:latin typeface="+mn-lt"/>
            </a:endParaRPr>
          </a:p>
        </p:txBody>
      </p:sp>
      <p:sp>
        <p:nvSpPr>
          <p:cNvPr id="8" name="Rectangle 7"/>
          <p:cNvSpPr/>
          <p:nvPr/>
        </p:nvSpPr>
        <p:spPr>
          <a:xfrm>
            <a:off x="1992439" y="6098413"/>
            <a:ext cx="9751070" cy="369332"/>
          </a:xfrm>
          <a:prstGeom prst="rect">
            <a:avLst/>
          </a:prstGeom>
        </p:spPr>
        <p:txBody>
          <a:bodyPr wrap="square">
            <a:spAutoFit/>
          </a:bodyPr>
          <a:lstStyle/>
          <a:p>
            <a:pPr algn="just"/>
            <a:r>
              <a:rPr lang="en-US" dirty="0"/>
              <a:t>Σημείωση: Και οι δύο συμπεριφορές μπορούν να είναι είτε διαδικτυακές είτε πρόσωπο με πρόσωπο.</a:t>
            </a:r>
            <a:endParaRPr lang="el-GR" dirty="0"/>
          </a:p>
        </p:txBody>
      </p:sp>
      <p:sp>
        <p:nvSpPr>
          <p:cNvPr id="9" name="TextBox 8"/>
          <p:cNvSpPr txBox="1"/>
          <p:nvPr/>
        </p:nvSpPr>
        <p:spPr>
          <a:xfrm>
            <a:off x="6650180" y="1943297"/>
            <a:ext cx="4592782" cy="390876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a:solidFill>
                  <a:srgbClr val="002060"/>
                </a:solidFill>
              </a:rPr>
              <a:t>Εκφοβισμός</a:t>
            </a:r>
            <a:r>
              <a:rPr lang="en-US" sz="2400" u="sng" dirty="0"/>
              <a:t>: </a:t>
            </a:r>
            <a:r>
              <a:rPr lang="en-US" sz="2400" dirty="0"/>
              <a:t>επαναλαμβανόμεν</a:t>
            </a:r>
            <a:r>
              <a:rPr lang="el-GR" sz="2400" dirty="0"/>
              <a:t>η</a:t>
            </a:r>
            <a:r>
              <a:rPr lang="en-US" sz="2400" dirty="0"/>
              <a:t> </a:t>
            </a:r>
          </a:p>
          <a:p>
            <a:pPr algn="ctr"/>
            <a:r>
              <a:rPr lang="en-US" sz="2400" dirty="0"/>
              <a:t>επιθετική </a:t>
            </a:r>
            <a:r>
              <a:rPr lang="en-US" sz="2400" dirty="0" err="1"/>
              <a:t>συμπεριφορά</a:t>
            </a:r>
            <a:r>
              <a:rPr lang="en-US" sz="2400" dirty="0"/>
              <a:t>, με την </a:t>
            </a:r>
          </a:p>
          <a:p>
            <a:pPr algn="ctr"/>
            <a:r>
              <a:rPr lang="en-US" sz="2400" dirty="0"/>
              <a:t>πρόθεση να βλάψει κάποιον, συχνά </a:t>
            </a:r>
          </a:p>
          <a:p>
            <a:pPr algn="ctr"/>
            <a:r>
              <a:rPr lang="en-US" sz="2400" dirty="0"/>
              <a:t>αντιλαμβάνονται ως ανίσχυροι</a:t>
            </a:r>
          </a:p>
          <a:p>
            <a:pPr algn="ctr"/>
            <a:endParaRPr lang="en-US" sz="2400" dirty="0"/>
          </a:p>
          <a:p>
            <a:pPr algn="ctr"/>
            <a:endParaRPr lang="en-US" sz="2400" dirty="0"/>
          </a:p>
          <a:p>
            <a:pPr algn="ctr"/>
            <a:endParaRPr lang="en-US" sz="2400" dirty="0"/>
          </a:p>
          <a:p>
            <a:pPr algn="ctr"/>
            <a:endParaRPr lang="en-US" sz="2400" dirty="0"/>
          </a:p>
          <a:p>
            <a:endParaRPr lang="el-GR" sz="3200" dirty="0"/>
          </a:p>
        </p:txBody>
      </p:sp>
      <p:pic>
        <p:nvPicPr>
          <p:cNvPr id="11" name="Picture 10"/>
          <p:cNvPicPr>
            <a:picLocks noChangeAspect="1"/>
          </p:cNvPicPr>
          <p:nvPr/>
        </p:nvPicPr>
        <p:blipFill>
          <a:blip r:embed="rId3"/>
          <a:stretch>
            <a:fillRect/>
          </a:stretch>
        </p:blipFill>
        <p:spPr>
          <a:xfrm>
            <a:off x="8085662" y="3780128"/>
            <a:ext cx="1721819" cy="1721819"/>
          </a:xfrm>
          <a:prstGeom prst="rect">
            <a:avLst/>
          </a:prstGeom>
          <a:ln>
            <a:solidFill>
              <a:schemeClr val="bg1"/>
            </a:solidFill>
          </a:ln>
        </p:spPr>
      </p:pic>
      <p:pic>
        <p:nvPicPr>
          <p:cNvPr id="13" name="Picture 12"/>
          <p:cNvPicPr>
            <a:picLocks noChangeAspect="1"/>
          </p:cNvPicPr>
          <p:nvPr/>
        </p:nvPicPr>
        <p:blipFill>
          <a:blip r:embed="rId4"/>
          <a:stretch>
            <a:fillRect/>
          </a:stretch>
        </p:blipFill>
        <p:spPr>
          <a:xfrm>
            <a:off x="2656326" y="3780128"/>
            <a:ext cx="1664677" cy="1664677"/>
          </a:xfrm>
          <a:prstGeom prst="rect">
            <a:avLst/>
          </a:prstGeom>
        </p:spPr>
      </p:pic>
    </p:spTree>
    <p:extLst>
      <p:ext uri="{BB962C8B-B14F-4D97-AF65-F5344CB8AC3E}">
        <p14:creationId xmlns:p14="http://schemas.microsoft.com/office/powerpoint/2010/main" val="48586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1480F0-9B88-5513-3DF1-328BA02E75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BF585F-28AF-A909-088D-FAE082F34250}"/>
              </a:ext>
            </a:extLst>
          </p:cNvPr>
          <p:cNvSpPr>
            <a:spLocks noGrp="1"/>
          </p:cNvSpPr>
          <p:nvPr>
            <p:ph type="title"/>
          </p:nvPr>
        </p:nvSpPr>
        <p:spPr>
          <a:xfrm>
            <a:off x="661554" y="998970"/>
            <a:ext cx="10515600" cy="1325563"/>
          </a:xfrm>
        </p:spPr>
        <p:txBody>
          <a:bodyPr>
            <a:normAutofit/>
          </a:bodyPr>
          <a:lstStyle/>
          <a:p>
            <a:pPr algn="ctr"/>
            <a:r>
              <a:rPr lang="en-US" sz="4000" b="1" dirty="0">
                <a:solidFill>
                  <a:srgbClr val="002060"/>
                </a:solidFill>
                <a:latin typeface="+mn-lt"/>
              </a:rPr>
              <a:t>Βασικές διαφορές μεταξύ </a:t>
            </a:r>
            <a:r>
              <a:rPr lang="en-US" sz="4000" b="1" dirty="0" err="1">
                <a:solidFill>
                  <a:srgbClr val="002060"/>
                </a:solidFill>
                <a:latin typeface="+mn-lt"/>
              </a:rPr>
              <a:t>μικροεπιθέσεων </a:t>
            </a:r>
            <a:r>
              <a:rPr lang="en-US" sz="4000" b="1" dirty="0">
                <a:solidFill>
                  <a:srgbClr val="002060"/>
                </a:solidFill>
                <a:latin typeface="+mn-lt"/>
              </a:rPr>
              <a:t>και εκφοβισμού</a:t>
            </a:r>
            <a:endParaRPr lang="el-GR" sz="4000" b="1" dirty="0">
              <a:solidFill>
                <a:srgbClr val="002060"/>
              </a:solidFill>
              <a:latin typeface="+mn-lt"/>
            </a:endParaRPr>
          </a:p>
        </p:txBody>
      </p:sp>
      <p:sp>
        <p:nvSpPr>
          <p:cNvPr id="6" name="Content Placeholder 5">
            <a:extLst>
              <a:ext uri="{FF2B5EF4-FFF2-40B4-BE49-F238E27FC236}">
                <a16:creationId xmlns:a16="http://schemas.microsoft.com/office/drawing/2014/main" id="{8F7F3832-59A4-7DCA-D13E-B60B612E7F4A}"/>
              </a:ext>
            </a:extLst>
          </p:cNvPr>
          <p:cNvSpPr>
            <a:spLocks noGrp="1"/>
          </p:cNvSpPr>
          <p:nvPr>
            <p:ph idx="1"/>
          </p:nvPr>
        </p:nvSpPr>
        <p:spPr>
          <a:xfrm>
            <a:off x="661554" y="2259623"/>
            <a:ext cx="10515600" cy="1381191"/>
          </a:xfrm>
        </p:spPr>
        <p:txBody>
          <a:bodyPr>
            <a:normAutofit fontScale="92500" lnSpcReduction="20000"/>
          </a:bodyPr>
          <a:lstStyle/>
          <a:p>
            <a:pPr marL="0" indent="0" algn="just">
              <a:buNone/>
            </a:pPr>
            <a:endParaRPr lang="en-US" dirty="0">
              <a:latin typeface="+mj-lt"/>
            </a:endParaRPr>
          </a:p>
          <a:p>
            <a:pPr marL="0" indent="0" algn="just">
              <a:buNone/>
            </a:pPr>
            <a:r>
              <a:rPr lang="en-US" dirty="0">
                <a:latin typeface="+mj-lt"/>
              </a:rPr>
              <a:t>Καταγράψτε τις διαφορές στη συχνότητα, την πρόθεση, τον αντίκτυπο, την αιτία και τα περιθώρια συμφιλίωσης μεταξύ </a:t>
            </a:r>
            <a:r>
              <a:rPr lang="en-US" dirty="0" err="1">
                <a:latin typeface="+mj-lt"/>
              </a:rPr>
              <a:t>των μικροεπιθέσεων </a:t>
            </a:r>
            <a:r>
              <a:rPr lang="en-US" dirty="0">
                <a:latin typeface="+mj-lt"/>
              </a:rPr>
              <a:t>και του εκφοβισμού.</a:t>
            </a:r>
            <a:endParaRPr lang="el-GR" dirty="0">
              <a:latin typeface="+mj-lt"/>
            </a:endParaRPr>
          </a:p>
        </p:txBody>
      </p:sp>
      <p:pic>
        <p:nvPicPr>
          <p:cNvPr id="2" name="Picture 1">
            <a:extLst>
              <a:ext uri="{FF2B5EF4-FFF2-40B4-BE49-F238E27FC236}">
                <a16:creationId xmlns:a16="http://schemas.microsoft.com/office/drawing/2014/main" id="{B93A0FC8-1C9F-AA57-5AE6-92DFA85D39A4}"/>
              </a:ext>
            </a:extLst>
          </p:cNvPr>
          <p:cNvPicPr>
            <a:picLocks noChangeAspect="1"/>
          </p:cNvPicPr>
          <p:nvPr/>
        </p:nvPicPr>
        <p:blipFill>
          <a:blip r:embed="rId3"/>
          <a:stretch>
            <a:fillRect/>
          </a:stretch>
        </p:blipFill>
        <p:spPr>
          <a:xfrm>
            <a:off x="4917031" y="4013921"/>
            <a:ext cx="2004646" cy="2004646"/>
          </a:xfrm>
          <a:prstGeom prst="rect">
            <a:avLst/>
          </a:prstGeom>
        </p:spPr>
      </p:pic>
    </p:spTree>
    <p:extLst>
      <p:ext uri="{BB962C8B-B14F-4D97-AF65-F5344CB8AC3E}">
        <p14:creationId xmlns:p14="http://schemas.microsoft.com/office/powerpoint/2010/main" val="22909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1999" y="1019667"/>
            <a:ext cx="10515600" cy="1325563"/>
          </a:xfrm>
        </p:spPr>
        <p:txBody>
          <a:bodyPr>
            <a:normAutofit fontScale="90000"/>
          </a:bodyPr>
          <a:lstStyle/>
          <a:p>
            <a:pPr algn="ctr"/>
            <a:r>
              <a:rPr lang="en-US" sz="4000" b="1" dirty="0">
                <a:solidFill>
                  <a:srgbClr val="002060"/>
                </a:solidFill>
                <a:latin typeface="+mn-lt"/>
              </a:rPr>
              <a:t>Παραδείγματα για μικροεπιθέσεις που σχετίζονται με το </a:t>
            </a:r>
            <a:r>
              <a:rPr lang="el-GR" sz="4000" b="1" dirty="0">
                <a:solidFill>
                  <a:srgbClr val="002060"/>
                </a:solidFill>
                <a:latin typeface="+mn-lt"/>
              </a:rPr>
              <a:t>κοινωνικό </a:t>
            </a:r>
            <a:r>
              <a:rPr lang="en-US" sz="4000" b="1" dirty="0" err="1">
                <a:solidFill>
                  <a:srgbClr val="002060"/>
                </a:solidFill>
                <a:latin typeface="+mn-lt"/>
              </a:rPr>
              <a:t>φύλο</a:t>
            </a:r>
            <a:r>
              <a:rPr lang="en-US" sz="4000" b="1" dirty="0">
                <a:solidFill>
                  <a:srgbClr val="002060"/>
                </a:solidFill>
                <a:latin typeface="+mn-lt"/>
              </a:rPr>
              <a:t> και τη σεξουαλικότητα</a:t>
            </a:r>
            <a:endParaRPr lang="el-GR" sz="4000" b="1" dirty="0">
              <a:solidFill>
                <a:srgbClr val="002060"/>
              </a:solidFill>
              <a:latin typeface="+mn-lt"/>
            </a:endParaRPr>
          </a:p>
        </p:txBody>
      </p:sp>
      <p:sp>
        <p:nvSpPr>
          <p:cNvPr id="6" name="Content Placeholder 5"/>
          <p:cNvSpPr>
            <a:spLocks noGrp="1"/>
          </p:cNvSpPr>
          <p:nvPr>
            <p:ph sz="half" idx="1"/>
          </p:nvPr>
        </p:nvSpPr>
        <p:spPr>
          <a:xfrm>
            <a:off x="838200" y="2026227"/>
            <a:ext cx="4169953" cy="2686450"/>
          </a:xfrm>
        </p:spPr>
        <p:txBody>
          <a:bodyPr>
            <a:normAutofit fontScale="77500" lnSpcReduction="20000"/>
          </a:bodyPr>
          <a:lstStyle/>
          <a:p>
            <a:pPr marL="0" indent="0">
              <a:buNone/>
            </a:pPr>
            <a:endParaRPr lang="en-US" dirty="0"/>
          </a:p>
          <a:p>
            <a:pPr marL="0" indent="0">
              <a:buNone/>
            </a:pPr>
            <a:endParaRPr lang="en-US" dirty="0"/>
          </a:p>
          <a:p>
            <a:pPr marL="0" indent="0">
              <a:buNone/>
            </a:pPr>
            <a:r>
              <a:rPr lang="en-US" dirty="0">
                <a:latin typeface="+mj-lt"/>
              </a:rPr>
              <a:t>"Γιατί είσαι μη δυαδική;"</a:t>
            </a:r>
          </a:p>
          <a:p>
            <a:pPr marL="0" indent="0">
              <a:buNone/>
            </a:pPr>
            <a:endParaRPr lang="en-US" dirty="0">
              <a:latin typeface="+mj-lt"/>
            </a:endParaRPr>
          </a:p>
          <a:p>
            <a:pPr marL="0" indent="0">
              <a:buNone/>
            </a:pPr>
            <a:r>
              <a:rPr lang="en-US" dirty="0">
                <a:latin typeface="+mj-lt"/>
              </a:rPr>
              <a:t>"Δεν φαίνεσαι γκέι" </a:t>
            </a:r>
          </a:p>
          <a:p>
            <a:pPr marL="0" indent="0">
              <a:buNone/>
            </a:pPr>
            <a:endParaRPr lang="en-US" dirty="0">
              <a:latin typeface="+mj-lt"/>
            </a:endParaRPr>
          </a:p>
          <a:p>
            <a:pPr marL="0" indent="0">
              <a:buNone/>
            </a:pPr>
            <a:r>
              <a:rPr lang="en-US" dirty="0">
                <a:latin typeface="+mj-lt"/>
              </a:rPr>
              <a:t>"Είσαι τόσο γενναία για κορίτσι</a:t>
            </a:r>
            <a:r>
              <a:rPr lang="en-US" dirty="0"/>
              <a:t>" </a:t>
            </a:r>
          </a:p>
        </p:txBody>
      </p:sp>
      <p:sp>
        <p:nvSpPr>
          <p:cNvPr id="7" name="Content Placeholder 6"/>
          <p:cNvSpPr>
            <a:spLocks noGrp="1"/>
          </p:cNvSpPr>
          <p:nvPr>
            <p:ph sz="half" idx="2"/>
          </p:nvPr>
        </p:nvSpPr>
        <p:spPr>
          <a:xfrm>
            <a:off x="6096000" y="2680855"/>
            <a:ext cx="5181600" cy="2439278"/>
          </a:xfrm>
        </p:spPr>
        <p:txBody>
          <a:bodyPr>
            <a:normAutofit fontScale="77500" lnSpcReduction="20000"/>
          </a:bodyPr>
          <a:lstStyle/>
          <a:p>
            <a:pPr marL="0" indent="0">
              <a:buNone/>
            </a:pPr>
            <a:endParaRPr lang="en-US" dirty="0"/>
          </a:p>
          <a:p>
            <a:pPr marL="0" indent="0">
              <a:buNone/>
            </a:pPr>
            <a:r>
              <a:rPr lang="en-US" dirty="0">
                <a:latin typeface="+mj-lt"/>
              </a:rPr>
              <a:t>"Τα αγόρια δεν κλαίνε"</a:t>
            </a:r>
          </a:p>
          <a:p>
            <a:pPr marL="0" indent="0">
              <a:buNone/>
            </a:pPr>
            <a:endParaRPr lang="en-US" dirty="0">
              <a:latin typeface="+mj-lt"/>
            </a:endParaRPr>
          </a:p>
          <a:p>
            <a:pPr marL="0" indent="0">
              <a:buNone/>
            </a:pPr>
            <a:r>
              <a:rPr lang="en-US" dirty="0">
                <a:latin typeface="+mj-lt"/>
              </a:rPr>
              <a:t>"Όλοι αποφασίζουν να είναι γκέι τώρα"</a:t>
            </a:r>
          </a:p>
          <a:p>
            <a:pPr marL="0" indent="0">
              <a:buNone/>
            </a:pPr>
            <a:endParaRPr lang="en-US" dirty="0">
              <a:latin typeface="+mj-lt"/>
            </a:endParaRPr>
          </a:p>
          <a:p>
            <a:pPr marL="0" indent="0">
              <a:buNone/>
            </a:pPr>
            <a:r>
              <a:rPr lang="en-US" dirty="0">
                <a:latin typeface="+mj-lt"/>
              </a:rPr>
              <a:t>"Μοιάζεις με πραγματικό άνδρα/γυναίκα" (όταν λέγεται σε τρανς άτομο)</a:t>
            </a:r>
            <a:endParaRPr lang="el-GR" dirty="0">
              <a:latin typeface="+mj-lt"/>
            </a:endParaRPr>
          </a:p>
        </p:txBody>
      </p:sp>
      <p:sp>
        <p:nvSpPr>
          <p:cNvPr id="2" name="Rounded Rectangular Callout 1"/>
          <p:cNvSpPr/>
          <p:nvPr/>
        </p:nvSpPr>
        <p:spPr>
          <a:xfrm>
            <a:off x="527538" y="2483426"/>
            <a:ext cx="4255477" cy="2229251"/>
          </a:xfrm>
          <a:prstGeom prst="wedgeRoundRectCallout">
            <a:avLst>
              <a:gd name="adj1" fmla="val -47204"/>
              <a:gd name="adj2" fmla="val 895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ular Callout 8"/>
          <p:cNvSpPr/>
          <p:nvPr/>
        </p:nvSpPr>
        <p:spPr>
          <a:xfrm flipH="1">
            <a:off x="5870862" y="2878282"/>
            <a:ext cx="5144299" cy="2410692"/>
          </a:xfrm>
          <a:prstGeom prst="wedgeRoundRectCallout">
            <a:avLst>
              <a:gd name="adj1" fmla="val -51333"/>
              <a:gd name="adj2" fmla="val 8041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2976995" y="5565366"/>
            <a:ext cx="6085609" cy="646331"/>
          </a:xfrm>
          <a:prstGeom prst="rect">
            <a:avLst/>
          </a:prstGeom>
          <a:ln>
            <a:solidFill>
              <a:srgbClr val="FF0000"/>
            </a:solidFill>
          </a:ln>
          <a:effectLst>
            <a:softEdge rad="635000"/>
          </a:effectLst>
        </p:spPr>
        <p:txBody>
          <a:bodyPr wrap="square">
            <a:spAutoFit/>
          </a:bodyPr>
          <a:lstStyle/>
          <a:p>
            <a:pPr algn="ctr"/>
            <a:r>
              <a:rPr lang="en-US" dirty="0"/>
              <a:t>Οι παραπάνω δηλώσεις υποδηλώνουν προκατειλημμένη στάση απέναντι σε μια συγκεκριμένη ομάδα</a:t>
            </a:r>
          </a:p>
        </p:txBody>
      </p:sp>
    </p:spTree>
    <p:extLst>
      <p:ext uri="{BB962C8B-B14F-4D97-AF65-F5344CB8AC3E}">
        <p14:creationId xmlns:p14="http://schemas.microsoft.com/office/powerpoint/2010/main" val="17376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22C8AD-AD86-18A2-5D52-F721AC4631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0F946D-191D-2C82-9541-67F9A9A23F82}"/>
              </a:ext>
            </a:extLst>
          </p:cNvPr>
          <p:cNvSpPr>
            <a:spLocks noGrp="1"/>
          </p:cNvSpPr>
          <p:nvPr>
            <p:ph type="title"/>
          </p:nvPr>
        </p:nvSpPr>
        <p:spPr>
          <a:xfrm>
            <a:off x="761999" y="1019667"/>
            <a:ext cx="10515600" cy="1325563"/>
          </a:xfrm>
        </p:spPr>
        <p:txBody>
          <a:bodyPr>
            <a:normAutofit/>
          </a:bodyPr>
          <a:lstStyle/>
          <a:p>
            <a:pPr algn="ctr"/>
            <a:r>
              <a:rPr lang="en-US" sz="4000" b="1" dirty="0">
                <a:solidFill>
                  <a:srgbClr val="002060"/>
                </a:solidFill>
                <a:latin typeface="+mn-lt"/>
              </a:rPr>
              <a:t>Ο εκφοβισμός ενισχύεται από τη δυναμική της ομάδας</a:t>
            </a:r>
            <a:endParaRPr lang="el-GR" sz="4000" b="1" dirty="0">
              <a:solidFill>
                <a:srgbClr val="002060"/>
              </a:solidFill>
              <a:latin typeface="+mn-lt"/>
            </a:endParaRPr>
          </a:p>
        </p:txBody>
      </p:sp>
      <p:sp>
        <p:nvSpPr>
          <p:cNvPr id="11" name="Content Placeholder 10">
            <a:extLst>
              <a:ext uri="{FF2B5EF4-FFF2-40B4-BE49-F238E27FC236}">
                <a16:creationId xmlns:a16="http://schemas.microsoft.com/office/drawing/2014/main" id="{382F0AF8-5DF4-A7C7-A227-10178BD7B9CA}"/>
              </a:ext>
            </a:extLst>
          </p:cNvPr>
          <p:cNvSpPr>
            <a:spLocks noGrp="1"/>
          </p:cNvSpPr>
          <p:nvPr>
            <p:ph sz="half" idx="1"/>
          </p:nvPr>
        </p:nvSpPr>
        <p:spPr>
          <a:xfrm>
            <a:off x="838200" y="1825624"/>
            <a:ext cx="10347960" cy="4550123"/>
          </a:xfrm>
        </p:spPr>
        <p:txBody>
          <a:bodyPr>
            <a:normAutofit fontScale="92500"/>
          </a:bodyPr>
          <a:lstStyle/>
          <a:p>
            <a:pPr marL="0" indent="0" algn="l" rtl="0" fontAlgn="base">
              <a:lnSpc>
                <a:spcPts val="1950"/>
              </a:lnSpc>
              <a:buNone/>
            </a:pPr>
            <a:endParaRPr lang="el-GR" sz="1800" dirty="0">
              <a:solidFill>
                <a:srgbClr val="17375E"/>
              </a:solidFill>
              <a:latin typeface="Calibri" panose="020F0502020204030204" pitchFamily="34" charset="0"/>
            </a:endParaRPr>
          </a:p>
          <a:p>
            <a:pPr algn="just" rtl="0" fontAlgn="base">
              <a:lnSpc>
                <a:spcPts val="1950"/>
              </a:lnSpc>
              <a:buFont typeface="Arial" panose="020B0604020202020204" pitchFamily="34" charset="0"/>
              <a:buChar char="•"/>
            </a:pPr>
            <a:r>
              <a:rPr lang="en-US" sz="2000" b="0" i="0" u="none" strike="noStrike" dirty="0">
                <a:solidFill>
                  <a:srgbClr val="17375E"/>
                </a:solidFill>
                <a:effectLst/>
                <a:latin typeface="+mj-lt"/>
              </a:rPr>
              <a:t>Οι προηγούμενες θεωρίες υποστήριζαν ότι ο εκφοβισμός είναι μια πράξη που ασκείται αποκλειστικά από </a:t>
            </a:r>
            <a:r>
              <a:rPr lang="en-US" sz="2000" b="0" i="0" u="none" strike="noStrike" dirty="0" err="1">
                <a:solidFill>
                  <a:srgbClr val="17375E"/>
                </a:solidFill>
                <a:effectLst/>
                <a:latin typeface="+mj-lt"/>
              </a:rPr>
              <a:t>τον/τους</a:t>
            </a:r>
            <a:r>
              <a:rPr lang="en-US" sz="2000" b="0" i="0" u="none" strike="noStrike" dirty="0">
                <a:solidFill>
                  <a:srgbClr val="17375E"/>
                </a:solidFill>
                <a:effectLst/>
                <a:latin typeface="+mj-lt"/>
              </a:rPr>
              <a:t> εκφοβιστή/ες προς το/τα θύμα/τα. </a:t>
            </a:r>
            <a:r>
              <a:rPr lang="en-US" sz="2000" b="0" i="0" dirty="0">
                <a:solidFill>
                  <a:srgbClr val="000000"/>
                </a:solidFill>
                <a:effectLst/>
                <a:latin typeface="+mj-lt"/>
              </a:rPr>
              <a:t>Σύμφωνα με τον </a:t>
            </a:r>
            <a:r>
              <a:rPr lang="en-US" sz="2000" b="0" i="0" u="none" strike="noStrike" dirty="0">
                <a:solidFill>
                  <a:srgbClr val="17375E"/>
                </a:solidFill>
                <a:effectLst/>
                <a:latin typeface="+mj-lt"/>
              </a:rPr>
              <a:t>Olweus, ωστόσο, ο εκφοβισμός είναι μια </a:t>
            </a:r>
            <a:r>
              <a:rPr lang="en-US" sz="2000" b="1" i="0" dirty="0">
                <a:solidFill>
                  <a:srgbClr val="17375E"/>
                </a:solidFill>
                <a:effectLst/>
                <a:latin typeface="+mj-lt"/>
              </a:rPr>
              <a:t>ομαδική διαδικασία</a:t>
            </a:r>
            <a:r>
              <a:rPr lang="en-US" sz="2000" b="0" i="0" u="none" strike="noStrike" dirty="0">
                <a:solidFill>
                  <a:srgbClr val="17375E"/>
                </a:solidFill>
                <a:effectLst/>
                <a:latin typeface="+mj-lt"/>
              </a:rPr>
              <a:t>, όπου οι εκφοβιστές που συνήθως ανήκουν στους μαθητές που αισθάνονται πιο δυνατοί ή είναι πιο δημοφιλείς παρενοχλούν τους μαθητές που θεωρούνται </a:t>
            </a:r>
            <a:r>
              <a:rPr lang="en-US" sz="2000" dirty="0">
                <a:solidFill>
                  <a:srgbClr val="17375E"/>
                </a:solidFill>
                <a:latin typeface="+mj-lt"/>
              </a:rPr>
              <a:t>πιο αδύναμοι ή </a:t>
            </a:r>
            <a:r>
              <a:rPr lang="en-US" sz="2000" b="0" i="0" u="none" strike="noStrike" dirty="0">
                <a:solidFill>
                  <a:srgbClr val="17375E"/>
                </a:solidFill>
                <a:effectLst/>
                <a:latin typeface="+mj-lt"/>
              </a:rPr>
              <a:t>αντιπαθείς. Ο εκφοβισμός </a:t>
            </a:r>
            <a:r>
              <a:rPr lang="en-US" sz="2000" dirty="0">
                <a:solidFill>
                  <a:srgbClr val="17375E"/>
                </a:solidFill>
                <a:latin typeface="+mj-lt"/>
              </a:rPr>
              <a:t>δεν έχει καμία σχέση με τη σωματική δύναμη ή την αυτοαντίληψη του εκφοβιστή- αντίθετα -επιτρέπεται να- λαμβάνει χώρα </a:t>
            </a:r>
            <a:r>
              <a:rPr lang="en-US" sz="2000" b="0" i="0" u="none" strike="noStrike" dirty="0">
                <a:solidFill>
                  <a:srgbClr val="17375E"/>
                </a:solidFill>
                <a:effectLst/>
                <a:latin typeface="+mj-lt"/>
              </a:rPr>
              <a:t>λόγω της αντιλαμβανόμενης δύναμης (status) των εκφοβιστών στην τάξη </a:t>
            </a:r>
            <a:r>
              <a:rPr lang="en-US" sz="2000" u="none" strike="noStrike" dirty="0">
                <a:solidFill>
                  <a:srgbClr val="000000"/>
                </a:solidFill>
                <a:latin typeface="+mj-lt"/>
              </a:rPr>
              <a:t>. </a:t>
            </a:r>
          </a:p>
          <a:p>
            <a:pPr algn="just" fontAlgn="base">
              <a:lnSpc>
                <a:spcPts val="1950"/>
              </a:lnSpc>
            </a:pPr>
            <a:r>
              <a:rPr lang="en-US" sz="2000" b="0" i="0" u="none" strike="noStrike" dirty="0">
                <a:solidFill>
                  <a:srgbClr val="17375E"/>
                </a:solidFill>
                <a:effectLst/>
                <a:latin typeface="+mj-lt"/>
              </a:rPr>
              <a:t>Ο νέος ορισμός αναγνωρίζει ότι η διαδικασία επηρεάζεται από </a:t>
            </a:r>
            <a:r>
              <a:rPr lang="en-US" sz="2000" b="1" i="0" u="none" strike="noStrike" dirty="0">
                <a:solidFill>
                  <a:srgbClr val="17375E"/>
                </a:solidFill>
                <a:effectLst/>
                <a:latin typeface="+mj-lt"/>
              </a:rPr>
              <a:t>κοινωνικούς </a:t>
            </a:r>
            <a:r>
              <a:rPr lang="en-US" sz="2000" b="0" i="0" u="none" strike="noStrike" dirty="0">
                <a:solidFill>
                  <a:srgbClr val="17375E"/>
                </a:solidFill>
                <a:effectLst/>
                <a:latin typeface="+mj-lt"/>
              </a:rPr>
              <a:t>και </a:t>
            </a:r>
            <a:r>
              <a:rPr lang="en-US" sz="2000" b="1" i="0" u="none" strike="noStrike" dirty="0">
                <a:solidFill>
                  <a:srgbClr val="17375E"/>
                </a:solidFill>
                <a:effectLst/>
                <a:latin typeface="+mj-lt"/>
              </a:rPr>
              <a:t>θεσμικούς </a:t>
            </a:r>
            <a:r>
              <a:rPr lang="en-US" sz="2000" b="0" i="0" dirty="0">
                <a:solidFill>
                  <a:srgbClr val="000000"/>
                </a:solidFill>
                <a:effectLst/>
                <a:latin typeface="+mj-lt"/>
              </a:rPr>
              <a:t>κανόνες</a:t>
            </a:r>
          </a:p>
          <a:p>
            <a:pPr algn="just" rtl="0" fontAlgn="base">
              <a:lnSpc>
                <a:spcPts val="1575"/>
              </a:lnSpc>
              <a:buFont typeface="Arial" panose="020B0604020202020204" pitchFamily="34" charset="0"/>
              <a:buChar char="•"/>
            </a:pPr>
            <a:r>
              <a:rPr lang="en-US" sz="2000" b="0" i="0" u="none" strike="noStrike" dirty="0">
                <a:solidFill>
                  <a:srgbClr val="17375E"/>
                </a:solidFill>
                <a:effectLst/>
                <a:latin typeface="+mj-lt"/>
              </a:rPr>
              <a:t>Ο εκφοβισμός ενισχύεται από την ανοιχτή ή σιωπηλή έγκριση των άλλων. Η ενεργητική ή παθητική αποδοχή των πράξεων ενός εκφοβιστή τον ενθαρρύνει να συνεχίσει.</a:t>
            </a:r>
            <a:endParaRPr lang="en-US" sz="2000" b="0" i="0" dirty="0">
              <a:solidFill>
                <a:srgbClr val="000000"/>
              </a:solidFill>
              <a:effectLst/>
              <a:latin typeface="+mj-lt"/>
            </a:endParaRPr>
          </a:p>
          <a:p>
            <a:pPr algn="just" rtl="0" fontAlgn="base">
              <a:lnSpc>
                <a:spcPts val="1575"/>
              </a:lnSpc>
              <a:buFont typeface="Arial" panose="020B0604020202020204" pitchFamily="34" charset="0"/>
              <a:buChar char="•"/>
            </a:pPr>
            <a:r>
              <a:rPr lang="en-US" sz="2000" b="0" i="0" u="none" strike="noStrike" dirty="0">
                <a:solidFill>
                  <a:srgbClr val="17375E"/>
                </a:solidFill>
                <a:effectLst/>
                <a:latin typeface="+mj-lt"/>
              </a:rPr>
              <a:t>Μια παρέμβαση που οδηγεί στην αφαίρεση της υποστήριξης από τον δράστη θα έχει αντίκτυπο σε αυτόν τον </a:t>
            </a:r>
            <a:r>
              <a:rPr lang="en-US" sz="2000" dirty="0">
                <a:solidFill>
                  <a:srgbClr val="17375E"/>
                </a:solidFill>
                <a:latin typeface="+mj-lt"/>
              </a:rPr>
              <a:t>μαθητή- αυτό μπορεί να προκύψει είτε από μια αντίθετη ομάδα συνομηλίκων είτε από τους εκπαιδευτικούς. Για παράδειγμα, μια </a:t>
            </a:r>
            <a:r>
              <a:rPr lang="en-US" sz="2000" b="0" i="0" u="none" strike="noStrike" dirty="0">
                <a:solidFill>
                  <a:srgbClr val="17375E"/>
                </a:solidFill>
                <a:effectLst/>
                <a:latin typeface="+mj-lt"/>
              </a:rPr>
              <a:t>προσέγγιση "δεν βλάπτει" </a:t>
            </a:r>
            <a:r>
              <a:rPr lang="en-US" sz="2000" dirty="0">
                <a:solidFill>
                  <a:srgbClr val="17375E"/>
                </a:solidFill>
                <a:latin typeface="+mj-lt"/>
              </a:rPr>
              <a:t>εντός της τάξης, η οποία επικοινωνείται από τους εκπαιδευτικούς ως μια μορφή "συμφωνίας της τάξης"</a:t>
            </a:r>
            <a:r>
              <a:rPr lang="en-US" sz="2000" b="0" i="0" u="none" strike="noStrike" dirty="0">
                <a:solidFill>
                  <a:srgbClr val="17375E"/>
                </a:solidFill>
                <a:effectLst/>
                <a:latin typeface="+mj-lt"/>
              </a:rPr>
              <a:t>, πιθανότατα θα αναγκάσει τους δημοφιλείς μαθητές να βρουν άλλους τρόπους να διεκδικήσουν τη δημοτικότητά τους, καθιστώντας τους έτσι υπεύθυνους για την ασφάλεια της τάξης</a:t>
            </a:r>
            <a:r>
              <a:rPr lang="en-US" sz="2000" b="0" i="0" dirty="0">
                <a:solidFill>
                  <a:srgbClr val="000000"/>
                </a:solidFill>
                <a:effectLst/>
                <a:latin typeface="+mj-lt"/>
              </a:rPr>
              <a:t>.</a:t>
            </a:r>
          </a:p>
        </p:txBody>
      </p:sp>
    </p:spTree>
    <p:extLst>
      <p:ext uri="{BB962C8B-B14F-4D97-AF65-F5344CB8AC3E}">
        <p14:creationId xmlns:p14="http://schemas.microsoft.com/office/powerpoint/2010/main" val="395755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7894"/>
            <a:ext cx="5281246" cy="4351338"/>
          </a:xfrm>
        </p:spPr>
        <p:txBody>
          <a:bodyPr>
            <a:normAutofit/>
          </a:bodyPr>
          <a:lstStyle/>
          <a:p>
            <a:pPr algn="just"/>
            <a:endParaRPr lang="en-US" dirty="0"/>
          </a:p>
          <a:p>
            <a:pPr algn="just"/>
            <a:endParaRPr lang="en-US" dirty="0"/>
          </a:p>
          <a:p>
            <a:pPr algn="just"/>
            <a:endParaRPr lang="el-GR" dirty="0"/>
          </a:p>
          <a:p>
            <a:pPr algn="just"/>
            <a:endParaRPr lang="en-US" dirty="0"/>
          </a:p>
          <a:p>
            <a:pPr algn="just"/>
            <a:endParaRPr lang="en-US" dirty="0"/>
          </a:p>
        </p:txBody>
      </p:sp>
      <p:graphicFrame>
        <p:nvGraphicFramePr>
          <p:cNvPr id="16" name="Diagram 15"/>
          <p:cNvGraphicFramePr/>
          <p:nvPr>
            <p:extLst>
              <p:ext uri="{D42A27DB-BD31-4B8C-83A1-F6EECF244321}">
                <p14:modId xmlns:p14="http://schemas.microsoft.com/office/powerpoint/2010/main" val="2785126267"/>
              </p:ext>
            </p:extLst>
          </p:nvPr>
        </p:nvGraphicFramePr>
        <p:xfrm>
          <a:off x="2950308" y="167486"/>
          <a:ext cx="9851292" cy="6498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00" y="1265359"/>
            <a:ext cx="2834054" cy="4302743"/>
          </a:xfrm>
          <a:prstGeom prst="rect">
            <a:avLst/>
          </a:prstGeom>
        </p:spPr>
      </p:pic>
      <p:sp>
        <p:nvSpPr>
          <p:cNvPr id="19" name="Rectangle 18"/>
          <p:cNvSpPr/>
          <p:nvPr/>
        </p:nvSpPr>
        <p:spPr>
          <a:xfrm>
            <a:off x="254977" y="5666748"/>
            <a:ext cx="4000500" cy="307777"/>
          </a:xfrm>
          <a:prstGeom prst="rect">
            <a:avLst/>
          </a:prstGeom>
        </p:spPr>
        <p:txBody>
          <a:bodyPr wrap="square">
            <a:spAutoFit/>
          </a:bodyPr>
          <a:lstStyle/>
          <a:p>
            <a:pPr algn="just"/>
            <a:r>
              <a:rPr lang="en-US" sz="1400" i="1" dirty="0">
                <a:solidFill>
                  <a:schemeClr val="bg1">
                    <a:lumMod val="65000"/>
                  </a:schemeClr>
                </a:solidFill>
              </a:rPr>
              <a:t>Πηγή εικόνας: https://www.copaa.org/page/LGBTQ?</a:t>
            </a:r>
          </a:p>
        </p:txBody>
      </p:sp>
    </p:spTree>
    <p:extLst>
      <p:ext uri="{BB962C8B-B14F-4D97-AF65-F5344CB8AC3E}">
        <p14:creationId xmlns:p14="http://schemas.microsoft.com/office/powerpoint/2010/main" val="187463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7910283" y="741391"/>
            <a:ext cx="3397017" cy="1616203"/>
          </a:xfrm>
          <a:prstGeom prst="rect">
            <a:avLst/>
          </a:prstGeom>
        </p:spPr>
        <p:txBody>
          <a:bodyPr spcFirstLastPara="1" vert="horz" lIns="91440" tIns="45720" rIns="91440" bIns="45720" rtlCol="0" anchor="b" anchorCtr="0">
            <a:normAutofit/>
          </a:bodyPr>
          <a:lstStyle/>
          <a:p>
            <a:pPr>
              <a:buClr>
                <a:schemeClr val="dk1"/>
              </a:buClr>
              <a:buSzPts val="4400"/>
            </a:pPr>
            <a:r>
              <a:rPr lang="en-US" sz="3200" kern="1200">
                <a:latin typeface="+mj-lt"/>
                <a:ea typeface="+mj-ea"/>
                <a:cs typeface="+mj-cs"/>
              </a:rPr>
              <a:t>Ρόλοι στον εκφοβισμό</a:t>
            </a:r>
            <a:br>
              <a:rPr lang="en-US" sz="3200" kern="1200">
                <a:latin typeface="+mj-lt"/>
                <a:ea typeface="+mj-ea"/>
                <a:cs typeface="+mj-cs"/>
              </a:rPr>
            </a:br>
            <a:endParaRPr lang="en-US" sz="3200" kern="1200">
              <a:latin typeface="+mj-lt"/>
              <a:ea typeface="+mj-ea"/>
              <a:cs typeface="+mj-cs"/>
            </a:endParaRPr>
          </a:p>
        </p:txBody>
      </p:sp>
      <p:pic>
        <p:nvPicPr>
          <p:cNvPr id="185" name="Google Shape;185;p12"/>
          <p:cNvPicPr preferRelativeResize="0">
            <a:picLocks/>
          </p:cNvPicPr>
          <p:nvPr/>
        </p:nvPicPr>
        <p:blipFill rotWithShape="1">
          <a:blip r:embed="rId3"/>
          <a:srcRect r="12022" b="-1"/>
          <a:stretch/>
        </p:blipFill>
        <p:spPr>
          <a:xfrm>
            <a:off x="884698" y="877413"/>
            <a:ext cx="6406903" cy="5043096"/>
          </a:xfrm>
          <a:prstGeom prst="rect">
            <a:avLst/>
          </a:prstGeom>
          <a:solidFill>
            <a:srgbClr val="FFFFFF">
              <a:shade val="85000"/>
            </a:srgbClr>
          </a:solidFill>
        </p:spPr>
      </p:pic>
      <p:grpSp>
        <p:nvGrpSpPr>
          <p:cNvPr id="321" name="Group 320">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322" name="Rectangle 321">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A494B425-1673-4D53-8602-768DA77E74E5}"/>
              </a:ext>
            </a:extLst>
          </p:cNvPr>
          <p:cNvSpPr/>
          <p:nvPr/>
        </p:nvSpPr>
        <p:spPr>
          <a:xfrm>
            <a:off x="477980" y="4872922"/>
            <a:ext cx="4023359" cy="1208141"/>
          </a:xfrm>
          <a:prstGeom prst="rect">
            <a:avLst/>
          </a:prstGeom>
        </p:spPr>
        <p:txBody>
          <a:bodyPr vert="horz" lIns="91440" tIns="45720" rIns="91440" bIns="45720" rtlCol="0">
            <a:normAutofit/>
          </a:bodyPr>
          <a:lstStyle/>
          <a:p>
            <a:pPr>
              <a:lnSpc>
                <a:spcPct val="90000"/>
              </a:lnSpc>
              <a:spcBef>
                <a:spcPts val="1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84"/>
                                        </p:tgtEl>
                                        <p:attrNameLst>
                                          <p:attrName>style.visibility</p:attrName>
                                        </p:attrNameLst>
                                      </p:cBhvr>
                                      <p:to>
                                        <p:strVal val="visible"/>
                                      </p:to>
                                    </p:set>
                                    <p:animEffect transition="in" filter="fade">
                                      <p:cBhvr>
                                        <p:cTn id="7" dur="7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1206</Words>
  <Application>Microsoft Office PowerPoint</Application>
  <PresentationFormat>Ευρεία οθόνη</PresentationFormat>
  <Paragraphs>150</Paragraphs>
  <Slides>16</Slides>
  <Notes>5</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Calibri Light</vt:lpstr>
      <vt:lpstr>Open Sans Hebrew</vt:lpstr>
      <vt:lpstr>Wingdings</vt:lpstr>
      <vt:lpstr>Office Theme</vt:lpstr>
      <vt:lpstr>Παρουσίαση του PowerPoint</vt:lpstr>
      <vt:lpstr>Μικροεπιθέσεις και εκφοβισμός</vt:lpstr>
      <vt:lpstr>Τι γνωρίζετε για τις διαφορές των όρων "μικροεπίθεση" και "εκφοβισμός";</vt:lpstr>
      <vt:lpstr>Ορισμοί</vt:lpstr>
      <vt:lpstr>Βασικές διαφορές μεταξύ μικροεπιθέσεων και εκφοβισμού</vt:lpstr>
      <vt:lpstr>Παραδείγματα για μικροεπιθέσεις που σχετίζονται με το κοινωνικό φύλο και τη σεξουαλικότητα</vt:lpstr>
      <vt:lpstr>Ο εκφοβισμός ενισχύεται από τη δυναμική της ομάδας</vt:lpstr>
      <vt:lpstr>Παρουσίαση του PowerPoint</vt:lpstr>
      <vt:lpstr>Ρόλοι στον εκφοβισμό </vt:lpstr>
      <vt:lpstr>Από τον θεατή στον υποστηρικτή</vt:lpstr>
      <vt:lpstr>Πώς να αποφεύγετε τις μικροεπιθέσεις ως εκπαιδευτικός -προληπτικές και ευέλικτες στρατηγικές-</vt:lpstr>
      <vt:lpstr>Πώς να εκπαιδεύσετε τους μαθητές σας σχετικά με τη συμπερίληψη και την αποδοχή</vt:lpstr>
      <vt:lpstr>Πώς να αντιμετωπίσετε τον εκφοβισμό  </vt:lpstr>
      <vt:lpstr>  «ΛΟΑΤΚΙ+ μαθητές Λυκείου μοιράζονται τις εμπειρίες τους»  </vt:lpstr>
      <vt:lpstr>Ανατροφοδότηση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2.2 Microagressions and Bullying in the School Context: Gender and Sexuality</dc:title>
  <dc:creator>Microsoft account</dc:creator>
  <cp:keywords>, docId:9C9FD595E1CBC69A914C457A66737186</cp:keywords>
  <cp:lastModifiedBy>ΕΛΕΝΗ ΜΑΥΡΟΠΟΥΛΟΥ</cp:lastModifiedBy>
  <cp:revision>29</cp:revision>
  <dcterms:created xsi:type="dcterms:W3CDTF">2024-08-29T15:36:13Z</dcterms:created>
  <dcterms:modified xsi:type="dcterms:W3CDTF">2025-10-05T20:07:03Z</dcterms:modified>
</cp:coreProperties>
</file>