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75" r:id="rId3"/>
    <p:sldId id="257" r:id="rId4"/>
    <p:sldId id="258" r:id="rId5"/>
    <p:sldId id="260" r:id="rId6"/>
    <p:sldId id="274" r:id="rId7"/>
    <p:sldId id="271" r:id="rId8"/>
    <p:sldId id="263" r:id="rId9"/>
    <p:sldId id="272" r:id="rId10"/>
    <p:sldId id="265" r:id="rId11"/>
    <p:sldId id="266" r:id="rId12"/>
    <p:sldId id="267" r:id="rId13"/>
    <p:sldId id="268" r:id="rId14"/>
    <p:sldId id="269" r:id="rId15"/>
    <p:sldId id="273"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508A2-BD64-4C35-B88A-A4FEFD1F800D}" v="4" dt="2025-04-06T20:27:19.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71565" autoAdjust="0"/>
  </p:normalViewPr>
  <p:slideViewPr>
    <p:cSldViewPr snapToGrid="0">
      <p:cViewPr varScale="1">
        <p:scale>
          <a:sx n="62" d="100"/>
          <a:sy n="62" d="100"/>
        </p:scale>
        <p:origin x="1306"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5B488C-27A0-4C89-BBC2-2DEFC2BF5D3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37B565BA-8181-4051-873A-F5D60F932038}">
      <dgm:prSet phldrT="[Text]"/>
      <dgm:spPr/>
      <dgm:t>
        <a:bodyPr/>
        <a:lstStyle/>
        <a:p>
          <a:r>
            <a:rPr lang="en-US" dirty="0">
              <a:latin typeface="+mj-lt"/>
            </a:rPr>
            <a:t>Καλλιέργεια ενός περιβάλλοντος </a:t>
          </a:r>
          <a:r>
            <a:rPr lang="el-GR" dirty="0">
              <a:latin typeface="+mj-lt"/>
            </a:rPr>
            <a:t>συμπεριληπτικής </a:t>
          </a:r>
          <a:r>
            <a:rPr lang="en-US" dirty="0" err="1">
              <a:latin typeface="+mj-lt"/>
            </a:rPr>
            <a:t>τάξης</a:t>
          </a:r>
          <a:endParaRPr lang="el-GR" dirty="0">
            <a:latin typeface="+mj-lt"/>
          </a:endParaRPr>
        </a:p>
      </dgm:t>
    </dgm:pt>
    <dgm:pt modelId="{B40B81A5-3BD9-4732-8F9A-D9D24BE78CF7}" type="parTrans" cxnId="{1DE907D9-DAF1-4D51-8144-A86A576F7EC7}">
      <dgm:prSet/>
      <dgm:spPr/>
      <dgm:t>
        <a:bodyPr/>
        <a:lstStyle/>
        <a:p>
          <a:endParaRPr lang="el-GR"/>
        </a:p>
      </dgm:t>
    </dgm:pt>
    <dgm:pt modelId="{3C7CBC18-8BB1-40A6-8341-7B9D1405D3DD}" type="sibTrans" cxnId="{1DE907D9-DAF1-4D51-8144-A86A576F7EC7}">
      <dgm:prSet/>
      <dgm:spPr/>
      <dgm:t>
        <a:bodyPr/>
        <a:lstStyle/>
        <a:p>
          <a:endParaRPr lang="el-GR"/>
        </a:p>
      </dgm:t>
    </dgm:pt>
    <dgm:pt modelId="{B7D84EFF-9308-45ED-96E2-FA9AC0923902}">
      <dgm:prSet phldrT="[Text]"/>
      <dgm:spPr/>
      <dgm:t>
        <a:bodyPr/>
        <a:lstStyle/>
        <a:p>
          <a:r>
            <a:rPr lang="en-US" dirty="0">
              <a:latin typeface="+mj-lt"/>
            </a:rPr>
            <a:t>Χρήση της γλώσσας που ανταποκρίνεται στο </a:t>
          </a:r>
          <a:r>
            <a:rPr lang="el-GR" dirty="0">
              <a:latin typeface="+mj-lt"/>
            </a:rPr>
            <a:t>κοινωνικό </a:t>
          </a:r>
          <a:r>
            <a:rPr lang="en-US" dirty="0" err="1">
              <a:latin typeface="+mj-lt"/>
            </a:rPr>
            <a:t>φύλο</a:t>
          </a:r>
          <a:r>
            <a:rPr lang="en-US" dirty="0">
              <a:latin typeface="+mj-lt"/>
            </a:rPr>
            <a:t> </a:t>
          </a:r>
          <a:endParaRPr lang="el-GR" dirty="0">
            <a:latin typeface="+mj-lt"/>
          </a:endParaRPr>
        </a:p>
      </dgm:t>
    </dgm:pt>
    <dgm:pt modelId="{DCA87278-BF67-4676-8D0B-FDC54BCF8866}" type="parTrans" cxnId="{3DA67B2F-C698-4037-A405-8D12B7F47C24}">
      <dgm:prSet/>
      <dgm:spPr/>
      <dgm:t>
        <a:bodyPr/>
        <a:lstStyle/>
        <a:p>
          <a:endParaRPr lang="el-GR"/>
        </a:p>
      </dgm:t>
    </dgm:pt>
    <dgm:pt modelId="{B8C4DA24-FB3B-4C5D-A8FE-9FE9C52F19C8}" type="sibTrans" cxnId="{3DA67B2F-C698-4037-A405-8D12B7F47C24}">
      <dgm:prSet/>
      <dgm:spPr/>
      <dgm:t>
        <a:bodyPr/>
        <a:lstStyle/>
        <a:p>
          <a:endParaRPr lang="el-GR"/>
        </a:p>
      </dgm:t>
    </dgm:pt>
    <dgm:pt modelId="{14730913-E699-44EF-B4BE-F5F0A6778250}">
      <dgm:prSet phldrT="[Text]"/>
      <dgm:spPr/>
      <dgm:t>
        <a:bodyPr/>
        <a:lstStyle/>
        <a:p>
          <a:r>
            <a:rPr lang="en-US" dirty="0">
              <a:latin typeface="+mj-lt"/>
            </a:rPr>
            <a:t>Πρακτικές αντωνυμιών</a:t>
          </a:r>
          <a:endParaRPr lang="el-GR" dirty="0">
            <a:latin typeface="+mj-lt"/>
          </a:endParaRPr>
        </a:p>
      </dgm:t>
    </dgm:pt>
    <dgm:pt modelId="{8292F4EC-2145-4E48-9D95-1741DAAD211C}" type="parTrans" cxnId="{AF2C2EC4-5109-4B77-8B17-1F2E1933D9A1}">
      <dgm:prSet/>
      <dgm:spPr/>
      <dgm:t>
        <a:bodyPr/>
        <a:lstStyle/>
        <a:p>
          <a:endParaRPr lang="el-GR"/>
        </a:p>
      </dgm:t>
    </dgm:pt>
    <dgm:pt modelId="{F81B12A1-A8FD-4F56-B2A7-9874912552DE}" type="sibTrans" cxnId="{AF2C2EC4-5109-4B77-8B17-1F2E1933D9A1}">
      <dgm:prSet/>
      <dgm:spPr/>
      <dgm:t>
        <a:bodyPr/>
        <a:lstStyle/>
        <a:p>
          <a:endParaRPr lang="el-GR"/>
        </a:p>
      </dgm:t>
    </dgm:pt>
    <dgm:pt modelId="{C5C29179-5522-4808-8829-C892867F794F}">
      <dgm:prSet phldrT="[Text]"/>
      <dgm:spPr/>
      <dgm:t>
        <a:bodyPr/>
        <a:lstStyle/>
        <a:p>
          <a:r>
            <a:rPr lang="en-US" dirty="0">
              <a:latin typeface="+mj-lt"/>
            </a:rPr>
            <a:t>Πρόγραμμα σπουδών και διδακτικό υλικό </a:t>
          </a:r>
          <a:endParaRPr lang="el-GR" dirty="0">
            <a:latin typeface="+mj-lt"/>
          </a:endParaRPr>
        </a:p>
      </dgm:t>
    </dgm:pt>
    <dgm:pt modelId="{F435E3E4-5AE3-4889-82B7-EB67E5D7F3E7}" type="parTrans" cxnId="{64D79023-9A70-4164-B961-617585946279}">
      <dgm:prSet/>
      <dgm:spPr/>
      <dgm:t>
        <a:bodyPr/>
        <a:lstStyle/>
        <a:p>
          <a:endParaRPr lang="el-GR"/>
        </a:p>
      </dgm:t>
    </dgm:pt>
    <dgm:pt modelId="{8E7A43FD-1E6F-454C-9C1F-42D1BAED7DCB}" type="sibTrans" cxnId="{64D79023-9A70-4164-B961-617585946279}">
      <dgm:prSet/>
      <dgm:spPr/>
      <dgm:t>
        <a:bodyPr/>
        <a:lstStyle/>
        <a:p>
          <a:endParaRPr lang="el-GR"/>
        </a:p>
      </dgm:t>
    </dgm:pt>
    <dgm:pt modelId="{C483814A-8072-4ADF-BA01-5010720AF301}">
      <dgm:prSet phldrT="[Text]"/>
      <dgm:spPr/>
      <dgm:t>
        <a:bodyPr/>
        <a:lstStyle/>
        <a:p>
          <a:r>
            <a:rPr lang="en-US" dirty="0">
              <a:latin typeface="+mj-lt"/>
            </a:rPr>
            <a:t>Αποδόμηση και αμφισβήτηση των συμβατικών προτύπων </a:t>
          </a:r>
          <a:r>
            <a:rPr lang="el-GR" dirty="0">
              <a:latin typeface="+mj-lt"/>
            </a:rPr>
            <a:t>κοινωνικού </a:t>
          </a:r>
          <a:r>
            <a:rPr lang="en-US" dirty="0" err="1">
              <a:latin typeface="+mj-lt"/>
            </a:rPr>
            <a:t>φύλου</a:t>
          </a:r>
          <a:endParaRPr lang="el-GR" dirty="0">
            <a:latin typeface="+mj-lt"/>
          </a:endParaRPr>
        </a:p>
      </dgm:t>
    </dgm:pt>
    <dgm:pt modelId="{8CD9BDE4-A35A-4534-A120-BB3076E21B16}" type="parTrans" cxnId="{42F1FEF3-48D8-4FDF-8464-A3DA45DA920F}">
      <dgm:prSet/>
      <dgm:spPr/>
      <dgm:t>
        <a:bodyPr/>
        <a:lstStyle/>
        <a:p>
          <a:endParaRPr lang="el-GR"/>
        </a:p>
      </dgm:t>
    </dgm:pt>
    <dgm:pt modelId="{BF5E13E8-695B-4815-AA2F-AA365DF64F30}" type="sibTrans" cxnId="{42F1FEF3-48D8-4FDF-8464-A3DA45DA920F}">
      <dgm:prSet/>
      <dgm:spPr/>
      <dgm:t>
        <a:bodyPr/>
        <a:lstStyle/>
        <a:p>
          <a:endParaRPr lang="el-GR"/>
        </a:p>
      </dgm:t>
    </dgm:pt>
    <dgm:pt modelId="{247817D9-0CE3-4713-9943-A8F10A2E47AF}">
      <dgm:prSet phldrT="[Text]"/>
      <dgm:spPr/>
      <dgm:t>
        <a:bodyPr/>
        <a:lstStyle/>
        <a:p>
          <a:r>
            <a:rPr lang="en-US" dirty="0">
              <a:latin typeface="+mj-lt"/>
            </a:rPr>
            <a:t>Πολιτικές στην τάξη</a:t>
          </a:r>
          <a:endParaRPr lang="el-GR" dirty="0">
            <a:latin typeface="+mj-lt"/>
          </a:endParaRPr>
        </a:p>
      </dgm:t>
    </dgm:pt>
    <dgm:pt modelId="{6E84646E-1EB1-4223-9426-DB208F85478D}" type="parTrans" cxnId="{DE89C251-4D6E-4C55-AB4B-AD06DF3FB39C}">
      <dgm:prSet/>
      <dgm:spPr/>
      <dgm:t>
        <a:bodyPr/>
        <a:lstStyle/>
        <a:p>
          <a:endParaRPr lang="el-GR"/>
        </a:p>
      </dgm:t>
    </dgm:pt>
    <dgm:pt modelId="{C35D7112-09AE-4FB4-80F3-F3C333B58B35}" type="sibTrans" cxnId="{DE89C251-4D6E-4C55-AB4B-AD06DF3FB39C}">
      <dgm:prSet/>
      <dgm:spPr/>
      <dgm:t>
        <a:bodyPr/>
        <a:lstStyle/>
        <a:p>
          <a:endParaRPr lang="el-GR"/>
        </a:p>
      </dgm:t>
    </dgm:pt>
    <dgm:pt modelId="{724AFED1-F1F5-4DAB-A652-171046B5F59E}">
      <dgm:prSet phldrT="[Text]"/>
      <dgm:spPr/>
      <dgm:t>
        <a:bodyPr/>
        <a:lstStyle/>
        <a:p>
          <a:r>
            <a:rPr lang="en-US" dirty="0">
              <a:latin typeface="+mj-lt"/>
            </a:rPr>
            <a:t>Μικτή αλληλεπίδραση των δύο </a:t>
          </a:r>
          <a:r>
            <a:rPr lang="el-GR" dirty="0">
              <a:latin typeface="+mj-lt"/>
            </a:rPr>
            <a:t>κοινωνικών </a:t>
          </a:r>
          <a:r>
            <a:rPr lang="en-US" dirty="0" err="1">
              <a:latin typeface="+mj-lt"/>
            </a:rPr>
            <a:t>φύλων</a:t>
          </a:r>
          <a:endParaRPr lang="el-GR" dirty="0">
            <a:latin typeface="+mj-lt"/>
          </a:endParaRPr>
        </a:p>
      </dgm:t>
    </dgm:pt>
    <dgm:pt modelId="{F2ACDEB7-2E7E-462C-BE8D-8DA063266A0C}" type="parTrans" cxnId="{68F81279-1767-4411-BC7A-1EE411784B75}">
      <dgm:prSet/>
      <dgm:spPr/>
      <dgm:t>
        <a:bodyPr/>
        <a:lstStyle/>
        <a:p>
          <a:endParaRPr lang="el-GR"/>
        </a:p>
      </dgm:t>
    </dgm:pt>
    <dgm:pt modelId="{A2DB3FEB-811D-442B-81EB-61419B714386}" type="sibTrans" cxnId="{68F81279-1767-4411-BC7A-1EE411784B75}">
      <dgm:prSet/>
      <dgm:spPr/>
      <dgm:t>
        <a:bodyPr/>
        <a:lstStyle/>
        <a:p>
          <a:endParaRPr lang="el-GR"/>
        </a:p>
      </dgm:t>
    </dgm:pt>
    <dgm:pt modelId="{6E2791BC-2987-4A39-A637-A5E14E704E4E}">
      <dgm:prSet/>
      <dgm:spPr/>
      <dgm:t>
        <a:bodyPr/>
        <a:lstStyle/>
        <a:p>
          <a:r>
            <a:rPr lang="en-US" dirty="0" err="1">
              <a:latin typeface="+mj-lt"/>
            </a:rPr>
            <a:t>Συμ</a:t>
          </a:r>
          <a:r>
            <a:rPr lang="en-US" dirty="0">
              <a:latin typeface="+mj-lt"/>
            </a:rPr>
            <a:t>περίληψη της ιστορίας </a:t>
          </a:r>
          <a:r>
            <a:rPr lang="el-GR" dirty="0">
              <a:latin typeface="+mj-lt"/>
            </a:rPr>
            <a:t>ΛΟΑΤΚΙ</a:t>
          </a:r>
          <a:r>
            <a:rPr lang="en-US" dirty="0">
              <a:latin typeface="+mj-lt"/>
            </a:rPr>
            <a:t>+</a:t>
          </a:r>
        </a:p>
      </dgm:t>
    </dgm:pt>
    <dgm:pt modelId="{1EF41C99-8716-4A43-8436-DEC26574B39A}" type="parTrans" cxnId="{0EF4D392-4C08-454F-9E82-D55B78ED2F41}">
      <dgm:prSet/>
      <dgm:spPr/>
      <dgm:t>
        <a:bodyPr/>
        <a:lstStyle/>
        <a:p>
          <a:endParaRPr lang="el-GR"/>
        </a:p>
      </dgm:t>
    </dgm:pt>
    <dgm:pt modelId="{7B2ADE44-5457-437E-89B6-A5486CC63A49}" type="sibTrans" cxnId="{0EF4D392-4C08-454F-9E82-D55B78ED2F41}">
      <dgm:prSet/>
      <dgm:spPr/>
      <dgm:t>
        <a:bodyPr/>
        <a:lstStyle/>
        <a:p>
          <a:endParaRPr lang="el-GR"/>
        </a:p>
      </dgm:t>
    </dgm:pt>
    <dgm:pt modelId="{C70A31CF-6254-46FF-AD31-934EA15EDABB}">
      <dgm:prSet/>
      <dgm:spPr/>
      <dgm:t>
        <a:bodyPr/>
        <a:lstStyle/>
        <a:p>
          <a:r>
            <a:rPr lang="en-US" dirty="0">
              <a:latin typeface="+mj-lt"/>
            </a:rPr>
            <a:t>Πολύτιμες συνεισφορές στην επιστήμη, την τέχνη και τη λογοτεχνία από ΛΟΑΤΚΙ+ άτομα</a:t>
          </a:r>
        </a:p>
      </dgm:t>
    </dgm:pt>
    <dgm:pt modelId="{5A75577D-295F-4F55-ACF1-E133BB546059}" type="parTrans" cxnId="{093A724D-DB98-4005-93CD-A71846D37EC8}">
      <dgm:prSet/>
      <dgm:spPr/>
      <dgm:t>
        <a:bodyPr/>
        <a:lstStyle/>
        <a:p>
          <a:endParaRPr lang="el-GR"/>
        </a:p>
      </dgm:t>
    </dgm:pt>
    <dgm:pt modelId="{6E6D2AE8-9290-43F5-8A01-0A37B47712C6}" type="sibTrans" cxnId="{093A724D-DB98-4005-93CD-A71846D37EC8}">
      <dgm:prSet/>
      <dgm:spPr/>
      <dgm:t>
        <a:bodyPr/>
        <a:lstStyle/>
        <a:p>
          <a:endParaRPr lang="el-GR"/>
        </a:p>
      </dgm:t>
    </dgm:pt>
    <dgm:pt modelId="{C62A69A4-1CA7-4A0B-A1F8-639AB5D641AB}">
      <dgm:prSet/>
      <dgm:spPr/>
      <dgm:t>
        <a:bodyPr/>
        <a:lstStyle/>
        <a:p>
          <a:r>
            <a:rPr lang="en-US" dirty="0">
              <a:latin typeface="+mj-lt"/>
            </a:rPr>
            <a:t>Πολιτική κατά των διακρίσεων</a:t>
          </a:r>
        </a:p>
      </dgm:t>
    </dgm:pt>
    <dgm:pt modelId="{788CBC0B-14D4-4D42-A7CF-B6380BF8B2A1}" type="parTrans" cxnId="{9740D8F9-E6FF-4BA5-BD26-B89B4C2AFFA6}">
      <dgm:prSet/>
      <dgm:spPr/>
      <dgm:t>
        <a:bodyPr/>
        <a:lstStyle/>
        <a:p>
          <a:endParaRPr lang="el-GR"/>
        </a:p>
      </dgm:t>
    </dgm:pt>
    <dgm:pt modelId="{7B92D114-6D64-4052-9669-08B8DA999215}" type="sibTrans" cxnId="{9740D8F9-E6FF-4BA5-BD26-B89B4C2AFFA6}">
      <dgm:prSet/>
      <dgm:spPr/>
      <dgm:t>
        <a:bodyPr/>
        <a:lstStyle/>
        <a:p>
          <a:endParaRPr lang="el-GR"/>
        </a:p>
      </dgm:t>
    </dgm:pt>
    <dgm:pt modelId="{55899968-1A1F-46E3-A42C-B280715B6B21}">
      <dgm:prSet/>
      <dgm:spPr/>
      <dgm:t>
        <a:bodyPr/>
        <a:lstStyle/>
        <a:p>
          <a:r>
            <a:rPr lang="en-US">
              <a:latin typeface="+mj-lt"/>
            </a:rPr>
            <a:t>Μέθοδοι στις διαδικασίες αξιολόγησης</a:t>
          </a:r>
          <a:endParaRPr lang="en-US" dirty="0">
            <a:latin typeface="+mj-lt"/>
          </a:endParaRPr>
        </a:p>
      </dgm:t>
    </dgm:pt>
    <dgm:pt modelId="{72CFDF2F-E659-4C37-BE80-F35906309AE7}" type="parTrans" cxnId="{B46E3ED8-6422-4479-977F-37396A9F43A6}">
      <dgm:prSet/>
      <dgm:spPr/>
      <dgm:t>
        <a:bodyPr/>
        <a:lstStyle/>
        <a:p>
          <a:endParaRPr lang="el-GR"/>
        </a:p>
      </dgm:t>
    </dgm:pt>
    <dgm:pt modelId="{7D6AFCBC-2342-40C9-9DC7-F7FEFDA8DE99}" type="sibTrans" cxnId="{B46E3ED8-6422-4479-977F-37396A9F43A6}">
      <dgm:prSet/>
      <dgm:spPr/>
      <dgm:t>
        <a:bodyPr/>
        <a:lstStyle/>
        <a:p>
          <a:endParaRPr lang="el-GR"/>
        </a:p>
      </dgm:t>
    </dgm:pt>
    <dgm:pt modelId="{19ADAFD4-CBB7-458E-9AC8-5CFE54681857}">
      <dgm:prSet/>
      <dgm:spPr/>
      <dgm:t>
        <a:bodyPr/>
        <a:lstStyle/>
        <a:p>
          <a:r>
            <a:rPr lang="en-US" dirty="0">
              <a:latin typeface="+mj-lt"/>
            </a:rPr>
            <a:t>Εφαρμογή της μεθόδου καθολικού σχεδιασμού για τη μάθηση (UDL)</a:t>
          </a:r>
          <a:endParaRPr lang="el-GR" dirty="0">
            <a:latin typeface="+mj-lt"/>
          </a:endParaRPr>
        </a:p>
      </dgm:t>
    </dgm:pt>
    <dgm:pt modelId="{F40EC084-82C2-4BE4-9267-EF1DA83EDF1A}" type="parTrans" cxnId="{A6C48984-354C-4B1E-BDC3-530A23531FA9}">
      <dgm:prSet/>
      <dgm:spPr/>
      <dgm:t>
        <a:bodyPr/>
        <a:lstStyle/>
        <a:p>
          <a:endParaRPr lang="el-GR"/>
        </a:p>
      </dgm:t>
    </dgm:pt>
    <dgm:pt modelId="{01097C61-A6C9-4E15-B19D-B8D1749EB2E4}" type="sibTrans" cxnId="{A6C48984-354C-4B1E-BDC3-530A23531FA9}">
      <dgm:prSet/>
      <dgm:spPr/>
      <dgm:t>
        <a:bodyPr/>
        <a:lstStyle/>
        <a:p>
          <a:endParaRPr lang="el-GR"/>
        </a:p>
      </dgm:t>
    </dgm:pt>
    <dgm:pt modelId="{F296FE02-569C-42C9-989C-D43FA838DB97}">
      <dgm:prSet/>
      <dgm:spPr/>
      <dgm:t>
        <a:bodyPr/>
        <a:lstStyle/>
        <a:p>
          <a:endParaRPr lang="en-US" dirty="0">
            <a:latin typeface="+mj-lt"/>
          </a:endParaRPr>
        </a:p>
      </dgm:t>
    </dgm:pt>
    <dgm:pt modelId="{A1788F19-FCD2-4DCD-9E63-2C9672863F97}" type="parTrans" cxnId="{616DAA4C-03AD-4DBC-800B-C3B531CB9C91}">
      <dgm:prSet/>
      <dgm:spPr/>
      <dgm:t>
        <a:bodyPr/>
        <a:lstStyle/>
        <a:p>
          <a:endParaRPr lang="el-GR"/>
        </a:p>
      </dgm:t>
    </dgm:pt>
    <dgm:pt modelId="{29A9D604-CC34-43DB-81F0-183ABF449F72}" type="sibTrans" cxnId="{616DAA4C-03AD-4DBC-800B-C3B531CB9C91}">
      <dgm:prSet/>
      <dgm:spPr/>
      <dgm:t>
        <a:bodyPr/>
        <a:lstStyle/>
        <a:p>
          <a:endParaRPr lang="el-GR"/>
        </a:p>
      </dgm:t>
    </dgm:pt>
    <dgm:pt modelId="{FB02172F-21D4-40CE-AE72-6E36E670627B}">
      <dgm:prSet/>
      <dgm:spPr/>
      <dgm:t>
        <a:bodyPr/>
        <a:lstStyle/>
        <a:p>
          <a:endParaRPr lang="el-GR">
            <a:latin typeface="+mj-lt"/>
          </a:endParaRPr>
        </a:p>
      </dgm:t>
    </dgm:pt>
    <dgm:pt modelId="{C219AAE7-A119-4BAC-A51D-C0F17A82B229}" type="parTrans" cxnId="{7BB430E2-907B-44C3-B702-A214880AEB46}">
      <dgm:prSet/>
      <dgm:spPr/>
      <dgm:t>
        <a:bodyPr/>
        <a:lstStyle/>
        <a:p>
          <a:endParaRPr lang="el-GR"/>
        </a:p>
      </dgm:t>
    </dgm:pt>
    <dgm:pt modelId="{BE3B1045-AC81-43AC-9B2D-BF61A64EA139}" type="sibTrans" cxnId="{7BB430E2-907B-44C3-B702-A214880AEB46}">
      <dgm:prSet/>
      <dgm:spPr/>
      <dgm:t>
        <a:bodyPr/>
        <a:lstStyle/>
        <a:p>
          <a:endParaRPr lang="el-GR"/>
        </a:p>
      </dgm:t>
    </dgm:pt>
    <dgm:pt modelId="{7EA174B1-C8C5-4F67-B68A-20D1014927A2}" type="pres">
      <dgm:prSet presAssocID="{8A5B488C-27A0-4C89-BBC2-2DEFC2BF5D37}" presName="Name0" presStyleCnt="0">
        <dgm:presLayoutVars>
          <dgm:dir/>
          <dgm:animLvl val="lvl"/>
          <dgm:resizeHandles val="exact"/>
        </dgm:presLayoutVars>
      </dgm:prSet>
      <dgm:spPr/>
    </dgm:pt>
    <dgm:pt modelId="{ABF385FE-1FEF-46EC-A83B-86384D9824AE}" type="pres">
      <dgm:prSet presAssocID="{37B565BA-8181-4051-873A-F5D60F932038}" presName="composite" presStyleCnt="0"/>
      <dgm:spPr/>
    </dgm:pt>
    <dgm:pt modelId="{C25065C6-26CB-4D94-8111-10C05726091D}" type="pres">
      <dgm:prSet presAssocID="{37B565BA-8181-4051-873A-F5D60F932038}" presName="parTx" presStyleLbl="alignNode1" presStyleIdx="0" presStyleCnt="4">
        <dgm:presLayoutVars>
          <dgm:chMax val="0"/>
          <dgm:chPref val="0"/>
          <dgm:bulletEnabled val="1"/>
        </dgm:presLayoutVars>
      </dgm:prSet>
      <dgm:spPr/>
    </dgm:pt>
    <dgm:pt modelId="{32251C5B-B905-4B1D-B2E3-FCBDF845DFC3}" type="pres">
      <dgm:prSet presAssocID="{37B565BA-8181-4051-873A-F5D60F932038}" presName="desTx" presStyleLbl="alignAccFollowNode1" presStyleIdx="0" presStyleCnt="4">
        <dgm:presLayoutVars>
          <dgm:bulletEnabled val="1"/>
        </dgm:presLayoutVars>
      </dgm:prSet>
      <dgm:spPr/>
    </dgm:pt>
    <dgm:pt modelId="{86BE0DD2-FD98-4BE2-846D-6EFCEBCF0E4C}" type="pres">
      <dgm:prSet presAssocID="{3C7CBC18-8BB1-40A6-8341-7B9D1405D3DD}" presName="space" presStyleCnt="0"/>
      <dgm:spPr/>
    </dgm:pt>
    <dgm:pt modelId="{961E1BA7-024A-4FDA-86EF-7B8F47C22C9C}" type="pres">
      <dgm:prSet presAssocID="{C5C29179-5522-4808-8829-C892867F794F}" presName="composite" presStyleCnt="0"/>
      <dgm:spPr/>
    </dgm:pt>
    <dgm:pt modelId="{12D70CE0-FDD3-47DF-ADE1-7F16FF6F240A}" type="pres">
      <dgm:prSet presAssocID="{C5C29179-5522-4808-8829-C892867F794F}" presName="parTx" presStyleLbl="alignNode1" presStyleIdx="1" presStyleCnt="4">
        <dgm:presLayoutVars>
          <dgm:chMax val="0"/>
          <dgm:chPref val="0"/>
          <dgm:bulletEnabled val="1"/>
        </dgm:presLayoutVars>
      </dgm:prSet>
      <dgm:spPr/>
    </dgm:pt>
    <dgm:pt modelId="{8677AEE4-2EB2-4330-8245-D3C0A2BFCC81}" type="pres">
      <dgm:prSet presAssocID="{C5C29179-5522-4808-8829-C892867F794F}" presName="desTx" presStyleLbl="alignAccFollowNode1" presStyleIdx="1" presStyleCnt="4">
        <dgm:presLayoutVars>
          <dgm:bulletEnabled val="1"/>
        </dgm:presLayoutVars>
      </dgm:prSet>
      <dgm:spPr/>
    </dgm:pt>
    <dgm:pt modelId="{66A3D60C-AF88-4677-BE8F-E110EF90A927}" type="pres">
      <dgm:prSet presAssocID="{8E7A43FD-1E6F-454C-9C1F-42D1BAED7DCB}" presName="space" presStyleCnt="0"/>
      <dgm:spPr/>
    </dgm:pt>
    <dgm:pt modelId="{2D656866-9B53-42A4-9F40-428C717D2455}" type="pres">
      <dgm:prSet presAssocID="{247817D9-0CE3-4713-9943-A8F10A2E47AF}" presName="composite" presStyleCnt="0"/>
      <dgm:spPr/>
    </dgm:pt>
    <dgm:pt modelId="{BBC0B967-0BAF-4FBB-BF03-0A8219C030CC}" type="pres">
      <dgm:prSet presAssocID="{247817D9-0CE3-4713-9943-A8F10A2E47AF}" presName="parTx" presStyleLbl="alignNode1" presStyleIdx="2" presStyleCnt="4">
        <dgm:presLayoutVars>
          <dgm:chMax val="0"/>
          <dgm:chPref val="0"/>
          <dgm:bulletEnabled val="1"/>
        </dgm:presLayoutVars>
      </dgm:prSet>
      <dgm:spPr/>
    </dgm:pt>
    <dgm:pt modelId="{C3076F9C-3C56-4C15-BE65-52DEED5B4908}" type="pres">
      <dgm:prSet presAssocID="{247817D9-0CE3-4713-9943-A8F10A2E47AF}" presName="desTx" presStyleLbl="alignAccFollowNode1" presStyleIdx="2" presStyleCnt="4">
        <dgm:presLayoutVars>
          <dgm:bulletEnabled val="1"/>
        </dgm:presLayoutVars>
      </dgm:prSet>
      <dgm:spPr/>
    </dgm:pt>
    <dgm:pt modelId="{84E1671D-D425-4DB9-9F0C-B81A8833C1A0}" type="pres">
      <dgm:prSet presAssocID="{C35D7112-09AE-4FB4-80F3-F3C333B58B35}" presName="space" presStyleCnt="0"/>
      <dgm:spPr/>
    </dgm:pt>
    <dgm:pt modelId="{A1AE7E6D-2480-4EF3-9861-799E2A053334}" type="pres">
      <dgm:prSet presAssocID="{55899968-1A1F-46E3-A42C-B280715B6B21}" presName="composite" presStyleCnt="0"/>
      <dgm:spPr/>
    </dgm:pt>
    <dgm:pt modelId="{ED3745A9-EBD5-4E66-B785-E6E311607224}" type="pres">
      <dgm:prSet presAssocID="{55899968-1A1F-46E3-A42C-B280715B6B21}" presName="parTx" presStyleLbl="alignNode1" presStyleIdx="3" presStyleCnt="4">
        <dgm:presLayoutVars>
          <dgm:chMax val="0"/>
          <dgm:chPref val="0"/>
          <dgm:bulletEnabled val="1"/>
        </dgm:presLayoutVars>
      </dgm:prSet>
      <dgm:spPr/>
    </dgm:pt>
    <dgm:pt modelId="{10D23988-69DB-4F42-A7EB-6AFA1587E370}" type="pres">
      <dgm:prSet presAssocID="{55899968-1A1F-46E3-A42C-B280715B6B21}" presName="desTx" presStyleLbl="alignAccFollowNode1" presStyleIdx="3" presStyleCnt="4">
        <dgm:presLayoutVars>
          <dgm:bulletEnabled val="1"/>
        </dgm:presLayoutVars>
      </dgm:prSet>
      <dgm:spPr/>
    </dgm:pt>
  </dgm:ptLst>
  <dgm:cxnLst>
    <dgm:cxn modelId="{764F710F-AD58-40B7-AF44-834A414EA9DB}" type="presOf" srcId="{C5C29179-5522-4808-8829-C892867F794F}" destId="{12D70CE0-FDD3-47DF-ADE1-7F16FF6F240A}" srcOrd="0" destOrd="0" presId="urn:microsoft.com/office/officeart/2005/8/layout/hList1"/>
    <dgm:cxn modelId="{B89C261B-1792-4DC7-BC9D-105820C5FDFD}" type="presOf" srcId="{724AFED1-F1F5-4DAB-A652-171046B5F59E}" destId="{C3076F9C-3C56-4C15-BE65-52DEED5B4908}" srcOrd="0" destOrd="0" presId="urn:microsoft.com/office/officeart/2005/8/layout/hList1"/>
    <dgm:cxn modelId="{59623D21-E054-4E39-A053-DD3D7B2269A6}" type="presOf" srcId="{14730913-E699-44EF-B4BE-F5F0A6778250}" destId="{32251C5B-B905-4B1D-B2E3-FCBDF845DFC3}" srcOrd="0" destOrd="1" presId="urn:microsoft.com/office/officeart/2005/8/layout/hList1"/>
    <dgm:cxn modelId="{64D79023-9A70-4164-B961-617585946279}" srcId="{8A5B488C-27A0-4C89-BBC2-2DEFC2BF5D37}" destId="{C5C29179-5522-4808-8829-C892867F794F}" srcOrd="1" destOrd="0" parTransId="{F435E3E4-5AE3-4889-82B7-EB67E5D7F3E7}" sibTransId="{8E7A43FD-1E6F-454C-9C1F-42D1BAED7DCB}"/>
    <dgm:cxn modelId="{07BC022C-980E-47E8-8583-A7E90162EBD8}" type="presOf" srcId="{C483814A-8072-4ADF-BA01-5010720AF301}" destId="{8677AEE4-2EB2-4330-8245-D3C0A2BFCC81}" srcOrd="0" destOrd="0" presId="urn:microsoft.com/office/officeart/2005/8/layout/hList1"/>
    <dgm:cxn modelId="{F90F3B2E-6B6F-49B5-B5FB-018FF1E55221}" type="presOf" srcId="{F296FE02-569C-42C9-989C-D43FA838DB97}" destId="{10D23988-69DB-4F42-A7EB-6AFA1587E370}" srcOrd="0" destOrd="1" presId="urn:microsoft.com/office/officeart/2005/8/layout/hList1"/>
    <dgm:cxn modelId="{3DA67B2F-C698-4037-A405-8D12B7F47C24}" srcId="{37B565BA-8181-4051-873A-F5D60F932038}" destId="{B7D84EFF-9308-45ED-96E2-FA9AC0923902}" srcOrd="0" destOrd="0" parTransId="{DCA87278-BF67-4676-8D0B-FDC54BCF8866}" sibTransId="{B8C4DA24-FB3B-4C5D-A8FE-9FE9C52F19C8}"/>
    <dgm:cxn modelId="{1D0E443E-6ED0-4814-81AF-33D203CE9ADB}" type="presOf" srcId="{FB02172F-21D4-40CE-AE72-6E36E670627B}" destId="{10D23988-69DB-4F42-A7EB-6AFA1587E370}" srcOrd="0" destOrd="2" presId="urn:microsoft.com/office/officeart/2005/8/layout/hList1"/>
    <dgm:cxn modelId="{616DAA4C-03AD-4DBC-800B-C3B531CB9C91}" srcId="{19ADAFD4-CBB7-458E-9AC8-5CFE54681857}" destId="{F296FE02-569C-42C9-989C-D43FA838DB97}" srcOrd="0" destOrd="0" parTransId="{A1788F19-FCD2-4DCD-9E63-2C9672863F97}" sibTransId="{29A9D604-CC34-43DB-81F0-183ABF449F72}"/>
    <dgm:cxn modelId="{093A724D-DB98-4005-93CD-A71846D37EC8}" srcId="{C5C29179-5522-4808-8829-C892867F794F}" destId="{C70A31CF-6254-46FF-AD31-934EA15EDABB}" srcOrd="2" destOrd="0" parTransId="{5A75577D-295F-4F55-ACF1-E133BB546059}" sibTransId="{6E6D2AE8-9290-43F5-8A01-0A37B47712C6}"/>
    <dgm:cxn modelId="{603B3A4E-E7E2-4385-967B-80C5DCE8FF07}" type="presOf" srcId="{37B565BA-8181-4051-873A-F5D60F932038}" destId="{C25065C6-26CB-4D94-8111-10C05726091D}" srcOrd="0" destOrd="0" presId="urn:microsoft.com/office/officeart/2005/8/layout/hList1"/>
    <dgm:cxn modelId="{DE89C251-4D6E-4C55-AB4B-AD06DF3FB39C}" srcId="{8A5B488C-27A0-4C89-BBC2-2DEFC2BF5D37}" destId="{247817D9-0CE3-4713-9943-A8F10A2E47AF}" srcOrd="2" destOrd="0" parTransId="{6E84646E-1EB1-4223-9426-DB208F85478D}" sibTransId="{C35D7112-09AE-4FB4-80F3-F3C333B58B35}"/>
    <dgm:cxn modelId="{67225E73-241D-4E2D-8613-2A85421880F4}" type="presOf" srcId="{19ADAFD4-CBB7-458E-9AC8-5CFE54681857}" destId="{10D23988-69DB-4F42-A7EB-6AFA1587E370}" srcOrd="0" destOrd="0" presId="urn:microsoft.com/office/officeart/2005/8/layout/hList1"/>
    <dgm:cxn modelId="{72A27773-6C8D-4455-AF94-411E9565D6D7}" type="presOf" srcId="{6E2791BC-2987-4A39-A637-A5E14E704E4E}" destId="{8677AEE4-2EB2-4330-8245-D3C0A2BFCC81}" srcOrd="0" destOrd="1" presId="urn:microsoft.com/office/officeart/2005/8/layout/hList1"/>
    <dgm:cxn modelId="{68F81279-1767-4411-BC7A-1EE411784B75}" srcId="{247817D9-0CE3-4713-9943-A8F10A2E47AF}" destId="{724AFED1-F1F5-4DAB-A652-171046B5F59E}" srcOrd="0" destOrd="0" parTransId="{F2ACDEB7-2E7E-462C-BE8D-8DA063266A0C}" sibTransId="{A2DB3FEB-811D-442B-81EB-61419B714386}"/>
    <dgm:cxn modelId="{A6C48984-354C-4B1E-BDC3-530A23531FA9}" srcId="{55899968-1A1F-46E3-A42C-B280715B6B21}" destId="{19ADAFD4-CBB7-458E-9AC8-5CFE54681857}" srcOrd="0" destOrd="0" parTransId="{F40EC084-82C2-4BE4-9267-EF1DA83EDF1A}" sibTransId="{01097C61-A6C9-4E15-B19D-B8D1749EB2E4}"/>
    <dgm:cxn modelId="{0EF4D392-4C08-454F-9E82-D55B78ED2F41}" srcId="{C5C29179-5522-4808-8829-C892867F794F}" destId="{6E2791BC-2987-4A39-A637-A5E14E704E4E}" srcOrd="1" destOrd="0" parTransId="{1EF41C99-8716-4A43-8436-DEC26574B39A}" sibTransId="{7B2ADE44-5457-437E-89B6-A5486CC63A49}"/>
    <dgm:cxn modelId="{AF2C2EC4-5109-4B77-8B17-1F2E1933D9A1}" srcId="{37B565BA-8181-4051-873A-F5D60F932038}" destId="{14730913-E699-44EF-B4BE-F5F0A6778250}" srcOrd="1" destOrd="0" parTransId="{8292F4EC-2145-4E48-9D95-1741DAAD211C}" sibTransId="{F81B12A1-A8FD-4F56-B2A7-9874912552DE}"/>
    <dgm:cxn modelId="{FCDE48D0-181E-47E4-BA3C-E8B539290DBC}" type="presOf" srcId="{C62A69A4-1CA7-4A0B-A1F8-639AB5D641AB}" destId="{C3076F9C-3C56-4C15-BE65-52DEED5B4908}" srcOrd="0" destOrd="1" presId="urn:microsoft.com/office/officeart/2005/8/layout/hList1"/>
    <dgm:cxn modelId="{B46E3ED8-6422-4479-977F-37396A9F43A6}" srcId="{8A5B488C-27A0-4C89-BBC2-2DEFC2BF5D37}" destId="{55899968-1A1F-46E3-A42C-B280715B6B21}" srcOrd="3" destOrd="0" parTransId="{72CFDF2F-E659-4C37-BE80-F35906309AE7}" sibTransId="{7D6AFCBC-2342-40C9-9DC7-F7FEFDA8DE99}"/>
    <dgm:cxn modelId="{1DE907D9-DAF1-4D51-8144-A86A576F7EC7}" srcId="{8A5B488C-27A0-4C89-BBC2-2DEFC2BF5D37}" destId="{37B565BA-8181-4051-873A-F5D60F932038}" srcOrd="0" destOrd="0" parTransId="{B40B81A5-3BD9-4732-8F9A-D9D24BE78CF7}" sibTransId="{3C7CBC18-8BB1-40A6-8341-7B9D1405D3DD}"/>
    <dgm:cxn modelId="{2DBD68DE-5FCB-48A9-9799-BA6F5D55771B}" type="presOf" srcId="{55899968-1A1F-46E3-A42C-B280715B6B21}" destId="{ED3745A9-EBD5-4E66-B785-E6E311607224}" srcOrd="0" destOrd="0" presId="urn:microsoft.com/office/officeart/2005/8/layout/hList1"/>
    <dgm:cxn modelId="{7BB430E2-907B-44C3-B702-A214880AEB46}" srcId="{55899968-1A1F-46E3-A42C-B280715B6B21}" destId="{FB02172F-21D4-40CE-AE72-6E36E670627B}" srcOrd="1" destOrd="0" parTransId="{C219AAE7-A119-4BAC-A51D-C0F17A82B229}" sibTransId="{BE3B1045-AC81-43AC-9B2D-BF61A64EA139}"/>
    <dgm:cxn modelId="{E4C2AFE6-FB55-42C8-B925-FC92F188A425}" type="presOf" srcId="{247817D9-0CE3-4713-9943-A8F10A2E47AF}" destId="{BBC0B967-0BAF-4FBB-BF03-0A8219C030CC}" srcOrd="0" destOrd="0" presId="urn:microsoft.com/office/officeart/2005/8/layout/hList1"/>
    <dgm:cxn modelId="{92BA33EB-2FCE-485F-AF0F-31FD868D2941}" type="presOf" srcId="{C70A31CF-6254-46FF-AD31-934EA15EDABB}" destId="{8677AEE4-2EB2-4330-8245-D3C0A2BFCC81}" srcOrd="0" destOrd="2" presId="urn:microsoft.com/office/officeart/2005/8/layout/hList1"/>
    <dgm:cxn modelId="{8C993BF0-F2A5-4809-A91C-6A78D3ACFCC4}" type="presOf" srcId="{8A5B488C-27A0-4C89-BBC2-2DEFC2BF5D37}" destId="{7EA174B1-C8C5-4F67-B68A-20D1014927A2}" srcOrd="0" destOrd="0" presId="urn:microsoft.com/office/officeart/2005/8/layout/hList1"/>
    <dgm:cxn modelId="{42F1FEF3-48D8-4FDF-8464-A3DA45DA920F}" srcId="{C5C29179-5522-4808-8829-C892867F794F}" destId="{C483814A-8072-4ADF-BA01-5010720AF301}" srcOrd="0" destOrd="0" parTransId="{8CD9BDE4-A35A-4534-A120-BB3076E21B16}" sibTransId="{BF5E13E8-695B-4815-AA2F-AA365DF64F30}"/>
    <dgm:cxn modelId="{9740D8F9-E6FF-4BA5-BD26-B89B4C2AFFA6}" srcId="{247817D9-0CE3-4713-9943-A8F10A2E47AF}" destId="{C62A69A4-1CA7-4A0B-A1F8-639AB5D641AB}" srcOrd="1" destOrd="0" parTransId="{788CBC0B-14D4-4D42-A7CF-B6380BF8B2A1}" sibTransId="{7B92D114-6D64-4052-9669-08B8DA999215}"/>
    <dgm:cxn modelId="{E6DF3EFB-5390-4351-BDB1-636E60107CBF}" type="presOf" srcId="{B7D84EFF-9308-45ED-96E2-FA9AC0923902}" destId="{32251C5B-B905-4B1D-B2E3-FCBDF845DFC3}" srcOrd="0" destOrd="0" presId="urn:microsoft.com/office/officeart/2005/8/layout/hList1"/>
    <dgm:cxn modelId="{6A9DC297-AA92-4431-8ED9-71DA08DDE300}" type="presParOf" srcId="{7EA174B1-C8C5-4F67-B68A-20D1014927A2}" destId="{ABF385FE-1FEF-46EC-A83B-86384D9824AE}" srcOrd="0" destOrd="0" presId="urn:microsoft.com/office/officeart/2005/8/layout/hList1"/>
    <dgm:cxn modelId="{25AF7722-003A-4888-84EF-E72AD63245DB}" type="presParOf" srcId="{ABF385FE-1FEF-46EC-A83B-86384D9824AE}" destId="{C25065C6-26CB-4D94-8111-10C05726091D}" srcOrd="0" destOrd="0" presId="urn:microsoft.com/office/officeart/2005/8/layout/hList1"/>
    <dgm:cxn modelId="{313AEA78-4C88-4392-8972-5DEAEB29D64A}" type="presParOf" srcId="{ABF385FE-1FEF-46EC-A83B-86384D9824AE}" destId="{32251C5B-B905-4B1D-B2E3-FCBDF845DFC3}" srcOrd="1" destOrd="0" presId="urn:microsoft.com/office/officeart/2005/8/layout/hList1"/>
    <dgm:cxn modelId="{95540401-E2AB-4D7C-A559-F90D03503777}" type="presParOf" srcId="{7EA174B1-C8C5-4F67-B68A-20D1014927A2}" destId="{86BE0DD2-FD98-4BE2-846D-6EFCEBCF0E4C}" srcOrd="1" destOrd="0" presId="urn:microsoft.com/office/officeart/2005/8/layout/hList1"/>
    <dgm:cxn modelId="{5EF14E1C-5CC7-4E7A-8F98-83D362C97683}" type="presParOf" srcId="{7EA174B1-C8C5-4F67-B68A-20D1014927A2}" destId="{961E1BA7-024A-4FDA-86EF-7B8F47C22C9C}" srcOrd="2" destOrd="0" presId="urn:microsoft.com/office/officeart/2005/8/layout/hList1"/>
    <dgm:cxn modelId="{4D58A67A-C885-4B8F-939F-E60CEDE10926}" type="presParOf" srcId="{961E1BA7-024A-4FDA-86EF-7B8F47C22C9C}" destId="{12D70CE0-FDD3-47DF-ADE1-7F16FF6F240A}" srcOrd="0" destOrd="0" presId="urn:microsoft.com/office/officeart/2005/8/layout/hList1"/>
    <dgm:cxn modelId="{C90695C0-F0EC-48CD-8637-D47F322FE70B}" type="presParOf" srcId="{961E1BA7-024A-4FDA-86EF-7B8F47C22C9C}" destId="{8677AEE4-2EB2-4330-8245-D3C0A2BFCC81}" srcOrd="1" destOrd="0" presId="urn:microsoft.com/office/officeart/2005/8/layout/hList1"/>
    <dgm:cxn modelId="{4CA0E556-91B1-430C-AB85-A4E1F79B47A2}" type="presParOf" srcId="{7EA174B1-C8C5-4F67-B68A-20D1014927A2}" destId="{66A3D60C-AF88-4677-BE8F-E110EF90A927}" srcOrd="3" destOrd="0" presId="urn:microsoft.com/office/officeart/2005/8/layout/hList1"/>
    <dgm:cxn modelId="{F0E27F8C-0FD8-4A65-9187-77C039FFA4E0}" type="presParOf" srcId="{7EA174B1-C8C5-4F67-B68A-20D1014927A2}" destId="{2D656866-9B53-42A4-9F40-428C717D2455}" srcOrd="4" destOrd="0" presId="urn:microsoft.com/office/officeart/2005/8/layout/hList1"/>
    <dgm:cxn modelId="{BD7CEEC9-DD0D-427B-8575-0EE7853034B7}" type="presParOf" srcId="{2D656866-9B53-42A4-9F40-428C717D2455}" destId="{BBC0B967-0BAF-4FBB-BF03-0A8219C030CC}" srcOrd="0" destOrd="0" presId="urn:microsoft.com/office/officeart/2005/8/layout/hList1"/>
    <dgm:cxn modelId="{4D502499-E48F-4534-96D2-B8F1518C13CF}" type="presParOf" srcId="{2D656866-9B53-42A4-9F40-428C717D2455}" destId="{C3076F9C-3C56-4C15-BE65-52DEED5B4908}" srcOrd="1" destOrd="0" presId="urn:microsoft.com/office/officeart/2005/8/layout/hList1"/>
    <dgm:cxn modelId="{F13BE94F-7C84-4DBC-A3F0-1FE094592125}" type="presParOf" srcId="{7EA174B1-C8C5-4F67-B68A-20D1014927A2}" destId="{84E1671D-D425-4DB9-9F0C-B81A8833C1A0}" srcOrd="5" destOrd="0" presId="urn:microsoft.com/office/officeart/2005/8/layout/hList1"/>
    <dgm:cxn modelId="{9A41138E-FEC0-45D3-AF3D-EE880D855847}" type="presParOf" srcId="{7EA174B1-C8C5-4F67-B68A-20D1014927A2}" destId="{A1AE7E6D-2480-4EF3-9861-799E2A053334}" srcOrd="6" destOrd="0" presId="urn:microsoft.com/office/officeart/2005/8/layout/hList1"/>
    <dgm:cxn modelId="{EC5C582E-E535-44A8-8D6D-C783A428F242}" type="presParOf" srcId="{A1AE7E6D-2480-4EF3-9861-799E2A053334}" destId="{ED3745A9-EBD5-4E66-B785-E6E311607224}" srcOrd="0" destOrd="0" presId="urn:microsoft.com/office/officeart/2005/8/layout/hList1"/>
    <dgm:cxn modelId="{DBF736DC-DDA7-466B-BD55-FBE2AA4FD199}" type="presParOf" srcId="{A1AE7E6D-2480-4EF3-9861-799E2A053334}" destId="{10D23988-69DB-4F42-A7EB-6AFA1587E3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82D7A-8E6D-4F59-8ADE-772E78A8188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l-GR"/>
        </a:p>
      </dgm:t>
    </dgm:pt>
    <dgm:pt modelId="{63BD92CB-8343-4C99-976B-90CA1F839658}">
      <dgm:prSet phldrT="[Text]"/>
      <dgm:spPr/>
      <dgm:t>
        <a:bodyPr/>
        <a:lstStyle/>
        <a:p>
          <a:r>
            <a:rPr lang="en-US" dirty="0"/>
            <a:t>Ισότητα στην παροχή ανατροφοδότησης ανεξαρτήτως </a:t>
          </a:r>
          <a:r>
            <a:rPr lang="el-GR" dirty="0"/>
            <a:t>κοινωνικού </a:t>
          </a:r>
          <a:r>
            <a:rPr lang="en-US" dirty="0" err="1"/>
            <a:t>φύλου</a:t>
          </a:r>
          <a:r>
            <a:rPr lang="en-US" dirty="0"/>
            <a:t> και σεξουαλικού προσανατολισμού </a:t>
          </a:r>
          <a:endParaRPr lang="el-GR" dirty="0"/>
        </a:p>
      </dgm:t>
    </dgm:pt>
    <dgm:pt modelId="{F9782B3B-E24B-4CA9-B4C4-B4A27D218CA7}" type="parTrans" cxnId="{A28387E3-39B6-45CE-B241-654F08F496FB}">
      <dgm:prSet/>
      <dgm:spPr/>
      <dgm:t>
        <a:bodyPr/>
        <a:lstStyle/>
        <a:p>
          <a:endParaRPr lang="el-GR"/>
        </a:p>
      </dgm:t>
    </dgm:pt>
    <dgm:pt modelId="{2AF699F7-CE65-4352-9EC6-7B0386804B92}" type="sibTrans" cxnId="{A28387E3-39B6-45CE-B241-654F08F496FB}">
      <dgm:prSet/>
      <dgm:spPr/>
      <dgm:t>
        <a:bodyPr/>
        <a:lstStyle/>
        <a:p>
          <a:endParaRPr lang="el-GR"/>
        </a:p>
      </dgm:t>
    </dgm:pt>
    <dgm:pt modelId="{26A51AA1-83EF-4DE3-B52F-FE41222BDA94}">
      <dgm:prSet phldrT="[Text]"/>
      <dgm:spPr/>
      <dgm:t>
        <a:bodyPr/>
        <a:lstStyle/>
        <a:p>
          <a:r>
            <a:rPr lang="en-US" dirty="0"/>
            <a:t>Ζητήστε ανατροφοδότηση από τους μαθητές σας και προσαρμόστε τις μεθόδους και τις στρατηγικές σας με βάση τις ανάγκες τους. </a:t>
          </a:r>
          <a:endParaRPr lang="el-GR" dirty="0"/>
        </a:p>
      </dgm:t>
    </dgm:pt>
    <dgm:pt modelId="{F74DB8A3-764B-4452-A61C-599780CA405B}" type="parTrans" cxnId="{B1BB33A7-36B9-4912-B6E0-451BD10E2E56}">
      <dgm:prSet/>
      <dgm:spPr/>
      <dgm:t>
        <a:bodyPr/>
        <a:lstStyle/>
        <a:p>
          <a:endParaRPr lang="el-GR"/>
        </a:p>
      </dgm:t>
    </dgm:pt>
    <dgm:pt modelId="{A4EF3F69-7D47-4ED5-B619-2EBF8A255CFA}" type="sibTrans" cxnId="{B1BB33A7-36B9-4912-B6E0-451BD10E2E56}">
      <dgm:prSet/>
      <dgm:spPr/>
      <dgm:t>
        <a:bodyPr/>
        <a:lstStyle/>
        <a:p>
          <a:endParaRPr lang="el-GR"/>
        </a:p>
      </dgm:t>
    </dgm:pt>
    <dgm:pt modelId="{AC9C6785-532C-4C87-9014-3DEFD43AE869}">
      <dgm:prSet phldrT="[Text]"/>
      <dgm:spPr/>
      <dgm:t>
        <a:bodyPr/>
        <a:lstStyle/>
        <a:p>
          <a:r>
            <a:rPr lang="en-US" dirty="0"/>
            <a:t>Μοιραστείτε την ανατροφοδότηση που λάβατε με τους συναδέλφους σας και συζητήστε τυχόν προκλήσεις που αντιμετωπίσατε κατά την εφαρμογή των</a:t>
          </a:r>
          <a:r>
            <a:rPr lang="el-GR" dirty="0"/>
            <a:t> συμπεριληπτικών</a:t>
          </a:r>
          <a:r>
            <a:rPr lang="en-US" dirty="0"/>
            <a:t> α</a:t>
          </a:r>
          <a:r>
            <a:rPr lang="en-US" dirty="0" err="1"/>
            <a:t>ξιολογήσεων</a:t>
          </a:r>
          <a:r>
            <a:rPr lang="en-US" dirty="0"/>
            <a:t> </a:t>
          </a:r>
          <a:r>
            <a:rPr lang="el-GR" dirty="0"/>
            <a:t>κοινωνικού </a:t>
          </a:r>
          <a:r>
            <a:rPr lang="en-US" dirty="0" err="1"/>
            <a:t>φύλου</a:t>
          </a:r>
          <a:r>
            <a:rPr lang="en-US" dirty="0"/>
            <a:t>.  </a:t>
          </a:r>
          <a:endParaRPr lang="el-GR" dirty="0"/>
        </a:p>
      </dgm:t>
    </dgm:pt>
    <dgm:pt modelId="{07269EF9-2935-493A-9CF7-A6C2884EA555}" type="parTrans" cxnId="{04910DEF-B357-4E8E-9A3B-7E541837CC6C}">
      <dgm:prSet/>
      <dgm:spPr/>
      <dgm:t>
        <a:bodyPr/>
        <a:lstStyle/>
        <a:p>
          <a:endParaRPr lang="el-GR"/>
        </a:p>
      </dgm:t>
    </dgm:pt>
    <dgm:pt modelId="{30B58DD9-429C-482B-AD2B-46B37DBDB54D}" type="sibTrans" cxnId="{04910DEF-B357-4E8E-9A3B-7E541837CC6C}">
      <dgm:prSet/>
      <dgm:spPr/>
      <dgm:t>
        <a:bodyPr/>
        <a:lstStyle/>
        <a:p>
          <a:endParaRPr lang="el-GR"/>
        </a:p>
      </dgm:t>
    </dgm:pt>
    <dgm:pt modelId="{2A1CC95D-144E-451B-AC16-0CB43DAD2F56}" type="pres">
      <dgm:prSet presAssocID="{C0382D7A-8E6D-4F59-8ADE-772E78A81888}" presName="cycle" presStyleCnt="0">
        <dgm:presLayoutVars>
          <dgm:dir/>
          <dgm:resizeHandles val="exact"/>
        </dgm:presLayoutVars>
      </dgm:prSet>
      <dgm:spPr/>
    </dgm:pt>
    <dgm:pt modelId="{C142BF45-5466-4EF4-9FC4-D41B35D27CF4}" type="pres">
      <dgm:prSet presAssocID="{63BD92CB-8343-4C99-976B-90CA1F839658}" presName="dummy" presStyleCnt="0"/>
      <dgm:spPr/>
    </dgm:pt>
    <dgm:pt modelId="{8B1F243E-CBA1-4D73-9D37-9F0225582CF4}" type="pres">
      <dgm:prSet presAssocID="{63BD92CB-8343-4C99-976B-90CA1F839658}" presName="node" presStyleLbl="revTx" presStyleIdx="0" presStyleCnt="3">
        <dgm:presLayoutVars>
          <dgm:bulletEnabled val="1"/>
        </dgm:presLayoutVars>
      </dgm:prSet>
      <dgm:spPr/>
    </dgm:pt>
    <dgm:pt modelId="{F95053F0-5382-4CB6-9559-68B022EE110D}" type="pres">
      <dgm:prSet presAssocID="{2AF699F7-CE65-4352-9EC6-7B0386804B92}" presName="sibTrans" presStyleLbl="node1" presStyleIdx="0" presStyleCnt="3" custLinFactNeighborX="8138" custLinFactNeighborY="-5196"/>
      <dgm:spPr/>
    </dgm:pt>
    <dgm:pt modelId="{2DE78C93-4D6D-49B7-A135-E3CB063570E0}" type="pres">
      <dgm:prSet presAssocID="{26A51AA1-83EF-4DE3-B52F-FE41222BDA94}" presName="dummy" presStyleCnt="0"/>
      <dgm:spPr/>
    </dgm:pt>
    <dgm:pt modelId="{D74D8C02-F588-427E-9B8B-5E586C979928}" type="pres">
      <dgm:prSet presAssocID="{26A51AA1-83EF-4DE3-B52F-FE41222BDA94}" presName="node" presStyleLbl="revTx" presStyleIdx="1" presStyleCnt="3">
        <dgm:presLayoutVars>
          <dgm:bulletEnabled val="1"/>
        </dgm:presLayoutVars>
      </dgm:prSet>
      <dgm:spPr/>
    </dgm:pt>
    <dgm:pt modelId="{9AE77488-B716-4C6B-9081-0B782F1AD7EE}" type="pres">
      <dgm:prSet presAssocID="{A4EF3F69-7D47-4ED5-B619-2EBF8A255CFA}" presName="sibTrans" presStyleLbl="node1" presStyleIdx="1" presStyleCnt="3" custLinFactNeighborX="-8138" custLinFactNeighborY="2200"/>
      <dgm:spPr/>
    </dgm:pt>
    <dgm:pt modelId="{1BD1F229-8F8B-44AA-8FB9-5122DFA2254E}" type="pres">
      <dgm:prSet presAssocID="{AC9C6785-532C-4C87-9014-3DEFD43AE869}" presName="dummy" presStyleCnt="0"/>
      <dgm:spPr/>
    </dgm:pt>
    <dgm:pt modelId="{B7C165E2-7455-4136-9167-B13CAFB6AEC2}" type="pres">
      <dgm:prSet presAssocID="{AC9C6785-532C-4C87-9014-3DEFD43AE869}" presName="node" presStyleLbl="revTx" presStyleIdx="2" presStyleCnt="3">
        <dgm:presLayoutVars>
          <dgm:bulletEnabled val="1"/>
        </dgm:presLayoutVars>
      </dgm:prSet>
      <dgm:spPr/>
    </dgm:pt>
    <dgm:pt modelId="{D6511190-E797-430C-A813-A61DFFC7D81F}" type="pres">
      <dgm:prSet presAssocID="{30B58DD9-429C-482B-AD2B-46B37DBDB54D}" presName="sibTrans" presStyleLbl="node1" presStyleIdx="2" presStyleCnt="3" custScaleX="97040" custLinFactNeighborX="4839" custLinFactNeighborY="1086"/>
      <dgm:spPr/>
    </dgm:pt>
  </dgm:ptLst>
  <dgm:cxnLst>
    <dgm:cxn modelId="{096A732B-ABF5-4F89-9038-FDF6024268D6}" type="presOf" srcId="{A4EF3F69-7D47-4ED5-B619-2EBF8A255CFA}" destId="{9AE77488-B716-4C6B-9081-0B782F1AD7EE}" srcOrd="0" destOrd="0" presId="urn:microsoft.com/office/officeart/2005/8/layout/cycle1"/>
    <dgm:cxn modelId="{A06D5437-CE98-4D3B-BC52-EB21E77795A4}" type="presOf" srcId="{AC9C6785-532C-4C87-9014-3DEFD43AE869}" destId="{B7C165E2-7455-4136-9167-B13CAFB6AEC2}" srcOrd="0" destOrd="0" presId="urn:microsoft.com/office/officeart/2005/8/layout/cycle1"/>
    <dgm:cxn modelId="{C732895C-8106-4B4D-90E2-41BCCFD2ABE3}" type="presOf" srcId="{2AF699F7-CE65-4352-9EC6-7B0386804B92}" destId="{F95053F0-5382-4CB6-9559-68B022EE110D}" srcOrd="0" destOrd="0" presId="urn:microsoft.com/office/officeart/2005/8/layout/cycle1"/>
    <dgm:cxn modelId="{0B540474-01A1-4AF3-BA71-A121E981E650}" type="presOf" srcId="{63BD92CB-8343-4C99-976B-90CA1F839658}" destId="{8B1F243E-CBA1-4D73-9D37-9F0225582CF4}" srcOrd="0" destOrd="0" presId="urn:microsoft.com/office/officeart/2005/8/layout/cycle1"/>
    <dgm:cxn modelId="{B1BB33A7-36B9-4912-B6E0-451BD10E2E56}" srcId="{C0382D7A-8E6D-4F59-8ADE-772E78A81888}" destId="{26A51AA1-83EF-4DE3-B52F-FE41222BDA94}" srcOrd="1" destOrd="0" parTransId="{F74DB8A3-764B-4452-A61C-599780CA405B}" sibTransId="{A4EF3F69-7D47-4ED5-B619-2EBF8A255CFA}"/>
    <dgm:cxn modelId="{9255C9BE-38E5-43AA-A5D6-6E2AB77CDCAB}" type="presOf" srcId="{30B58DD9-429C-482B-AD2B-46B37DBDB54D}" destId="{D6511190-E797-430C-A813-A61DFFC7D81F}" srcOrd="0" destOrd="0" presId="urn:microsoft.com/office/officeart/2005/8/layout/cycle1"/>
    <dgm:cxn modelId="{F4BFBFE2-2A78-4E2B-8B6F-31B268CA0DAB}" type="presOf" srcId="{C0382D7A-8E6D-4F59-8ADE-772E78A81888}" destId="{2A1CC95D-144E-451B-AC16-0CB43DAD2F56}" srcOrd="0" destOrd="0" presId="urn:microsoft.com/office/officeart/2005/8/layout/cycle1"/>
    <dgm:cxn modelId="{A28387E3-39B6-45CE-B241-654F08F496FB}" srcId="{C0382D7A-8E6D-4F59-8ADE-772E78A81888}" destId="{63BD92CB-8343-4C99-976B-90CA1F839658}" srcOrd="0" destOrd="0" parTransId="{F9782B3B-E24B-4CA9-B4C4-B4A27D218CA7}" sibTransId="{2AF699F7-CE65-4352-9EC6-7B0386804B92}"/>
    <dgm:cxn modelId="{04910DEF-B357-4E8E-9A3B-7E541837CC6C}" srcId="{C0382D7A-8E6D-4F59-8ADE-772E78A81888}" destId="{AC9C6785-532C-4C87-9014-3DEFD43AE869}" srcOrd="2" destOrd="0" parTransId="{07269EF9-2935-493A-9CF7-A6C2884EA555}" sibTransId="{30B58DD9-429C-482B-AD2B-46B37DBDB54D}"/>
    <dgm:cxn modelId="{8D92CEF4-AA1E-4365-A60D-387C829C2FD4}" type="presOf" srcId="{26A51AA1-83EF-4DE3-B52F-FE41222BDA94}" destId="{D74D8C02-F588-427E-9B8B-5E586C979928}" srcOrd="0" destOrd="0" presId="urn:microsoft.com/office/officeart/2005/8/layout/cycle1"/>
    <dgm:cxn modelId="{904AAAD8-CE69-4AE6-BEC4-2251EF180D75}" type="presParOf" srcId="{2A1CC95D-144E-451B-AC16-0CB43DAD2F56}" destId="{C142BF45-5466-4EF4-9FC4-D41B35D27CF4}" srcOrd="0" destOrd="0" presId="urn:microsoft.com/office/officeart/2005/8/layout/cycle1"/>
    <dgm:cxn modelId="{28B2E9AE-9555-409E-8A63-3C7D91FDC0F1}" type="presParOf" srcId="{2A1CC95D-144E-451B-AC16-0CB43DAD2F56}" destId="{8B1F243E-CBA1-4D73-9D37-9F0225582CF4}" srcOrd="1" destOrd="0" presId="urn:microsoft.com/office/officeart/2005/8/layout/cycle1"/>
    <dgm:cxn modelId="{D2A54B54-CE38-46A6-B9A0-0102DE8896A0}" type="presParOf" srcId="{2A1CC95D-144E-451B-AC16-0CB43DAD2F56}" destId="{F95053F0-5382-4CB6-9559-68B022EE110D}" srcOrd="2" destOrd="0" presId="urn:microsoft.com/office/officeart/2005/8/layout/cycle1"/>
    <dgm:cxn modelId="{8C8FEB9F-B8E5-4FE5-8A00-7CF6DBF1ADAC}" type="presParOf" srcId="{2A1CC95D-144E-451B-AC16-0CB43DAD2F56}" destId="{2DE78C93-4D6D-49B7-A135-E3CB063570E0}" srcOrd="3" destOrd="0" presId="urn:microsoft.com/office/officeart/2005/8/layout/cycle1"/>
    <dgm:cxn modelId="{48AFE8B0-6318-4446-9FE1-EFF8B1962719}" type="presParOf" srcId="{2A1CC95D-144E-451B-AC16-0CB43DAD2F56}" destId="{D74D8C02-F588-427E-9B8B-5E586C979928}" srcOrd="4" destOrd="0" presId="urn:microsoft.com/office/officeart/2005/8/layout/cycle1"/>
    <dgm:cxn modelId="{6C4C566C-7761-4FA0-B837-0CC89DACD2F6}" type="presParOf" srcId="{2A1CC95D-144E-451B-AC16-0CB43DAD2F56}" destId="{9AE77488-B716-4C6B-9081-0B782F1AD7EE}" srcOrd="5" destOrd="0" presId="urn:microsoft.com/office/officeart/2005/8/layout/cycle1"/>
    <dgm:cxn modelId="{21819CE3-11FB-4CBB-89DE-E64D45B38277}" type="presParOf" srcId="{2A1CC95D-144E-451B-AC16-0CB43DAD2F56}" destId="{1BD1F229-8F8B-44AA-8FB9-5122DFA2254E}" srcOrd="6" destOrd="0" presId="urn:microsoft.com/office/officeart/2005/8/layout/cycle1"/>
    <dgm:cxn modelId="{8B88A537-6DE5-4C01-942E-071DF6FF22DF}" type="presParOf" srcId="{2A1CC95D-144E-451B-AC16-0CB43DAD2F56}" destId="{B7C165E2-7455-4136-9167-B13CAFB6AEC2}" srcOrd="7" destOrd="0" presId="urn:microsoft.com/office/officeart/2005/8/layout/cycle1"/>
    <dgm:cxn modelId="{C0B776FC-70C1-4D4E-B982-F13C06696B2D}" type="presParOf" srcId="{2A1CC95D-144E-451B-AC16-0CB43DAD2F56}" destId="{D6511190-E797-430C-A813-A61DFFC7D81F}"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065C6-26CB-4D94-8111-10C05726091D}">
      <dsp:nvSpPr>
        <dsp:cNvPr id="0" name=""/>
        <dsp:cNvSpPr/>
      </dsp:nvSpPr>
      <dsp:spPr>
        <a:xfrm>
          <a:off x="3953" y="336305"/>
          <a:ext cx="2377306" cy="8130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Καλλιέργεια ενός περιβάλλοντος </a:t>
          </a:r>
          <a:r>
            <a:rPr lang="el-GR" sz="1600" kern="1200" dirty="0">
              <a:latin typeface="+mj-lt"/>
            </a:rPr>
            <a:t>συμπεριληπτικής </a:t>
          </a:r>
          <a:r>
            <a:rPr lang="en-US" sz="1600" kern="1200" dirty="0" err="1">
              <a:latin typeface="+mj-lt"/>
            </a:rPr>
            <a:t>τάξης</a:t>
          </a:r>
          <a:endParaRPr lang="el-GR" sz="1600" kern="1200" dirty="0">
            <a:latin typeface="+mj-lt"/>
          </a:endParaRPr>
        </a:p>
      </dsp:txBody>
      <dsp:txXfrm>
        <a:off x="3953" y="336305"/>
        <a:ext cx="2377306" cy="813075"/>
      </dsp:txXfrm>
    </dsp:sp>
    <dsp:sp modelId="{32251C5B-B905-4B1D-B2E3-FCBDF845DFC3}">
      <dsp:nvSpPr>
        <dsp:cNvPr id="0" name=""/>
        <dsp:cNvSpPr/>
      </dsp:nvSpPr>
      <dsp:spPr>
        <a:xfrm>
          <a:off x="3953" y="1149380"/>
          <a:ext cx="2377306" cy="25459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j-lt"/>
            </a:rPr>
            <a:t>Χρήση της γλώσσας που ανταποκρίνεται στο </a:t>
          </a:r>
          <a:r>
            <a:rPr lang="el-GR" sz="1600" kern="1200" dirty="0">
              <a:latin typeface="+mj-lt"/>
            </a:rPr>
            <a:t>κοινωνικό </a:t>
          </a:r>
          <a:r>
            <a:rPr lang="en-US" sz="1600" kern="1200" dirty="0" err="1">
              <a:latin typeface="+mj-lt"/>
            </a:rPr>
            <a:t>φύλο</a:t>
          </a:r>
          <a:r>
            <a:rPr lang="en-US" sz="1600" kern="1200" dirty="0">
              <a:latin typeface="+mj-lt"/>
            </a:rPr>
            <a:t> </a:t>
          </a:r>
          <a:endParaRPr lang="el-GR" sz="1600" kern="1200" dirty="0">
            <a:latin typeface="+mj-lt"/>
          </a:endParaRPr>
        </a:p>
        <a:p>
          <a:pPr marL="171450" lvl="1" indent="-171450" algn="l" defTabSz="711200">
            <a:lnSpc>
              <a:spcPct val="90000"/>
            </a:lnSpc>
            <a:spcBef>
              <a:spcPct val="0"/>
            </a:spcBef>
            <a:spcAft>
              <a:spcPct val="15000"/>
            </a:spcAft>
            <a:buChar char="•"/>
          </a:pPr>
          <a:r>
            <a:rPr lang="en-US" sz="1600" kern="1200" dirty="0">
              <a:latin typeface="+mj-lt"/>
            </a:rPr>
            <a:t>Πρακτικές αντωνυμιών</a:t>
          </a:r>
          <a:endParaRPr lang="el-GR" sz="1600" kern="1200" dirty="0">
            <a:latin typeface="+mj-lt"/>
          </a:endParaRPr>
        </a:p>
      </dsp:txBody>
      <dsp:txXfrm>
        <a:off x="3953" y="1149380"/>
        <a:ext cx="2377306" cy="2545987"/>
      </dsp:txXfrm>
    </dsp:sp>
    <dsp:sp modelId="{12D70CE0-FDD3-47DF-ADE1-7F16FF6F240A}">
      <dsp:nvSpPr>
        <dsp:cNvPr id="0" name=""/>
        <dsp:cNvSpPr/>
      </dsp:nvSpPr>
      <dsp:spPr>
        <a:xfrm>
          <a:off x="2714082" y="336305"/>
          <a:ext cx="2377306" cy="8130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Πρόγραμμα σπουδών και διδακτικό υλικό </a:t>
          </a:r>
          <a:endParaRPr lang="el-GR" sz="1600" kern="1200" dirty="0">
            <a:latin typeface="+mj-lt"/>
          </a:endParaRPr>
        </a:p>
      </dsp:txBody>
      <dsp:txXfrm>
        <a:off x="2714082" y="336305"/>
        <a:ext cx="2377306" cy="813075"/>
      </dsp:txXfrm>
    </dsp:sp>
    <dsp:sp modelId="{8677AEE4-2EB2-4330-8245-D3C0A2BFCC81}">
      <dsp:nvSpPr>
        <dsp:cNvPr id="0" name=""/>
        <dsp:cNvSpPr/>
      </dsp:nvSpPr>
      <dsp:spPr>
        <a:xfrm>
          <a:off x="2714082" y="1149380"/>
          <a:ext cx="2377306" cy="25459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j-lt"/>
            </a:rPr>
            <a:t>Αποδόμηση και αμφισβήτηση των συμβατικών προτύπων </a:t>
          </a:r>
          <a:r>
            <a:rPr lang="el-GR" sz="1600" kern="1200" dirty="0">
              <a:latin typeface="+mj-lt"/>
            </a:rPr>
            <a:t>κοινωνικού </a:t>
          </a:r>
          <a:r>
            <a:rPr lang="en-US" sz="1600" kern="1200" dirty="0" err="1">
              <a:latin typeface="+mj-lt"/>
            </a:rPr>
            <a:t>φύλου</a:t>
          </a:r>
          <a:endParaRPr lang="el-GR" sz="1600" kern="1200" dirty="0">
            <a:latin typeface="+mj-lt"/>
          </a:endParaRPr>
        </a:p>
        <a:p>
          <a:pPr marL="171450" lvl="1" indent="-171450" algn="l" defTabSz="711200">
            <a:lnSpc>
              <a:spcPct val="90000"/>
            </a:lnSpc>
            <a:spcBef>
              <a:spcPct val="0"/>
            </a:spcBef>
            <a:spcAft>
              <a:spcPct val="15000"/>
            </a:spcAft>
            <a:buChar char="•"/>
          </a:pPr>
          <a:r>
            <a:rPr lang="en-US" sz="1600" kern="1200" dirty="0" err="1">
              <a:latin typeface="+mj-lt"/>
            </a:rPr>
            <a:t>Συμ</a:t>
          </a:r>
          <a:r>
            <a:rPr lang="en-US" sz="1600" kern="1200" dirty="0">
              <a:latin typeface="+mj-lt"/>
            </a:rPr>
            <a:t>περίληψη της ιστορίας </a:t>
          </a:r>
          <a:r>
            <a:rPr lang="el-GR" sz="1600" kern="1200" dirty="0">
              <a:latin typeface="+mj-lt"/>
            </a:rPr>
            <a:t>ΛΟΑΤΚΙ</a:t>
          </a:r>
          <a:r>
            <a:rPr lang="en-US" sz="1600" kern="1200" dirty="0">
              <a:latin typeface="+mj-lt"/>
            </a:rPr>
            <a:t>+</a:t>
          </a:r>
        </a:p>
        <a:p>
          <a:pPr marL="171450" lvl="1" indent="-171450" algn="l" defTabSz="711200">
            <a:lnSpc>
              <a:spcPct val="90000"/>
            </a:lnSpc>
            <a:spcBef>
              <a:spcPct val="0"/>
            </a:spcBef>
            <a:spcAft>
              <a:spcPct val="15000"/>
            </a:spcAft>
            <a:buChar char="•"/>
          </a:pPr>
          <a:r>
            <a:rPr lang="en-US" sz="1600" kern="1200" dirty="0">
              <a:latin typeface="+mj-lt"/>
            </a:rPr>
            <a:t>Πολύτιμες συνεισφορές στην επιστήμη, την τέχνη και τη λογοτεχνία από ΛΟΑΤΚΙ+ άτομα</a:t>
          </a:r>
        </a:p>
      </dsp:txBody>
      <dsp:txXfrm>
        <a:off x="2714082" y="1149380"/>
        <a:ext cx="2377306" cy="2545987"/>
      </dsp:txXfrm>
    </dsp:sp>
    <dsp:sp modelId="{BBC0B967-0BAF-4FBB-BF03-0A8219C030CC}">
      <dsp:nvSpPr>
        <dsp:cNvPr id="0" name=""/>
        <dsp:cNvSpPr/>
      </dsp:nvSpPr>
      <dsp:spPr>
        <a:xfrm>
          <a:off x="5424211" y="336305"/>
          <a:ext cx="2377306" cy="8130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Πολιτικές στην τάξη</a:t>
          </a:r>
          <a:endParaRPr lang="el-GR" sz="1600" kern="1200" dirty="0">
            <a:latin typeface="+mj-lt"/>
          </a:endParaRPr>
        </a:p>
      </dsp:txBody>
      <dsp:txXfrm>
        <a:off x="5424211" y="336305"/>
        <a:ext cx="2377306" cy="813075"/>
      </dsp:txXfrm>
    </dsp:sp>
    <dsp:sp modelId="{C3076F9C-3C56-4C15-BE65-52DEED5B4908}">
      <dsp:nvSpPr>
        <dsp:cNvPr id="0" name=""/>
        <dsp:cNvSpPr/>
      </dsp:nvSpPr>
      <dsp:spPr>
        <a:xfrm>
          <a:off x="5424211" y="1149380"/>
          <a:ext cx="2377306" cy="25459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j-lt"/>
            </a:rPr>
            <a:t>Μικτή αλληλεπίδραση των δύο </a:t>
          </a:r>
          <a:r>
            <a:rPr lang="el-GR" sz="1600" kern="1200" dirty="0">
              <a:latin typeface="+mj-lt"/>
            </a:rPr>
            <a:t>κοινωνικών </a:t>
          </a:r>
          <a:r>
            <a:rPr lang="en-US" sz="1600" kern="1200" dirty="0" err="1">
              <a:latin typeface="+mj-lt"/>
            </a:rPr>
            <a:t>φύλων</a:t>
          </a:r>
          <a:endParaRPr lang="el-GR" sz="1600" kern="1200" dirty="0">
            <a:latin typeface="+mj-lt"/>
          </a:endParaRPr>
        </a:p>
        <a:p>
          <a:pPr marL="171450" lvl="1" indent="-171450" algn="l" defTabSz="711200">
            <a:lnSpc>
              <a:spcPct val="90000"/>
            </a:lnSpc>
            <a:spcBef>
              <a:spcPct val="0"/>
            </a:spcBef>
            <a:spcAft>
              <a:spcPct val="15000"/>
            </a:spcAft>
            <a:buChar char="•"/>
          </a:pPr>
          <a:r>
            <a:rPr lang="en-US" sz="1600" kern="1200" dirty="0">
              <a:latin typeface="+mj-lt"/>
            </a:rPr>
            <a:t>Πολιτική κατά των διακρίσεων</a:t>
          </a:r>
        </a:p>
      </dsp:txBody>
      <dsp:txXfrm>
        <a:off x="5424211" y="1149380"/>
        <a:ext cx="2377306" cy="2545987"/>
      </dsp:txXfrm>
    </dsp:sp>
    <dsp:sp modelId="{ED3745A9-EBD5-4E66-B785-E6E311607224}">
      <dsp:nvSpPr>
        <dsp:cNvPr id="0" name=""/>
        <dsp:cNvSpPr/>
      </dsp:nvSpPr>
      <dsp:spPr>
        <a:xfrm>
          <a:off x="8134340" y="336305"/>
          <a:ext cx="2377306" cy="8130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rPr>
            <a:t>Μέθοδοι στις διαδικασίες αξιολόγησης</a:t>
          </a:r>
          <a:endParaRPr lang="en-US" sz="1600" kern="1200" dirty="0">
            <a:latin typeface="+mj-lt"/>
          </a:endParaRPr>
        </a:p>
      </dsp:txBody>
      <dsp:txXfrm>
        <a:off x="8134340" y="336305"/>
        <a:ext cx="2377306" cy="813075"/>
      </dsp:txXfrm>
    </dsp:sp>
    <dsp:sp modelId="{10D23988-69DB-4F42-A7EB-6AFA1587E370}">
      <dsp:nvSpPr>
        <dsp:cNvPr id="0" name=""/>
        <dsp:cNvSpPr/>
      </dsp:nvSpPr>
      <dsp:spPr>
        <a:xfrm>
          <a:off x="8134340" y="1149380"/>
          <a:ext cx="2377306" cy="25459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j-lt"/>
            </a:rPr>
            <a:t>Εφαρμογή της μεθόδου καθολικού σχεδιασμού για τη μάθηση (UDL)</a:t>
          </a:r>
          <a:endParaRPr lang="el-GR" sz="1600" kern="1200" dirty="0">
            <a:latin typeface="+mj-lt"/>
          </a:endParaRPr>
        </a:p>
        <a:p>
          <a:pPr marL="342900" lvl="2" indent="-171450" algn="l" defTabSz="711200">
            <a:lnSpc>
              <a:spcPct val="90000"/>
            </a:lnSpc>
            <a:spcBef>
              <a:spcPct val="0"/>
            </a:spcBef>
            <a:spcAft>
              <a:spcPct val="15000"/>
            </a:spcAft>
            <a:buChar char="•"/>
          </a:pPr>
          <a:endParaRPr lang="en-US" sz="1600" kern="1200" dirty="0">
            <a:latin typeface="+mj-lt"/>
          </a:endParaRPr>
        </a:p>
        <a:p>
          <a:pPr marL="171450" lvl="1" indent="-171450" algn="l" defTabSz="711200">
            <a:lnSpc>
              <a:spcPct val="90000"/>
            </a:lnSpc>
            <a:spcBef>
              <a:spcPct val="0"/>
            </a:spcBef>
            <a:spcAft>
              <a:spcPct val="15000"/>
            </a:spcAft>
            <a:buChar char="•"/>
          </a:pPr>
          <a:endParaRPr lang="el-GR" sz="1600" kern="1200">
            <a:latin typeface="+mj-lt"/>
          </a:endParaRPr>
        </a:p>
      </dsp:txBody>
      <dsp:txXfrm>
        <a:off x="8134340" y="1149380"/>
        <a:ext cx="2377306" cy="2545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F243E-CBA1-4D73-9D37-9F0225582CF4}">
      <dsp:nvSpPr>
        <dsp:cNvPr id="0" name=""/>
        <dsp:cNvSpPr/>
      </dsp:nvSpPr>
      <dsp:spPr>
        <a:xfrm>
          <a:off x="5325918" y="383161"/>
          <a:ext cx="1954938" cy="1954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Ισότητα στην παροχή ανατροφοδότησης ανεξαρτήτως </a:t>
          </a:r>
          <a:r>
            <a:rPr lang="el-GR" sz="1200" kern="1200" dirty="0"/>
            <a:t>κοινωνικού </a:t>
          </a:r>
          <a:r>
            <a:rPr lang="en-US" sz="1200" kern="1200" dirty="0" err="1"/>
            <a:t>φύλου</a:t>
          </a:r>
          <a:r>
            <a:rPr lang="en-US" sz="1200" kern="1200" dirty="0"/>
            <a:t> και σεξουαλικού προσανατολισμού </a:t>
          </a:r>
          <a:endParaRPr lang="el-GR" sz="1200" kern="1200" dirty="0"/>
        </a:p>
      </dsp:txBody>
      <dsp:txXfrm>
        <a:off x="5325918" y="383161"/>
        <a:ext cx="1954938" cy="1954938"/>
      </dsp:txXfrm>
    </dsp:sp>
    <dsp:sp modelId="{F95053F0-5382-4CB6-9559-68B022EE110D}">
      <dsp:nvSpPr>
        <dsp:cNvPr id="0" name=""/>
        <dsp:cNvSpPr/>
      </dsp:nvSpPr>
      <dsp:spPr>
        <a:xfrm>
          <a:off x="2727242" y="-240650"/>
          <a:ext cx="4619124" cy="4619124"/>
        </a:xfrm>
        <a:prstGeom prst="circularArrow">
          <a:avLst>
            <a:gd name="adj1" fmla="val 8253"/>
            <a:gd name="adj2" fmla="val 576498"/>
            <a:gd name="adj3" fmla="val 2962112"/>
            <a:gd name="adj4" fmla="val 52891"/>
            <a:gd name="adj5" fmla="val 96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D8C02-F588-427E-9B8B-5E586C979928}">
      <dsp:nvSpPr>
        <dsp:cNvPr id="0" name=""/>
        <dsp:cNvSpPr/>
      </dsp:nvSpPr>
      <dsp:spPr>
        <a:xfrm>
          <a:off x="3683430" y="3228034"/>
          <a:ext cx="1954938" cy="1954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Ζητήστε ανατροφοδότηση από τους μαθητές σας και προσαρμόστε τις μεθόδους και τις στρατηγικές σας με βάση τις ανάγκες τους. </a:t>
          </a:r>
          <a:endParaRPr lang="el-GR" sz="1200" kern="1200" dirty="0"/>
        </a:p>
      </dsp:txBody>
      <dsp:txXfrm>
        <a:off x="3683430" y="3228034"/>
        <a:ext cx="1954938" cy="1954938"/>
      </dsp:txXfrm>
    </dsp:sp>
    <dsp:sp modelId="{9AE77488-B716-4C6B-9081-0B782F1AD7EE}">
      <dsp:nvSpPr>
        <dsp:cNvPr id="0" name=""/>
        <dsp:cNvSpPr/>
      </dsp:nvSpPr>
      <dsp:spPr>
        <a:xfrm>
          <a:off x="1975433" y="100979"/>
          <a:ext cx="4619124" cy="4619124"/>
        </a:xfrm>
        <a:prstGeom prst="circularArrow">
          <a:avLst>
            <a:gd name="adj1" fmla="val 8253"/>
            <a:gd name="adj2" fmla="val 576498"/>
            <a:gd name="adj3" fmla="val 10170612"/>
            <a:gd name="adj4" fmla="val 7261390"/>
            <a:gd name="adj5" fmla="val 96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165E2-7455-4136-9167-B13CAFB6AEC2}">
      <dsp:nvSpPr>
        <dsp:cNvPr id="0" name=""/>
        <dsp:cNvSpPr/>
      </dsp:nvSpPr>
      <dsp:spPr>
        <a:xfrm>
          <a:off x="2040943" y="383161"/>
          <a:ext cx="1954938" cy="1954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Μοιραστείτε την ανατροφοδότηση που λάβατε με τους συναδέλφους σας και συζητήστε τυχόν προκλήσεις που αντιμετωπίσατε κατά την εφαρμογή των</a:t>
          </a:r>
          <a:r>
            <a:rPr lang="el-GR" sz="1200" kern="1200" dirty="0"/>
            <a:t> συμπεριληπτικών</a:t>
          </a:r>
          <a:r>
            <a:rPr lang="en-US" sz="1200" kern="1200" dirty="0"/>
            <a:t> α</a:t>
          </a:r>
          <a:r>
            <a:rPr lang="en-US" sz="1200" kern="1200" dirty="0" err="1"/>
            <a:t>ξιολογήσεων</a:t>
          </a:r>
          <a:r>
            <a:rPr lang="en-US" sz="1200" kern="1200" dirty="0"/>
            <a:t> </a:t>
          </a:r>
          <a:r>
            <a:rPr lang="el-GR" sz="1200" kern="1200" dirty="0"/>
            <a:t>κοινωνικού </a:t>
          </a:r>
          <a:r>
            <a:rPr lang="en-US" sz="1200" kern="1200" dirty="0" err="1"/>
            <a:t>φύλου</a:t>
          </a:r>
          <a:r>
            <a:rPr lang="en-US" sz="1200" kern="1200" dirty="0"/>
            <a:t>.  </a:t>
          </a:r>
          <a:endParaRPr lang="el-GR" sz="1200" kern="1200" dirty="0"/>
        </a:p>
      </dsp:txBody>
      <dsp:txXfrm>
        <a:off x="2040943" y="383161"/>
        <a:ext cx="1954938" cy="1954938"/>
      </dsp:txXfrm>
    </dsp:sp>
    <dsp:sp modelId="{D6511190-E797-430C-A813-A61DFFC7D81F}">
      <dsp:nvSpPr>
        <dsp:cNvPr id="0" name=""/>
        <dsp:cNvSpPr/>
      </dsp:nvSpPr>
      <dsp:spPr>
        <a:xfrm>
          <a:off x="2643220" y="49522"/>
          <a:ext cx="4482398" cy="4619124"/>
        </a:xfrm>
        <a:prstGeom prst="circularArrow">
          <a:avLst>
            <a:gd name="adj1" fmla="val 8253"/>
            <a:gd name="adj2" fmla="val 576498"/>
            <a:gd name="adj3" fmla="val 16855093"/>
            <a:gd name="adj4" fmla="val 14968409"/>
            <a:gd name="adj5" fmla="val 96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D816C-DE6D-4BD5-8F24-5DDB7070C7B2}" type="datetimeFigureOut">
              <a:rPr lang="el-GR" smtClean="0"/>
              <a:t>5/10/2025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9B6D0-5431-4F89-B43F-5135AB56FAE2}" type="slidenum">
              <a:rPr lang="el-GR" smtClean="0"/>
              <a:t>‹#›</a:t>
            </a:fld>
            <a:endParaRPr lang="el-GR"/>
          </a:p>
        </p:txBody>
      </p:sp>
    </p:spTree>
    <p:extLst>
      <p:ext uri="{BB962C8B-B14F-4D97-AF65-F5344CB8AC3E}">
        <p14:creationId xmlns:p14="http://schemas.microsoft.com/office/powerpoint/2010/main" val="363503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1</a:t>
            </a:fld>
            <a:endParaRPr lang="en-GB" dirty="0"/>
          </a:p>
        </p:txBody>
      </p:sp>
    </p:spTree>
    <p:extLst>
      <p:ext uri="{BB962C8B-B14F-4D97-AF65-F5344CB8AC3E}">
        <p14:creationId xmlns:p14="http://schemas.microsoft.com/office/powerpoint/2010/main" val="422479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2F49B6D0-5431-4F89-B43F-5135AB56FAE2}" type="slidenum">
              <a:rPr lang="el-GR" smtClean="0"/>
              <a:t>2</a:t>
            </a:fld>
            <a:endParaRPr lang="el-GR"/>
          </a:p>
        </p:txBody>
      </p:sp>
    </p:spTree>
    <p:extLst>
      <p:ext uri="{BB962C8B-B14F-4D97-AF65-F5344CB8AC3E}">
        <p14:creationId xmlns:p14="http://schemas.microsoft.com/office/powerpoint/2010/main" val="46871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Σας ευχαριστώ για την προσοχή σας. Εάν έχετε οποιεσδήποτε ερωτήσεις, μη διστάσετε να τις θέσετε τώρα. Αν σας έρθουν στο μυαλό ερωτήσεις αργότερα, μπορείτε να επικοινωνήσετε μαζί μου μέσω ηλεκτρονικού ταχυδρομείου ή τηλεφώνου. Ανυπομονώ να συνεργαστώ μαζί σας και να υποστηρίξω το μαθησιακό σας ταξίδι.</a:t>
            </a:r>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15</a:t>
            </a:fld>
            <a:endParaRPr lang="en-GB"/>
          </a:p>
        </p:txBody>
      </p:sp>
    </p:spTree>
    <p:extLst>
      <p:ext uri="{BB962C8B-B14F-4D97-AF65-F5344CB8AC3E}">
        <p14:creationId xmlns:p14="http://schemas.microsoft.com/office/powerpoint/2010/main" val="179452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84F3FC5C-8167-44A8-B1DD-1D3F1F8008BE}"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208509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4F3FC5C-8167-44A8-B1DD-1D3F1F8008BE}"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270498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4F3FC5C-8167-44A8-B1DD-1D3F1F8008BE}"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230523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4F3FC5C-8167-44A8-B1DD-1D3F1F8008BE}"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396206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F3FC5C-8167-44A8-B1DD-1D3F1F8008BE}"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84271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84F3FC5C-8167-44A8-B1DD-1D3F1F8008BE}" type="datetimeFigureOut">
              <a:rPr lang="el-GR" smtClean="0"/>
              <a:t>5/10/2025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331221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84F3FC5C-8167-44A8-B1DD-1D3F1F8008BE}" type="datetimeFigureOut">
              <a:rPr lang="el-GR" smtClean="0"/>
              <a:t>5/10/2025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243310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84F3FC5C-8167-44A8-B1DD-1D3F1F8008BE}" type="datetimeFigureOut">
              <a:rPr lang="el-GR" smtClean="0"/>
              <a:t>5/10/2025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246121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3FC5C-8167-44A8-B1DD-1D3F1F8008BE}" type="datetimeFigureOut">
              <a:rPr lang="el-GR" smtClean="0"/>
              <a:t>5/10/2025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3886810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F3FC5C-8167-44A8-B1DD-1D3F1F8008BE}" type="datetimeFigureOut">
              <a:rPr lang="el-GR" smtClean="0"/>
              <a:t>5/10/2025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16348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F3FC5C-8167-44A8-B1DD-1D3F1F8008BE}" type="datetimeFigureOut">
              <a:rPr lang="el-GR" smtClean="0"/>
              <a:t>5/10/2025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318665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3FC5C-8167-44A8-B1DD-1D3F1F8008BE}" type="datetimeFigureOut">
              <a:rPr lang="el-GR" smtClean="0"/>
              <a:t>5/10/2025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B5BF3-D463-4790-A4D6-33F858DEECEE}" type="slidenum">
              <a:rPr lang="el-GR" smtClean="0"/>
              <a:t>‹#›</a:t>
            </a:fld>
            <a:endParaRPr lang="el-GR"/>
          </a:p>
        </p:txBody>
      </p:sp>
    </p:spTree>
    <p:extLst>
      <p:ext uri="{BB962C8B-B14F-4D97-AF65-F5344CB8AC3E}">
        <p14:creationId xmlns:p14="http://schemas.microsoft.com/office/powerpoint/2010/main" val="101273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video" Target="https://www.youtube.com/embed/-ORVWCvALE0"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367861" y="1692938"/>
            <a:ext cx="4834759" cy="2677656"/>
          </a:xfrm>
          <a:prstGeom prst="rect">
            <a:avLst/>
          </a:prstGeom>
          <a:noFill/>
        </p:spPr>
        <p:txBody>
          <a:bodyPr wrap="square" rtlCol="0">
            <a:spAutoFit/>
          </a:bodyPr>
          <a:lstStyle/>
          <a:p>
            <a:r>
              <a:rPr lang="en-US" sz="4000" dirty="0">
                <a:solidFill>
                  <a:schemeClr val="bg1"/>
                </a:solidFill>
              </a:rPr>
              <a:t>Ενότητα 2.1</a:t>
            </a:r>
            <a:br>
              <a:rPr lang="en-US" sz="4000" dirty="0">
                <a:solidFill>
                  <a:schemeClr val="bg1"/>
                </a:solidFill>
              </a:rPr>
            </a:br>
            <a:r>
              <a:rPr lang="en-US" sz="4000" dirty="0">
                <a:solidFill>
                  <a:schemeClr val="bg1"/>
                </a:solidFill>
              </a:rPr>
              <a:t>Κριτική αξιολόγηση</a:t>
            </a:r>
          </a:p>
          <a:p>
            <a:r>
              <a:rPr lang="en-US" sz="2400" dirty="0">
                <a:solidFill>
                  <a:schemeClr val="bg1"/>
                </a:solidFill>
              </a:rPr>
              <a:t>Αποσύνδεση της προκατάληψης, της συμμετοχικότητας και της εκπροσώπησης</a:t>
            </a:r>
            <a:endParaRPr lang="el-GR" sz="2400" dirty="0">
              <a:solidFill>
                <a:schemeClr val="bg1"/>
              </a:solidFill>
            </a:endParaRPr>
          </a:p>
          <a:p>
            <a:endParaRPr lang="en-GB" sz="4000" dirty="0">
              <a:solidFill>
                <a:schemeClr val="bg1"/>
              </a:solidFill>
            </a:endParaRPr>
          </a:p>
        </p:txBody>
      </p:sp>
      <p:sp>
        <p:nvSpPr>
          <p:cNvPr id="5" name="Ορθογώνιο 4"/>
          <p:cNvSpPr/>
          <p:nvPr/>
        </p:nvSpPr>
        <p:spPr>
          <a:xfrm>
            <a:off x="9959923" y="591655"/>
            <a:ext cx="1415772"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endParaRPr lang="en-US" sz="1100" dirty="0">
              <a:solidFill>
                <a:srgbClr val="BDD7EE"/>
              </a:solidFill>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6">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28886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4809"/>
            <a:ext cx="10515600" cy="630816"/>
          </a:xfrm>
        </p:spPr>
        <p:txBody>
          <a:bodyPr>
            <a:normAutofit fontScale="90000"/>
          </a:bodyPr>
          <a:lstStyle/>
          <a:p>
            <a:pPr algn="ctr"/>
            <a:r>
              <a:rPr lang="en-US" b="1" dirty="0">
                <a:solidFill>
                  <a:srgbClr val="002060"/>
                </a:solidFill>
                <a:latin typeface="+mn-lt"/>
              </a:rPr>
              <a:t>Καθολικός σχεδιασμός για τη μάθηση (UDL)</a:t>
            </a:r>
            <a:endParaRPr lang="el-GR" b="1" dirty="0">
              <a:solidFill>
                <a:srgbClr val="002060"/>
              </a:solidFill>
              <a:latin typeface="+mn-lt"/>
            </a:endParaRPr>
          </a:p>
        </p:txBody>
      </p:sp>
      <p:sp>
        <p:nvSpPr>
          <p:cNvPr id="3" name="Content Placeholder 2"/>
          <p:cNvSpPr>
            <a:spLocks noGrp="1"/>
          </p:cNvSpPr>
          <p:nvPr>
            <p:ph idx="1"/>
          </p:nvPr>
        </p:nvSpPr>
        <p:spPr>
          <a:xfrm>
            <a:off x="838200" y="2442210"/>
            <a:ext cx="10515600" cy="3054350"/>
          </a:xfrm>
          <a:solidFill>
            <a:schemeClr val="accent1">
              <a:lumMod val="40000"/>
              <a:lumOff val="60000"/>
            </a:schemeClr>
          </a:solidFill>
          <a:ln>
            <a:solidFill>
              <a:schemeClr val="accent1">
                <a:lumMod val="60000"/>
                <a:lumOff val="40000"/>
              </a:schemeClr>
            </a:solidFill>
          </a:ln>
        </p:spPr>
        <p:txBody>
          <a:bodyPr/>
          <a:lstStyle/>
          <a:p>
            <a:pPr>
              <a:buFont typeface="Wingdings" panose="05000000000000000000" pitchFamily="2" charset="2"/>
              <a:buChar char="ü"/>
            </a:pPr>
            <a:r>
              <a:rPr lang="en-US" dirty="0"/>
              <a:t> Διάφορα μέσα αναπαράστασης πληροφοριών</a:t>
            </a:r>
          </a:p>
          <a:p>
            <a:pPr>
              <a:buFont typeface="Wingdings" panose="05000000000000000000" pitchFamily="2" charset="2"/>
              <a:buChar char="ü"/>
            </a:pPr>
            <a:endParaRPr lang="en-US" dirty="0"/>
          </a:p>
          <a:p>
            <a:pPr>
              <a:buFont typeface="Wingdings" panose="05000000000000000000" pitchFamily="2" charset="2"/>
              <a:buChar char="ü"/>
            </a:pPr>
            <a:r>
              <a:rPr lang="en-US" dirty="0"/>
              <a:t> Διάφορα μέσα δράσης και έκφρασης </a:t>
            </a:r>
          </a:p>
          <a:p>
            <a:pPr>
              <a:buFont typeface="Wingdings" panose="05000000000000000000" pitchFamily="2" charset="2"/>
              <a:buChar char="ü"/>
            </a:pPr>
            <a:endParaRPr lang="en-US" dirty="0"/>
          </a:p>
          <a:p>
            <a:pPr>
              <a:buFont typeface="Wingdings" panose="05000000000000000000" pitchFamily="2" charset="2"/>
              <a:buChar char="ü"/>
            </a:pPr>
            <a:r>
              <a:rPr lang="en-US" dirty="0"/>
              <a:t> Διαφορετικές μέθοδοι παρακίνησης των μαθητών, προσαρμόζοντας τη διδασκαλία στα ενδιαφέροντα και τις ικανότητές τους.</a:t>
            </a:r>
          </a:p>
          <a:p>
            <a:pPr marL="0" indent="0">
              <a:buNone/>
            </a:pPr>
            <a:endParaRPr lang="en-US" dirty="0"/>
          </a:p>
        </p:txBody>
      </p:sp>
    </p:spTree>
    <p:extLst>
      <p:ext uri="{BB962C8B-B14F-4D97-AF65-F5344CB8AC3E}">
        <p14:creationId xmlns:p14="http://schemas.microsoft.com/office/powerpoint/2010/main" val="145819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464" y="1122046"/>
            <a:ext cx="10515600" cy="554354"/>
          </a:xfrm>
        </p:spPr>
        <p:txBody>
          <a:bodyPr>
            <a:noAutofit/>
          </a:bodyPr>
          <a:lstStyle/>
          <a:p>
            <a:pPr algn="ctr"/>
            <a:r>
              <a:rPr lang="en-US" sz="4000" b="1" dirty="0">
                <a:solidFill>
                  <a:srgbClr val="002060"/>
                </a:solidFill>
                <a:latin typeface="+mn-lt"/>
              </a:rPr>
              <a:t>Δίνοντας ακαδημαϊκή ανατροφοδότηση</a:t>
            </a:r>
            <a:endParaRPr lang="el-GR" sz="4000" b="1" dirty="0">
              <a:solidFill>
                <a:srgbClr val="002060"/>
              </a:solidFill>
              <a:latin typeface="+mn-lt"/>
            </a:endParaRPr>
          </a:p>
        </p:txBody>
      </p:sp>
      <p:sp>
        <p:nvSpPr>
          <p:cNvPr id="3" name="Content Placeholder 2"/>
          <p:cNvSpPr>
            <a:spLocks noGrp="1"/>
          </p:cNvSpPr>
          <p:nvPr>
            <p:ph idx="1"/>
          </p:nvPr>
        </p:nvSpPr>
        <p:spPr/>
        <p:txBody>
          <a:bodyPr/>
          <a:lstStyle/>
          <a:p>
            <a:pPr algn="just"/>
            <a:endParaRPr lang="en-US" dirty="0"/>
          </a:p>
          <a:p>
            <a:pPr algn="just"/>
            <a:endParaRPr lang="en-US" dirty="0"/>
          </a:p>
        </p:txBody>
      </p:sp>
      <p:graphicFrame>
        <p:nvGraphicFramePr>
          <p:cNvPr id="4" name="Diagram 3"/>
          <p:cNvGraphicFramePr/>
          <p:nvPr>
            <p:extLst>
              <p:ext uri="{D42A27DB-BD31-4B8C-83A1-F6EECF244321}">
                <p14:modId xmlns:p14="http://schemas.microsoft.com/office/powerpoint/2010/main" val="4043719030"/>
              </p:ext>
            </p:extLst>
          </p:nvPr>
        </p:nvGraphicFramePr>
        <p:xfrm>
          <a:off x="1362364" y="1917065"/>
          <a:ext cx="9321800" cy="51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94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045"/>
            <a:ext cx="10515600" cy="599643"/>
          </a:xfrm>
        </p:spPr>
        <p:txBody>
          <a:bodyPr>
            <a:noAutofit/>
          </a:bodyPr>
          <a:lstStyle/>
          <a:p>
            <a:pPr algn="ctr"/>
            <a:r>
              <a:rPr lang="en-US" sz="4000" b="1" dirty="0">
                <a:solidFill>
                  <a:srgbClr val="002060"/>
                </a:solidFill>
                <a:latin typeface="+mn-lt"/>
              </a:rPr>
              <a:t>Θεσμικές προσεγγίσεις</a:t>
            </a:r>
            <a:endParaRPr lang="el-GR" sz="4000" b="1" dirty="0">
              <a:solidFill>
                <a:srgbClr val="002060"/>
              </a:solidFill>
              <a:latin typeface="+mn-lt"/>
            </a:endParaRPr>
          </a:p>
        </p:txBody>
      </p:sp>
      <p:sp>
        <p:nvSpPr>
          <p:cNvPr id="3" name="Content Placeholder 2"/>
          <p:cNvSpPr>
            <a:spLocks noGrp="1"/>
          </p:cNvSpPr>
          <p:nvPr>
            <p:ph idx="1"/>
          </p:nvPr>
        </p:nvSpPr>
        <p:spPr>
          <a:xfrm>
            <a:off x="838200" y="1820208"/>
            <a:ext cx="4800600" cy="3975735"/>
          </a:xfrm>
          <a:solidFill>
            <a:schemeClr val="accent1">
              <a:lumMod val="60000"/>
              <a:lumOff val="40000"/>
            </a:schemeClr>
          </a:solidFill>
        </p:spPr>
        <p:txBody>
          <a:bodyPr>
            <a:normAutofit fontScale="92500"/>
          </a:bodyPr>
          <a:lstStyle/>
          <a:p>
            <a:pPr algn="just">
              <a:buFont typeface="Wingdings" panose="05000000000000000000" pitchFamily="2" charset="2"/>
              <a:buChar char="ü"/>
            </a:pPr>
            <a:r>
              <a:rPr lang="en-US" dirty="0">
                <a:latin typeface="+mj-lt"/>
              </a:rPr>
              <a:t>Πολιτικές κατά των διακρίσεων</a:t>
            </a:r>
          </a:p>
          <a:p>
            <a:pPr algn="just">
              <a:buFont typeface="Wingdings" panose="05000000000000000000" pitchFamily="2" charset="2"/>
              <a:buChar char="ü"/>
            </a:pPr>
            <a:endParaRPr lang="en-US" dirty="0">
              <a:latin typeface="+mj-lt"/>
            </a:endParaRPr>
          </a:p>
          <a:p>
            <a:pPr algn="just">
              <a:buFont typeface="Wingdings" panose="05000000000000000000" pitchFamily="2" charset="2"/>
              <a:buChar char="ü"/>
            </a:pPr>
            <a:r>
              <a:rPr lang="en-US" dirty="0">
                <a:latin typeface="+mj-lt"/>
              </a:rPr>
              <a:t>Εμπιστευτικοί και ευέλικτοι μηχανισμοί αναφοράς</a:t>
            </a:r>
          </a:p>
          <a:p>
            <a:pPr algn="just">
              <a:buFont typeface="Wingdings" panose="05000000000000000000" pitchFamily="2" charset="2"/>
              <a:buChar char="ü"/>
            </a:pPr>
            <a:endParaRPr lang="en-US" dirty="0">
              <a:latin typeface="+mj-lt"/>
            </a:endParaRPr>
          </a:p>
          <a:p>
            <a:pPr algn="just">
              <a:buFont typeface="Wingdings" panose="05000000000000000000" pitchFamily="2" charset="2"/>
              <a:buChar char="ü"/>
            </a:pPr>
            <a:r>
              <a:rPr lang="en-US" dirty="0">
                <a:latin typeface="+mj-lt"/>
              </a:rPr>
              <a:t>Ορατά σύμβολα υποστήριξης της ΛΟΑΤΚΙ+ (π.χ. σημαίες υπερηφάνειας, αφίσες, αυτοκόλλητα, σχέδια κ.λπ.)</a:t>
            </a:r>
          </a:p>
        </p:txBody>
      </p:sp>
      <p:sp>
        <p:nvSpPr>
          <p:cNvPr id="5" name="TextBox 4"/>
          <p:cNvSpPr txBox="1"/>
          <p:nvPr/>
        </p:nvSpPr>
        <p:spPr>
          <a:xfrm flipH="1">
            <a:off x="6055359" y="1825625"/>
            <a:ext cx="4929797" cy="4401205"/>
          </a:xfrm>
          <a:prstGeom prst="rect">
            <a:avLst/>
          </a:prstGeom>
          <a:solidFill>
            <a:schemeClr val="accent1">
              <a:lumMod val="60000"/>
              <a:lumOff val="40000"/>
            </a:schemeClr>
          </a:solidFill>
        </p:spPr>
        <p:txBody>
          <a:bodyPr wrap="square" rtlCol="0">
            <a:spAutoFit/>
          </a:bodyPr>
          <a:lstStyle/>
          <a:p>
            <a:pPr algn="just">
              <a:buFont typeface="Wingdings" panose="05000000000000000000" pitchFamily="2" charset="2"/>
              <a:buChar char="ü"/>
            </a:pPr>
            <a:r>
              <a:rPr lang="en-US" sz="2800" dirty="0">
                <a:latin typeface="+mj-lt"/>
              </a:rPr>
              <a:t>Πρόσβαση σε συμβουλευτικές υπηρεσίες με εξειδίκευση σε θέματα LGBTQI+</a:t>
            </a:r>
          </a:p>
          <a:p>
            <a:pPr algn="just">
              <a:buFont typeface="Wingdings" panose="05000000000000000000" pitchFamily="2" charset="2"/>
              <a:buChar char="ü"/>
            </a:pPr>
            <a:endParaRPr lang="en-US" sz="2800" dirty="0">
              <a:latin typeface="+mj-lt"/>
            </a:endParaRPr>
          </a:p>
          <a:p>
            <a:pPr algn="just">
              <a:buFont typeface="Wingdings" panose="05000000000000000000" pitchFamily="2" charset="2"/>
              <a:buChar char="ü"/>
            </a:pPr>
            <a:r>
              <a:rPr lang="el-GR" sz="2800" dirty="0">
                <a:latin typeface="+mj-lt"/>
              </a:rPr>
              <a:t>Συμπεριληπτικές ε</a:t>
            </a:r>
            <a:r>
              <a:rPr lang="en-US" sz="2800" dirty="0" err="1">
                <a:latin typeface="+mj-lt"/>
              </a:rPr>
              <a:t>γκ</a:t>
            </a:r>
            <a:r>
              <a:rPr lang="en-US" sz="2800" dirty="0">
                <a:latin typeface="+mj-lt"/>
              </a:rPr>
              <a:t>αταστάσεις</a:t>
            </a:r>
            <a:r>
              <a:rPr lang="el-GR" sz="2800" dirty="0">
                <a:latin typeface="+mj-lt"/>
              </a:rPr>
              <a:t> κοινωνικού </a:t>
            </a:r>
            <a:r>
              <a:rPr lang="en-US" sz="2800" dirty="0" err="1">
                <a:latin typeface="+mj-lt"/>
              </a:rPr>
              <a:t>φύλου</a:t>
            </a:r>
            <a:r>
              <a:rPr lang="en-US" sz="2800" dirty="0">
                <a:latin typeface="+mj-lt"/>
              </a:rPr>
              <a:t> (π.χ. τουαλέτες)</a:t>
            </a:r>
          </a:p>
          <a:p>
            <a:pPr algn="just">
              <a:buFont typeface="Wingdings" panose="05000000000000000000" pitchFamily="2" charset="2"/>
              <a:buChar char="ü"/>
            </a:pPr>
            <a:endParaRPr lang="en-US" sz="2800" dirty="0">
              <a:latin typeface="+mj-lt"/>
            </a:endParaRPr>
          </a:p>
          <a:p>
            <a:pPr algn="just">
              <a:buFont typeface="Wingdings" panose="05000000000000000000" pitchFamily="2" charset="2"/>
              <a:buChar char="ü"/>
            </a:pPr>
            <a:r>
              <a:rPr lang="en-US" sz="2800" dirty="0">
                <a:latin typeface="+mj-lt"/>
              </a:rPr>
              <a:t>Εμπλοκή με τις τοπικές κοινότητες </a:t>
            </a:r>
            <a:endParaRPr lang="el-GR" sz="2800" dirty="0">
              <a:latin typeface="+mj-lt"/>
            </a:endParaRPr>
          </a:p>
        </p:txBody>
      </p:sp>
    </p:spTree>
    <p:extLst>
      <p:ext uri="{BB962C8B-B14F-4D97-AF65-F5344CB8AC3E}">
        <p14:creationId xmlns:p14="http://schemas.microsoft.com/office/powerpoint/2010/main" val="3497202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03670"/>
            <a:ext cx="10515600" cy="517314"/>
          </a:xfrm>
        </p:spPr>
        <p:txBody>
          <a:bodyPr>
            <a:noAutofit/>
          </a:bodyPr>
          <a:lstStyle/>
          <a:p>
            <a:pPr algn="ctr"/>
            <a:r>
              <a:rPr lang="en-US" sz="4000" b="1" dirty="0">
                <a:solidFill>
                  <a:srgbClr val="002060"/>
                </a:solidFill>
                <a:latin typeface="+mn-lt"/>
              </a:rPr>
              <a:t>Δείτε το βίντεο</a:t>
            </a:r>
            <a:br>
              <a:rPr lang="en-US" sz="4000" dirty="0"/>
            </a:br>
            <a:endParaRPr lang="el-GR" sz="4000" dirty="0"/>
          </a:p>
        </p:txBody>
      </p:sp>
      <p:pic>
        <p:nvPicPr>
          <p:cNvPr id="4" name="-ORVWCvALE0"/>
          <p:cNvPicPr>
            <a:picLocks noGrp="1" noRot="1" noChangeAspect="1"/>
          </p:cNvPicPr>
          <p:nvPr>
            <p:ph idx="1"/>
            <a:videoFile r:link="rId1"/>
          </p:nvPr>
        </p:nvPicPr>
        <p:blipFill>
          <a:blip r:embed="rId4"/>
          <a:stretch>
            <a:fillRect/>
          </a:stretch>
        </p:blipFill>
        <p:spPr>
          <a:xfrm>
            <a:off x="3016877" y="2612804"/>
            <a:ext cx="6167763" cy="3469366"/>
          </a:xfrm>
          <a:prstGeom prst="rect">
            <a:avLst/>
          </a:prstGeom>
        </p:spPr>
      </p:pic>
      <p:sp>
        <p:nvSpPr>
          <p:cNvPr id="3" name="Rectangle 2"/>
          <p:cNvSpPr/>
          <p:nvPr/>
        </p:nvSpPr>
        <p:spPr>
          <a:xfrm>
            <a:off x="1458103" y="1362327"/>
            <a:ext cx="9275793" cy="1077218"/>
          </a:xfrm>
          <a:prstGeom prst="rect">
            <a:avLst/>
          </a:prstGeom>
          <a:solidFill>
            <a:schemeClr val="accent1">
              <a:lumMod val="60000"/>
              <a:lumOff val="40000"/>
            </a:schemeClr>
          </a:solidFill>
        </p:spPr>
        <p:txBody>
          <a:bodyPr wrap="square">
            <a:spAutoFit/>
          </a:bodyPr>
          <a:lstStyle/>
          <a:p>
            <a:r>
              <a:rPr lang="en-US" sz="3200" b="1" dirty="0">
                <a:solidFill>
                  <a:srgbClr val="002060"/>
                </a:solidFill>
              </a:rPr>
              <a:t>"Γιατί μιλάω για την </a:t>
            </a:r>
            <a:r>
              <a:rPr lang="el-GR" sz="3200" b="1" dirty="0">
                <a:solidFill>
                  <a:srgbClr val="002060"/>
                </a:solidFill>
              </a:rPr>
              <a:t>ΛΟΑΤΚΙ</a:t>
            </a:r>
            <a:r>
              <a:rPr lang="en-US" sz="3200" b="1" dirty="0">
                <a:solidFill>
                  <a:srgbClr val="002060"/>
                </a:solidFill>
              </a:rPr>
              <a:t>+ εμπειρία μου στα σχολεία"</a:t>
            </a:r>
            <a:endParaRPr lang="el-GR" sz="3200" b="1" dirty="0">
              <a:solidFill>
                <a:srgbClr val="002060"/>
              </a:solidFill>
            </a:endParaRPr>
          </a:p>
        </p:txBody>
      </p:sp>
    </p:spTree>
    <p:extLst>
      <p:ext uri="{BB962C8B-B14F-4D97-AF65-F5344CB8AC3E}">
        <p14:creationId xmlns:p14="http://schemas.microsoft.com/office/powerpoint/2010/main" val="2566941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9720" y="1822768"/>
            <a:ext cx="9870440" cy="3836352"/>
          </a:xfrm>
        </p:spPr>
        <p:txBody>
          <a:bodyPr>
            <a:noAutofit/>
          </a:bodyPr>
          <a:lstStyle/>
          <a:p>
            <a:pPr marL="0" indent="0" algn="just">
              <a:buNone/>
            </a:pPr>
            <a:r>
              <a:rPr lang="en-US" sz="2400" dirty="0">
                <a:latin typeface="+mj-lt"/>
              </a:rPr>
              <a:t>Γράψτε και σκεφτείτε τις ιδέες σας μετά την παρακολούθηση του βίντεο.</a:t>
            </a:r>
          </a:p>
          <a:p>
            <a:pPr algn="just"/>
            <a:endParaRPr lang="en-US" sz="2400" dirty="0">
              <a:latin typeface="+mj-lt"/>
            </a:endParaRPr>
          </a:p>
          <a:p>
            <a:pPr marL="0" indent="0" algn="just">
              <a:buNone/>
            </a:pPr>
            <a:r>
              <a:rPr lang="en-US" sz="2400" dirty="0">
                <a:latin typeface="+mj-lt"/>
              </a:rPr>
              <a:t>Ποιες είναι κάποιες άλλες ιδέες που σας έρχονται στο μυαλό όταν πρόκειται για ένα </a:t>
            </a:r>
            <a:r>
              <a:rPr lang="el-GR" sz="2400" dirty="0">
                <a:latin typeface="+mj-lt"/>
              </a:rPr>
              <a:t>συμπεριληπτικό </a:t>
            </a:r>
            <a:r>
              <a:rPr lang="en-US" sz="2400" dirty="0" err="1">
                <a:latin typeface="+mj-lt"/>
              </a:rPr>
              <a:t>σχολεί</a:t>
            </a:r>
            <a:r>
              <a:rPr lang="el-GR" sz="2400" dirty="0">
                <a:latin typeface="+mj-lt"/>
              </a:rPr>
              <a:t>ο</a:t>
            </a:r>
            <a:r>
              <a:rPr lang="en-US" sz="2400" dirty="0">
                <a:latin typeface="+mj-lt"/>
              </a:rPr>
              <a:t>;</a:t>
            </a:r>
          </a:p>
          <a:p>
            <a:pPr marL="0" indent="0" algn="just">
              <a:buNone/>
            </a:pPr>
            <a:endParaRPr lang="en-US" sz="2400" dirty="0">
              <a:latin typeface="+mj-lt"/>
            </a:endParaRPr>
          </a:p>
          <a:p>
            <a:pPr marL="0" indent="0" algn="just">
              <a:buNone/>
            </a:pPr>
            <a:r>
              <a:rPr lang="en-US" sz="2400" dirty="0">
                <a:latin typeface="+mj-lt"/>
              </a:rPr>
              <a:t>Πώς μπορείτε να συνεισφέρετε σε αυτό ατομικά;</a:t>
            </a:r>
          </a:p>
          <a:p>
            <a:pPr algn="just"/>
            <a:endParaRPr lang="en-US" sz="2400" dirty="0">
              <a:latin typeface="+mj-lt"/>
            </a:endParaRPr>
          </a:p>
          <a:p>
            <a:pPr marL="0" indent="0" algn="just">
              <a:buNone/>
            </a:pPr>
            <a:r>
              <a:rPr lang="en-US" sz="2400" dirty="0">
                <a:latin typeface="+mj-lt"/>
              </a:rPr>
              <a:t>Υπάρχουν θεσμικές αλλαγές που θα μπορούσαν να βοηθήσουν σε ένα σχολικό περιβάλλον που θα περιλαμβάνει περισσότερο ΛΟΑΤΚΙ+; </a:t>
            </a:r>
          </a:p>
        </p:txBody>
      </p:sp>
      <p:sp>
        <p:nvSpPr>
          <p:cNvPr id="4" name="Title 1"/>
          <p:cNvSpPr>
            <a:spLocks noGrp="1"/>
          </p:cNvSpPr>
          <p:nvPr>
            <p:ph type="title"/>
          </p:nvPr>
        </p:nvSpPr>
        <p:spPr>
          <a:xfrm>
            <a:off x="838200" y="1091045"/>
            <a:ext cx="10515600" cy="599643"/>
          </a:xfrm>
        </p:spPr>
        <p:txBody>
          <a:bodyPr>
            <a:noAutofit/>
          </a:bodyPr>
          <a:lstStyle/>
          <a:p>
            <a:pPr algn="ctr"/>
            <a:r>
              <a:rPr lang="en-US" sz="4000" b="1" dirty="0">
                <a:solidFill>
                  <a:srgbClr val="002060"/>
                </a:solidFill>
                <a:latin typeface="+mn-lt"/>
              </a:rPr>
              <a:t>Ανατροφοδότηση</a:t>
            </a:r>
            <a:endParaRPr lang="el-GR" sz="4000" b="1" dirty="0">
              <a:solidFill>
                <a:srgbClr val="002060"/>
              </a:solidFill>
              <a:latin typeface="+mn-lt"/>
            </a:endParaRPr>
          </a:p>
        </p:txBody>
      </p:sp>
      <p:pic>
        <p:nvPicPr>
          <p:cNvPr id="2" name="Picture 1"/>
          <p:cNvPicPr>
            <a:picLocks noChangeAspect="1"/>
          </p:cNvPicPr>
          <p:nvPr/>
        </p:nvPicPr>
        <p:blipFill>
          <a:blip r:embed="rId3"/>
          <a:stretch>
            <a:fillRect/>
          </a:stretch>
        </p:blipFill>
        <p:spPr>
          <a:xfrm>
            <a:off x="947737" y="1822768"/>
            <a:ext cx="515649" cy="515649"/>
          </a:xfrm>
          <a:prstGeom prst="rect">
            <a:avLst/>
          </a:prstGeom>
        </p:spPr>
      </p:pic>
      <p:pic>
        <p:nvPicPr>
          <p:cNvPr id="5" name="Picture 4"/>
          <p:cNvPicPr>
            <a:picLocks noChangeAspect="1"/>
          </p:cNvPicPr>
          <p:nvPr/>
        </p:nvPicPr>
        <p:blipFill>
          <a:blip r:embed="rId4"/>
          <a:stretch>
            <a:fillRect/>
          </a:stretch>
        </p:blipFill>
        <p:spPr>
          <a:xfrm>
            <a:off x="903821" y="2712367"/>
            <a:ext cx="654627" cy="654627"/>
          </a:xfrm>
          <a:prstGeom prst="rect">
            <a:avLst/>
          </a:prstGeom>
        </p:spPr>
      </p:pic>
      <p:pic>
        <p:nvPicPr>
          <p:cNvPr id="6" name="Picture 5"/>
          <p:cNvPicPr>
            <a:picLocks noChangeAspect="1"/>
          </p:cNvPicPr>
          <p:nvPr/>
        </p:nvPicPr>
        <p:blipFill>
          <a:blip r:embed="rId5"/>
          <a:stretch>
            <a:fillRect/>
          </a:stretch>
        </p:blipFill>
        <p:spPr>
          <a:xfrm>
            <a:off x="947737" y="3740944"/>
            <a:ext cx="621983" cy="621983"/>
          </a:xfrm>
          <a:prstGeom prst="rect">
            <a:avLst/>
          </a:prstGeom>
        </p:spPr>
      </p:pic>
      <p:pic>
        <p:nvPicPr>
          <p:cNvPr id="7" name="Picture 6"/>
          <p:cNvPicPr>
            <a:picLocks noChangeAspect="1"/>
          </p:cNvPicPr>
          <p:nvPr/>
        </p:nvPicPr>
        <p:blipFill>
          <a:blip r:embed="rId6"/>
          <a:stretch>
            <a:fillRect/>
          </a:stretch>
        </p:blipFill>
        <p:spPr>
          <a:xfrm>
            <a:off x="889347" y="4736877"/>
            <a:ext cx="680373" cy="680373"/>
          </a:xfrm>
          <a:prstGeom prst="rect">
            <a:avLst/>
          </a:prstGeom>
        </p:spPr>
      </p:pic>
    </p:spTree>
    <p:extLst>
      <p:ext uri="{BB962C8B-B14F-4D97-AF65-F5344CB8AC3E}">
        <p14:creationId xmlns:p14="http://schemas.microsoft.com/office/powerpoint/2010/main" val="1565219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sp>
        <p:nvSpPr>
          <p:cNvPr id="10" name="Ορθογώνιο 9"/>
          <p:cNvSpPr/>
          <p:nvPr/>
        </p:nvSpPr>
        <p:spPr>
          <a:xfrm>
            <a:off x="361387" y="2333274"/>
            <a:ext cx="4574028" cy="400110"/>
          </a:xfrm>
          <a:prstGeom prst="rect">
            <a:avLst/>
          </a:prstGeom>
        </p:spPr>
        <p:txBody>
          <a:bodyPr wrap="square">
            <a:spAutoFit/>
          </a:bodyPr>
          <a:lstStyle/>
          <a:p>
            <a:endParaRPr lang="en-GB" sz="2000" dirty="0">
              <a:solidFill>
                <a:srgbClr val="BDD7EE"/>
              </a:solidFill>
            </a:endParaRPr>
          </a:p>
        </p:txBody>
      </p:sp>
      <p:pic>
        <p:nvPicPr>
          <p:cNvPr id="11" name="Εικόνα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Tree>
    <p:extLst>
      <p:ext uri="{BB962C8B-B14F-4D97-AF65-F5344CB8AC3E}">
        <p14:creationId xmlns:p14="http://schemas.microsoft.com/office/powerpoint/2010/main" val="123382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descr="Colorful carved figures of humans">
            <a:extLst>
              <a:ext uri="{FF2B5EF4-FFF2-40B4-BE49-F238E27FC236}">
                <a16:creationId xmlns:a16="http://schemas.microsoft.com/office/drawing/2014/main" id="{2C83F4C4-7F5D-D01D-4CCA-E15B8611C1C3}"/>
              </a:ext>
            </a:extLst>
          </p:cNvPr>
          <p:cNvPicPr>
            <a:picLocks noChangeAspect="1"/>
          </p:cNvPicPr>
          <p:nvPr/>
        </p:nvPicPr>
        <p:blipFill>
          <a:blip r:embed="rId3"/>
          <a:srcRect l="21896" r="21895" b="-1"/>
          <a:stretch/>
        </p:blipFill>
        <p:spPr>
          <a:xfrm>
            <a:off x="-1" y="-2"/>
            <a:ext cx="5410198" cy="6858002"/>
          </a:xfrm>
          <a:prstGeom prst="rect">
            <a:avLst/>
          </a:prstGeom>
        </p:spPr>
      </p:pic>
      <p:sp>
        <p:nvSpPr>
          <p:cNvPr id="98" name="Google Shape;98;p8"/>
          <p:cNvSpPr txBox="1">
            <a:spLocks noGrp="1"/>
          </p:cNvSpPr>
          <p:nvPr>
            <p:ph type="title"/>
          </p:nvPr>
        </p:nvSpPr>
        <p:spPr>
          <a:xfrm>
            <a:off x="6115317" y="405685"/>
            <a:ext cx="5464968" cy="965915"/>
          </a:xfrm>
          <a:prstGeom prst="rect">
            <a:avLst/>
          </a:prstGeom>
        </p:spPr>
        <p:txBody>
          <a:bodyPr spcFirstLastPara="1" vert="horz" lIns="91440" tIns="45720" rIns="91440" bIns="45720" rtlCol="0" anchor="ctr" anchorCtr="0">
            <a:normAutofit/>
          </a:bodyPr>
          <a:lstStyle/>
          <a:p>
            <a:pPr>
              <a:spcBef>
                <a:spcPts val="0"/>
              </a:spcBef>
              <a:buClr>
                <a:schemeClr val="dk1"/>
              </a:buClr>
              <a:buSzPts val="2400"/>
            </a:pPr>
            <a:r>
              <a:rPr lang="en-US" sz="3200" b="1" dirty="0">
                <a:solidFill>
                  <a:srgbClr val="232765"/>
                </a:solidFill>
                <a:latin typeface="Calibri"/>
                <a:ea typeface="Calibri"/>
                <a:cs typeface="Calibri"/>
                <a:sym typeface="Calibri"/>
              </a:rPr>
              <a:t>Κριτική αξιολόγηση</a:t>
            </a:r>
          </a:p>
        </p:txBody>
      </p:sp>
      <p:sp>
        <p:nvSpPr>
          <p:cNvPr id="8" name="TextBox 7">
            <a:extLst>
              <a:ext uri="{FF2B5EF4-FFF2-40B4-BE49-F238E27FC236}">
                <a16:creationId xmlns:a16="http://schemas.microsoft.com/office/drawing/2014/main" id="{64268DB6-36D3-4C2E-DB08-6A7CA42BD0D7}"/>
              </a:ext>
            </a:extLst>
          </p:cNvPr>
          <p:cNvSpPr txBox="1"/>
          <p:nvPr/>
        </p:nvSpPr>
        <p:spPr>
          <a:xfrm>
            <a:off x="5791200" y="1739900"/>
            <a:ext cx="6248400" cy="5118100"/>
          </a:xfrm>
          <a:prstGeom prst="rect">
            <a:avLst/>
          </a:prstGeom>
        </p:spPr>
        <p:txBody>
          <a:bodyPr vert="horz" lIns="91440" tIns="45720" rIns="91440" bIns="45720" rtlCol="0" anchor="ctr">
            <a:normAutofit fontScale="92500" lnSpcReduction="20000"/>
          </a:bodyPr>
          <a:lstStyle/>
          <a:p>
            <a:pPr marR="0" lvl="0" fontAlgn="auto">
              <a:lnSpc>
                <a:spcPct val="90000"/>
              </a:lnSpc>
              <a:spcBef>
                <a:spcPts val="0"/>
              </a:spcBef>
              <a:spcAft>
                <a:spcPts val="600"/>
              </a:spcAft>
              <a:buClrTx/>
              <a:buSzTx/>
              <a:tabLst/>
              <a:defRPr/>
            </a:pPr>
            <a:r>
              <a:rPr kumimoji="0" lang="en-US" b="0" i="0" u="none" strike="noStrike" cap="none" spc="0" normalizeH="0" baseline="0" noProof="0" dirty="0">
                <a:ln>
                  <a:noFill/>
                </a:ln>
                <a:effectLst/>
                <a:uLnTx/>
                <a:uFillTx/>
              </a:rPr>
              <a:t>Στο τέλος αυτής της ενότητας, θα είστε σε θέση να:</a:t>
            </a:r>
          </a:p>
          <a:p>
            <a:pPr marL="342900" marR="0" lvl="0" indent="-228600" algn="just"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Μάθετε να χρησιμοποιείτε τις αρχές της UDL για την αξιολόγηση, από την άποψη της </a:t>
            </a:r>
            <a:r>
              <a:rPr lang="el-GR" dirty="0"/>
              <a:t>συμπερίληψης</a:t>
            </a:r>
            <a:r>
              <a:rPr kumimoji="0" lang="en-US" b="0" i="0" u="none" strike="noStrike" cap="none" spc="0" normalizeH="0" baseline="0" noProof="0" dirty="0">
                <a:ln>
                  <a:noFill/>
                </a:ln>
                <a:effectLst/>
                <a:uLnTx/>
                <a:uFillTx/>
              </a:rPr>
              <a:t> και της ορατότητας των </a:t>
            </a:r>
            <a:r>
              <a:rPr kumimoji="0" lang="el-GR" b="0" i="0" u="none" strike="noStrike" cap="none" spc="0" normalizeH="0" baseline="0" noProof="0" dirty="0">
                <a:ln>
                  <a:noFill/>
                </a:ln>
                <a:effectLst/>
                <a:uLnTx/>
                <a:uFillTx/>
              </a:rPr>
              <a:t>ΛΟΑΤΚΙ</a:t>
            </a:r>
            <a:r>
              <a:rPr kumimoji="0" lang="en-US" b="0" i="0" u="none" strike="noStrike" cap="none" spc="0" normalizeH="0" baseline="0" noProof="0" dirty="0">
                <a:ln>
                  <a:noFill/>
                </a:ln>
                <a:effectLst/>
                <a:uLnTx/>
                <a:uFillTx/>
              </a:rPr>
              <a:t>+ μαθητών:</a:t>
            </a:r>
          </a:p>
          <a:p>
            <a:pPr marL="800100" lvl="1" indent="-228600" algn="just">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το φυσικό και ψηφιακό περιβάλλον της τάξης και του σχολείου</a:t>
            </a:r>
          </a:p>
          <a:p>
            <a:pPr marL="800100" lvl="1" indent="-228600" algn="just">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το διδακτικό υλικό</a:t>
            </a:r>
          </a:p>
          <a:p>
            <a:pPr marL="800100" lvl="1" indent="-228600" algn="just">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οι δραστηριότητες</a:t>
            </a:r>
          </a:p>
          <a:p>
            <a:pPr marL="800100" lvl="1" indent="-228600" algn="just">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μεθοδολογίες και προσεγγίσεις</a:t>
            </a:r>
          </a:p>
          <a:p>
            <a:pPr marL="800100" lvl="1" indent="-228600" algn="just">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διδακτικό υλικό που σχετίζεται με την εκπαίδευση σε θέματα </a:t>
            </a:r>
            <a:r>
              <a:rPr kumimoji="0" lang="el-GR" sz="1500" b="0" i="0" u="none" strike="noStrike" cap="none" spc="0" normalizeH="0" baseline="0" noProof="0" dirty="0">
                <a:ln>
                  <a:noFill/>
                </a:ln>
                <a:effectLst/>
                <a:uLnTx/>
                <a:uFillTx/>
              </a:rPr>
              <a:t>βιολογικού</a:t>
            </a:r>
            <a:r>
              <a:rPr lang="el-GR" sz="1500" dirty="0"/>
              <a:t> </a:t>
            </a:r>
            <a:r>
              <a:rPr kumimoji="0" lang="el-GR" sz="1500" b="0" i="0" u="none" strike="noStrike" cap="none" spc="0" normalizeH="0" baseline="0" noProof="0" dirty="0">
                <a:ln>
                  <a:noFill/>
                </a:ln>
                <a:effectLst/>
                <a:uLnTx/>
                <a:uFillTx/>
              </a:rPr>
              <a:t> </a:t>
            </a:r>
            <a:r>
              <a:rPr kumimoji="0" lang="en-US" sz="1500" b="0" i="0" u="none" strike="noStrike" cap="none" spc="0" normalizeH="0" baseline="0" noProof="0" dirty="0" err="1">
                <a:ln>
                  <a:noFill/>
                </a:ln>
                <a:effectLst/>
                <a:uLnTx/>
                <a:uFillTx/>
              </a:rPr>
              <a:t>φύλου</a:t>
            </a:r>
            <a:r>
              <a:rPr kumimoji="0" lang="en-US" sz="1500" b="0" i="0" u="none" strike="noStrike" cap="none" spc="0" normalizeH="0" baseline="0" noProof="0" dirty="0">
                <a:ln>
                  <a:noFill/>
                </a:ln>
                <a:effectLst/>
                <a:uLnTx/>
                <a:uFillTx/>
              </a:rPr>
              <a:t> και σχέσεων</a:t>
            </a:r>
            <a:endParaRPr lang="en-US" sz="1500" noProof="0" dirty="0"/>
          </a:p>
          <a:p>
            <a:pPr marL="342900" indent="-228600" algn="just">
              <a:lnSpc>
                <a:spcPct val="90000"/>
              </a:lnSpc>
              <a:spcAft>
                <a:spcPts val="600"/>
              </a:spcAft>
              <a:buFont typeface="Arial" panose="020B0604020202020204" pitchFamily="34" charset="0"/>
              <a:buChar char="•"/>
              <a:defRPr/>
            </a:pPr>
            <a:r>
              <a:rPr lang="en-US" dirty="0"/>
              <a:t>Δείτε ποιες αλλαγές ή προσαρμογές μπορούν να γίνουν σε αυτά τα στοιχεία (π.χ. προώθηση μεθόδων διδασκαλίας που αποφεύγουν ηθικολογικές υπονοούμενα, ντροπή ή επίρριψη ευθυνών).</a:t>
            </a:r>
          </a:p>
          <a:p>
            <a:pPr marL="342900" marR="0" lvl="0" indent="-228600" algn="just"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Αναστοχασμός, μέσω των αρχών του </a:t>
            </a:r>
            <a:r>
              <a:rPr kumimoji="0" lang="el-GR" b="0" i="0" u="none" strike="noStrike" cap="none" spc="0" normalizeH="0" baseline="0" noProof="0" dirty="0">
                <a:ln>
                  <a:noFill/>
                </a:ln>
                <a:effectLst/>
                <a:uLnTx/>
                <a:uFillTx/>
              </a:rPr>
              <a:t>συμπεριληπτικού </a:t>
            </a:r>
            <a:r>
              <a:rPr kumimoji="0" lang="en-US" b="0" i="0" u="none" strike="noStrike" cap="none" spc="0" normalizeH="0" baseline="0" noProof="0" dirty="0" err="1">
                <a:ln>
                  <a:noFill/>
                </a:ln>
                <a:effectLst/>
                <a:uLnTx/>
                <a:uFillTx/>
              </a:rPr>
              <a:t>σχεδι</a:t>
            </a:r>
            <a:r>
              <a:rPr kumimoji="0" lang="en-US" b="0" i="0" u="none" strike="noStrike" cap="none" spc="0" normalizeH="0" baseline="0" noProof="0" dirty="0">
                <a:ln>
                  <a:noFill/>
                </a:ln>
                <a:effectLst/>
                <a:uLnTx/>
                <a:uFillTx/>
              </a:rPr>
              <a:t>ασμού, σχετικά με τις αξίες που πρέπει να υιοθετηθούν κατά τη διαχείριση της διαφορετικότητας στην τάξη (διάλογος, συμβολισμός, αποδοχή όλων, μηδενική ανοχή στις διατομεακές διακρίσεις).</a:t>
            </a:r>
          </a:p>
          <a:p>
            <a:pPr marL="342900" marR="0" lvl="0" indent="-228600" algn="just"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Υιοθέτηση διδακτικών μεθοδολογιών και προσεγγίσεων που περιλαμβάνουν και επιβεβαιώνουν τις ταυτότητες και τις εμπειρίες των </a:t>
            </a:r>
            <a:r>
              <a:rPr lang="el-GR" sz="1800" dirty="0">
                <a:effectLst/>
                <a:latin typeface="Times New Roman" panose="02020603050405020304" pitchFamily="18" charset="0"/>
                <a:ea typeface="Times New Roman" panose="02020603050405020304" pitchFamily="18" charset="0"/>
              </a:rPr>
              <a:t>ΛΟΑΤΚΙ</a:t>
            </a:r>
            <a:r>
              <a:rPr kumimoji="0" lang="en-US" b="0" i="0" u="none" strike="noStrike" cap="none" spc="0" normalizeH="0" baseline="0" noProof="0" dirty="0">
                <a:ln>
                  <a:noFill/>
                </a:ln>
                <a:effectLst/>
                <a:uLnTx/>
                <a:uFillTx/>
              </a:rPr>
              <a:t>+ φοιτητών. </a:t>
            </a:r>
            <a:endParaRPr kumimoji="0" lang="en-US" sz="10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000" b="0" i="0" u="none" strike="noStrike" cap="none" spc="0" normalizeH="0" baseline="0" noProof="0" dirty="0">
              <a:ln>
                <a:noFill/>
              </a:ln>
              <a:effectLst/>
              <a:uLnTx/>
              <a:uFillTx/>
            </a:endParaRPr>
          </a:p>
          <a:p>
            <a:pPr marL="3429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0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281052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480" y="1137920"/>
            <a:ext cx="10515600" cy="512128"/>
          </a:xfrm>
        </p:spPr>
        <p:txBody>
          <a:bodyPr>
            <a:noAutofit/>
          </a:bodyPr>
          <a:lstStyle/>
          <a:p>
            <a:pPr algn="ctr"/>
            <a:r>
              <a:rPr lang="en-US" sz="4000" b="1" dirty="0">
                <a:solidFill>
                  <a:srgbClr val="002060"/>
                </a:solidFill>
                <a:latin typeface="+mn-lt"/>
              </a:rPr>
              <a:t>Ερώτηση προβληματισμού</a:t>
            </a:r>
            <a:endParaRPr lang="el-GR" sz="4000" b="1" dirty="0">
              <a:solidFill>
                <a:srgbClr val="002060"/>
              </a:solidFill>
              <a:latin typeface="+mn-lt"/>
            </a:endParaRPr>
          </a:p>
        </p:txBody>
      </p:sp>
      <p:sp>
        <p:nvSpPr>
          <p:cNvPr id="3" name="Content Placeholder 2"/>
          <p:cNvSpPr>
            <a:spLocks noGrp="1"/>
          </p:cNvSpPr>
          <p:nvPr>
            <p:ph idx="1"/>
          </p:nvPr>
        </p:nvSpPr>
        <p:spPr>
          <a:xfrm>
            <a:off x="624840" y="1650048"/>
            <a:ext cx="10088880" cy="4158615"/>
          </a:xfrm>
          <a:solidFill>
            <a:schemeClr val="accent1">
              <a:lumMod val="60000"/>
              <a:lumOff val="40000"/>
            </a:schemeClr>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algn="ctr"/>
            <a:endParaRPr lang="en-US" dirty="0">
              <a:latin typeface="+mj-lt"/>
            </a:endParaRPr>
          </a:p>
          <a:p>
            <a:pPr marL="0" indent="0" algn="ctr">
              <a:buNone/>
            </a:pPr>
            <a:r>
              <a:rPr lang="en-US" dirty="0">
                <a:latin typeface="+mj-lt"/>
              </a:rPr>
              <a:t>Ποιες προκλήσεις σε σχέση με </a:t>
            </a:r>
            <a:r>
              <a:rPr lang="en-US" dirty="0" err="1">
                <a:latin typeface="+mj-lt"/>
              </a:rPr>
              <a:t>το</a:t>
            </a:r>
            <a:r>
              <a:rPr lang="en-US" dirty="0">
                <a:latin typeface="+mj-lt"/>
              </a:rPr>
              <a:t> </a:t>
            </a:r>
            <a:r>
              <a:rPr lang="el-GR" dirty="0">
                <a:latin typeface="+mj-lt"/>
              </a:rPr>
              <a:t>κοινωνικό </a:t>
            </a:r>
            <a:r>
              <a:rPr lang="en-US" dirty="0" err="1">
                <a:latin typeface="+mj-lt"/>
              </a:rPr>
              <a:t>φύλο</a:t>
            </a:r>
            <a:r>
              <a:rPr lang="en-US" dirty="0">
                <a:latin typeface="+mj-lt"/>
              </a:rPr>
              <a:t> και τη σεξουαλικότητα αντιμετωπίσατε στην τάξη σας; </a:t>
            </a:r>
          </a:p>
          <a:p>
            <a:pPr algn="ctr"/>
            <a:endParaRPr lang="en-US" dirty="0">
              <a:latin typeface="+mj-lt"/>
            </a:endParaRPr>
          </a:p>
          <a:p>
            <a:pPr marL="0" indent="0" algn="ctr">
              <a:buNone/>
            </a:pPr>
            <a:r>
              <a:rPr lang="en-US" dirty="0">
                <a:latin typeface="+mj-lt"/>
              </a:rPr>
              <a:t>Ποια άλλα προβλήματα πιστεύετε ότι μπορεί να προκύψουν; </a:t>
            </a:r>
            <a:endParaRPr lang="el-GR" dirty="0">
              <a:latin typeface="+mj-lt"/>
            </a:endParaRPr>
          </a:p>
        </p:txBody>
      </p:sp>
      <p:pic>
        <p:nvPicPr>
          <p:cNvPr id="4" name="Picture 3"/>
          <p:cNvPicPr>
            <a:picLocks noChangeAspect="1"/>
          </p:cNvPicPr>
          <p:nvPr/>
        </p:nvPicPr>
        <p:blipFill>
          <a:blip r:embed="rId3"/>
          <a:stretch>
            <a:fillRect/>
          </a:stretch>
        </p:blipFill>
        <p:spPr>
          <a:xfrm>
            <a:off x="4826000" y="4122103"/>
            <a:ext cx="1686560" cy="168656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20529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087120"/>
            <a:ext cx="10515600" cy="603568"/>
          </a:xfrm>
        </p:spPr>
        <p:txBody>
          <a:bodyPr>
            <a:normAutofit fontScale="90000"/>
          </a:bodyPr>
          <a:lstStyle/>
          <a:p>
            <a:pPr algn="ctr"/>
            <a:r>
              <a:rPr lang="en-US" b="1" dirty="0">
                <a:solidFill>
                  <a:srgbClr val="002060"/>
                </a:solidFill>
                <a:latin typeface="+mn-lt"/>
              </a:rPr>
              <a:t>Συνειδητοποίηση προκαταλήψεων &amp; αυτοαναστοχασμός</a:t>
            </a:r>
            <a:endParaRPr lang="el-GR" b="1" dirty="0">
              <a:solidFill>
                <a:srgbClr val="002060"/>
              </a:solidFill>
              <a:latin typeface="+mn-lt"/>
            </a:endParaRPr>
          </a:p>
        </p:txBody>
      </p:sp>
      <p:sp>
        <p:nvSpPr>
          <p:cNvPr id="4" name="Text Placeholder 3"/>
          <p:cNvSpPr>
            <a:spLocks noGrp="1"/>
          </p:cNvSpPr>
          <p:nvPr>
            <p:ph type="body" idx="1"/>
          </p:nvPr>
        </p:nvSpPr>
        <p:spPr>
          <a:xfrm>
            <a:off x="839788" y="1681163"/>
            <a:ext cx="5157787" cy="424363"/>
          </a:xfrm>
        </p:spPr>
        <p:txBody>
          <a:bodyPr/>
          <a:lstStyle/>
          <a:p>
            <a:pPr algn="ctr"/>
            <a:r>
              <a:rPr lang="en-US" u="sng" dirty="0"/>
              <a:t>Κανόνες</a:t>
            </a:r>
            <a:endParaRPr lang="el-GR" u="sng" dirty="0"/>
          </a:p>
        </p:txBody>
      </p:sp>
      <p:sp>
        <p:nvSpPr>
          <p:cNvPr id="5" name="Text Placeholder 4"/>
          <p:cNvSpPr>
            <a:spLocks noGrp="1"/>
          </p:cNvSpPr>
          <p:nvPr>
            <p:ph type="body" sz="quarter" idx="3"/>
          </p:nvPr>
        </p:nvSpPr>
        <p:spPr>
          <a:xfrm>
            <a:off x="6172200" y="1681163"/>
            <a:ext cx="5183188" cy="424363"/>
          </a:xfrm>
        </p:spPr>
        <p:txBody>
          <a:bodyPr/>
          <a:lstStyle/>
          <a:p>
            <a:pPr algn="ctr"/>
            <a:r>
              <a:rPr lang="en-US" u="sng" dirty="0"/>
              <a:t>Τιμές</a:t>
            </a:r>
            <a:endParaRPr lang="el-GR" u="sng" dirty="0"/>
          </a:p>
        </p:txBody>
      </p:sp>
      <p:sp>
        <p:nvSpPr>
          <p:cNvPr id="7" name="TextBox 6"/>
          <p:cNvSpPr txBox="1"/>
          <p:nvPr/>
        </p:nvSpPr>
        <p:spPr>
          <a:xfrm>
            <a:off x="287383" y="2105526"/>
            <a:ext cx="5710192" cy="4093428"/>
          </a:xfrm>
          <a:prstGeom prst="rect">
            <a:avLst/>
          </a:prstGeom>
          <a:solidFill>
            <a:schemeClr val="accent1">
              <a:lumMod val="40000"/>
              <a:lumOff val="60000"/>
            </a:schemeClr>
          </a:solidFill>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000" dirty="0">
                <a:latin typeface="+mj-lt"/>
              </a:rPr>
              <a:t>Οι άγραφοι κοινοί κοινωνικοί κανόνες και προσδοκίες που υπαγορεύουν την αποδεκτή συμπεριφορά σε μια κοινότητα. </a:t>
            </a:r>
          </a:p>
          <a:p>
            <a:pPr algn="just"/>
            <a:endParaRPr lang="en-US" sz="2000" dirty="0">
              <a:latin typeface="+mj-lt"/>
            </a:endParaRPr>
          </a:p>
          <a:p>
            <a:pPr algn="just"/>
            <a:r>
              <a:rPr lang="en-US" sz="2000" dirty="0">
                <a:latin typeface="+mj-lt"/>
              </a:rPr>
              <a:t>Τα πρότυπα μπορούν να δημιουργήσουν μια κοινή αίσθηση του ανήκειν και να επηρεάσουν τις ανησυχίες μας, καθορίζοντας τι πρέπει να τονίζεται ή να περιθωριοποιείται στο κοινωνικό μας περιβάλλον. </a:t>
            </a:r>
          </a:p>
          <a:p>
            <a:pPr algn="just"/>
            <a:endParaRPr lang="en-US" sz="2000" dirty="0">
              <a:latin typeface="+mj-lt"/>
            </a:endParaRPr>
          </a:p>
          <a:p>
            <a:pPr algn="just"/>
            <a:r>
              <a:rPr lang="en-US" sz="2000" dirty="0">
                <a:latin typeface="+mj-lt"/>
              </a:rPr>
              <a:t>Τα πρότυπα μπορούν επίσης να ενισχύσουν τις προκαταλήψεις προωθώντας τα στερεότυπα και αποθαρρύνοντας την απόκλιση από τις καθιερωμένες συμπεριφορές της ομάδας.</a:t>
            </a:r>
            <a:endParaRPr lang="el-GR" sz="2000" dirty="0">
              <a:latin typeface="+mj-lt"/>
            </a:endParaRPr>
          </a:p>
        </p:txBody>
      </p:sp>
      <p:sp>
        <p:nvSpPr>
          <p:cNvPr id="8" name="TextBox 7"/>
          <p:cNvSpPr txBox="1"/>
          <p:nvPr/>
        </p:nvSpPr>
        <p:spPr>
          <a:xfrm>
            <a:off x="6169024" y="2117763"/>
            <a:ext cx="5183188" cy="3970318"/>
          </a:xfrm>
          <a:prstGeom prst="rect">
            <a:avLst/>
          </a:prstGeom>
          <a:solidFill>
            <a:schemeClr val="accent1">
              <a:lumMod val="5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dirty="0">
                <a:solidFill>
                  <a:schemeClr val="bg1"/>
                </a:solidFill>
              </a:rPr>
              <a:t>Θεμελιώδεις πεποιθήσεις ή αρχές που επηρεάζουν τις κρίσεις και τις πράξεις μας, διαμορφώνοντας τις ανησυχίες μας, αναδεικνύοντας αυτό που θεωρούμε σημαντικό ή άξιο προσοχής. </a:t>
            </a:r>
          </a:p>
          <a:p>
            <a:pPr algn="just"/>
            <a:endParaRPr lang="en-US" dirty="0">
              <a:solidFill>
                <a:schemeClr val="bg1"/>
              </a:solidFill>
            </a:endParaRPr>
          </a:p>
          <a:p>
            <a:pPr algn="just"/>
            <a:r>
              <a:rPr lang="en-US" dirty="0">
                <a:solidFill>
                  <a:schemeClr val="bg1"/>
                </a:solidFill>
              </a:rPr>
              <a:t>Επηρεάζουν επίσης τον τρόπο με τον οποίο αντιλαμβανόμαστε και αξιολογούμε τους άλλους με βάση τις βασικές μας πεποιθήσεις.</a:t>
            </a:r>
          </a:p>
          <a:p>
            <a:pPr algn="just"/>
            <a:endParaRPr lang="en-US" dirty="0">
              <a:solidFill>
                <a:schemeClr val="bg1"/>
              </a:solidFill>
            </a:endParaRPr>
          </a:p>
          <a:p>
            <a:pPr algn="just"/>
            <a:r>
              <a:rPr lang="en-US" dirty="0">
                <a:solidFill>
                  <a:schemeClr val="bg1"/>
                </a:solidFill>
              </a:rPr>
              <a:t>Ένα σύστημα αξιών που δίνει έμφαση στην ισότητα και τη δικαιοσύνη μπορεί να προάγει </a:t>
            </a:r>
            <a:r>
              <a:rPr lang="el-GR" dirty="0">
                <a:solidFill>
                  <a:schemeClr val="bg1"/>
                </a:solidFill>
              </a:rPr>
              <a:t>συμπεριληπτικές </a:t>
            </a:r>
            <a:r>
              <a:rPr lang="en-US" dirty="0" err="1">
                <a:solidFill>
                  <a:schemeClr val="bg1"/>
                </a:solidFill>
              </a:rPr>
              <a:t>συμ</a:t>
            </a:r>
            <a:r>
              <a:rPr lang="en-US" dirty="0">
                <a:solidFill>
                  <a:schemeClr val="bg1"/>
                </a:solidFill>
              </a:rPr>
              <a:t>περιφορές, ενώ ένα σύστημα που έχει τις ρίζες του στην παράδοση ή την ιεραρχία μπορεί να διαιωνίζει πρακτικές αποκλεισμού</a:t>
            </a:r>
            <a:r>
              <a:rPr lang="en-US" dirty="0"/>
              <a:t>.</a:t>
            </a:r>
            <a:endParaRPr lang="el-GR" dirty="0"/>
          </a:p>
        </p:txBody>
      </p:sp>
    </p:spTree>
    <p:extLst>
      <p:ext uri="{BB962C8B-B14F-4D97-AF65-F5344CB8AC3E}">
        <p14:creationId xmlns:p14="http://schemas.microsoft.com/office/powerpoint/2010/main" val="382579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83920" y="1291272"/>
            <a:ext cx="10373360" cy="620395"/>
          </a:xfrm>
        </p:spPr>
        <p:txBody>
          <a:bodyPr>
            <a:noAutofit/>
          </a:bodyPr>
          <a:lstStyle/>
          <a:p>
            <a:pPr algn="ctr"/>
            <a:r>
              <a:rPr lang="en-US" sz="4000" b="1" dirty="0">
                <a:solidFill>
                  <a:srgbClr val="002060"/>
                </a:solidFill>
                <a:latin typeface="+mn-lt"/>
              </a:rPr>
              <a:t>Αναγνωρίστε τις δικές σας έμμεσες προκαταλήψεις ως εκπαιδευτικοί</a:t>
            </a:r>
            <a:endParaRPr lang="el-GR" sz="4000" b="1" dirty="0">
              <a:solidFill>
                <a:srgbClr val="002060"/>
              </a:solidFill>
              <a:latin typeface="+mn-lt"/>
            </a:endParaRPr>
          </a:p>
        </p:txBody>
      </p:sp>
      <p:sp>
        <p:nvSpPr>
          <p:cNvPr id="15" name="Content Placeholder 14"/>
          <p:cNvSpPr>
            <a:spLocks noGrp="1"/>
          </p:cNvSpPr>
          <p:nvPr>
            <p:ph idx="1"/>
          </p:nvPr>
        </p:nvSpPr>
        <p:spPr>
          <a:xfrm>
            <a:off x="883920" y="2590800"/>
            <a:ext cx="10373360" cy="2590800"/>
          </a:xfrm>
          <a:solidFill>
            <a:schemeClr val="accent1">
              <a:lumMod val="40000"/>
              <a:lumOff val="6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en-US" sz="2000" dirty="0">
                <a:solidFill>
                  <a:schemeClr val="accent1">
                    <a:lumMod val="40000"/>
                    <a:lumOff val="60000"/>
                  </a:schemeClr>
                </a:solidFill>
              </a:rPr>
              <a:t>Αμφισβητήστε τον εαυτό σας και αποδομήστε βασικές πεποιθήσεις</a:t>
            </a:r>
          </a:p>
          <a:p>
            <a:pPr marL="0" indent="0" algn="just">
              <a:buNone/>
            </a:pPr>
            <a:r>
              <a:rPr lang="en-US" sz="2000" dirty="0">
                <a:solidFill>
                  <a:schemeClr val="accent1">
                    <a:lumMod val="40000"/>
                    <a:lumOff val="60000"/>
                  </a:schemeClr>
                </a:solidFill>
              </a:rPr>
              <a:t> που μπορεί να βασίζονται σε κοινωνικά στερεότυπα </a:t>
            </a:r>
          </a:p>
          <a:p>
            <a:pPr marL="0" indent="0" algn="just">
              <a:buNone/>
            </a:pPr>
            <a:r>
              <a:rPr lang="en-US" sz="2000" dirty="0">
                <a:solidFill>
                  <a:schemeClr val="accent1">
                    <a:lumMod val="40000"/>
                    <a:lumOff val="60000"/>
                  </a:schemeClr>
                </a:solidFill>
              </a:rPr>
              <a:t>του φύλου και της σεξουαλικότητας</a:t>
            </a:r>
          </a:p>
          <a:p>
            <a:pPr marL="0" indent="0" algn="just">
              <a:buNone/>
            </a:pPr>
            <a:r>
              <a:rPr lang="en-US" sz="2000" dirty="0">
                <a:solidFill>
                  <a:schemeClr val="accent1">
                    <a:lumMod val="40000"/>
                    <a:lumOff val="60000"/>
                  </a:schemeClr>
                </a:solidFill>
              </a:rPr>
              <a:t>- - - - - - - - - - - - - - - - - - - - - - - - - - - - - - -</a:t>
            </a:r>
          </a:p>
          <a:p>
            <a:pPr marL="0" indent="0" algn="just">
              <a:buNone/>
            </a:pPr>
            <a:r>
              <a:rPr lang="en-US" sz="2000" dirty="0">
                <a:solidFill>
                  <a:schemeClr val="accent1">
                    <a:lumMod val="40000"/>
                    <a:lumOff val="60000"/>
                  </a:schemeClr>
                </a:solidFill>
              </a:rPr>
              <a:t>Προτρέψτε τους μαθητές να αμφισβητήσουν τα στερεότυπα</a:t>
            </a:r>
          </a:p>
        </p:txBody>
      </p:sp>
      <p:pic>
        <p:nvPicPr>
          <p:cNvPr id="2" name="Picture 1"/>
          <p:cNvPicPr>
            <a:picLocks noChangeAspect="1"/>
          </p:cNvPicPr>
          <p:nvPr/>
        </p:nvPicPr>
        <p:blipFill>
          <a:blip r:embed="rId3"/>
          <a:stretch>
            <a:fillRect/>
          </a:stretch>
        </p:blipFill>
        <p:spPr>
          <a:xfrm>
            <a:off x="8657590" y="2656840"/>
            <a:ext cx="2599690" cy="2599690"/>
          </a:xfrm>
          <a:prstGeom prst="rect">
            <a:avLst/>
          </a:prstGeom>
        </p:spPr>
      </p:pic>
      <p:sp>
        <p:nvSpPr>
          <p:cNvPr id="4" name="TextBox 3"/>
          <p:cNvSpPr txBox="1"/>
          <p:nvPr/>
        </p:nvSpPr>
        <p:spPr>
          <a:xfrm>
            <a:off x="883920" y="2590800"/>
            <a:ext cx="8331200" cy="2585323"/>
          </a:xfrm>
          <a:prstGeom prst="rect">
            <a:avLst/>
          </a:prstGeom>
          <a:noFill/>
        </p:spPr>
        <p:txBody>
          <a:bodyPr wrap="square" rtlCol="0">
            <a:spAutoFit/>
          </a:bodyPr>
          <a:lstStyle/>
          <a:p>
            <a:pPr algn="just"/>
            <a:r>
              <a:rPr lang="en-US" dirty="0">
                <a:latin typeface="+mj-lt"/>
              </a:rPr>
              <a:t>Αμφισβητήστε τον εαυτό σας και αποδομήστε βασικές πεποιθήσεις</a:t>
            </a:r>
          </a:p>
          <a:p>
            <a:pPr algn="just"/>
            <a:r>
              <a:rPr lang="en-US" dirty="0">
                <a:latin typeface="+mj-lt"/>
              </a:rPr>
              <a:t> που μπορεί να βασίζονται σε κοινωνικά στερεότυπα </a:t>
            </a:r>
          </a:p>
          <a:p>
            <a:pPr algn="just"/>
            <a:r>
              <a:rPr lang="en-US" dirty="0" err="1">
                <a:latin typeface="+mj-lt"/>
              </a:rPr>
              <a:t>του</a:t>
            </a:r>
            <a:r>
              <a:rPr lang="en-US" dirty="0">
                <a:latin typeface="+mj-lt"/>
              </a:rPr>
              <a:t> </a:t>
            </a:r>
            <a:r>
              <a:rPr lang="el-GR" dirty="0">
                <a:latin typeface="+mj-lt"/>
              </a:rPr>
              <a:t>κοινωνικού </a:t>
            </a:r>
            <a:r>
              <a:rPr lang="en-US" dirty="0" err="1">
                <a:latin typeface="+mj-lt"/>
              </a:rPr>
              <a:t>φύλου</a:t>
            </a:r>
            <a:r>
              <a:rPr lang="en-US" dirty="0">
                <a:latin typeface="+mj-lt"/>
              </a:rPr>
              <a:t> και της σεξουαλικότητας</a:t>
            </a:r>
          </a:p>
          <a:p>
            <a:pPr algn="just"/>
            <a:endParaRPr lang="en-US" dirty="0">
              <a:latin typeface="+mj-lt"/>
            </a:endParaRPr>
          </a:p>
          <a:p>
            <a:pPr algn="just"/>
            <a:r>
              <a:rPr lang="en-US" dirty="0">
                <a:solidFill>
                  <a:schemeClr val="accent1">
                    <a:lumMod val="50000"/>
                  </a:schemeClr>
                </a:solidFill>
                <a:latin typeface="+mj-lt"/>
              </a:rPr>
              <a:t>- - - - - - - - - - - - - - - - - - - - - - - - - - - - - - - - - - - - - - - - - - - - - - - - - - - </a:t>
            </a:r>
            <a:r>
              <a:rPr lang="en-US" dirty="0">
                <a:solidFill>
                  <a:schemeClr val="accent1">
                    <a:lumMod val="75000"/>
                  </a:schemeClr>
                </a:solidFill>
                <a:latin typeface="+mj-lt"/>
              </a:rPr>
              <a:t>- - - - - - - - - - - - - </a:t>
            </a:r>
            <a:r>
              <a:rPr lang="en-US" dirty="0">
                <a:solidFill>
                  <a:schemeClr val="accent1">
                    <a:lumMod val="60000"/>
                    <a:lumOff val="40000"/>
                  </a:schemeClr>
                </a:solidFill>
                <a:latin typeface="+mj-lt"/>
              </a:rPr>
              <a:t>- - - </a:t>
            </a:r>
          </a:p>
          <a:p>
            <a:pPr algn="just"/>
            <a:endParaRPr lang="en-US" dirty="0">
              <a:latin typeface="+mj-lt"/>
            </a:endParaRPr>
          </a:p>
          <a:p>
            <a:pPr algn="just"/>
            <a:r>
              <a:rPr lang="en-US" dirty="0">
                <a:latin typeface="+mj-lt"/>
              </a:rPr>
              <a:t>Προτρέψτε τους μαθητές να αμφισβητήσουν τα στερεότυπα</a:t>
            </a:r>
          </a:p>
          <a:p>
            <a:pPr algn="just"/>
            <a:endParaRPr lang="en-US" dirty="0">
              <a:latin typeface="+mj-lt"/>
            </a:endParaRPr>
          </a:p>
          <a:p>
            <a:endParaRPr lang="el-GR" dirty="0">
              <a:latin typeface="+mj-lt"/>
            </a:endParaRPr>
          </a:p>
        </p:txBody>
      </p:sp>
    </p:spTree>
    <p:extLst>
      <p:ext uri="{BB962C8B-B14F-4D97-AF65-F5344CB8AC3E}">
        <p14:creationId xmlns:p14="http://schemas.microsoft.com/office/powerpoint/2010/main" val="112048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77077BC-9863-11A1-161C-DF9C0AEE279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C734653-9E85-B739-44B5-A63CAF94326F}"/>
              </a:ext>
            </a:extLst>
          </p:cNvPr>
          <p:cNvSpPr>
            <a:spLocks noGrp="1"/>
          </p:cNvSpPr>
          <p:nvPr>
            <p:ph type="title"/>
          </p:nvPr>
        </p:nvSpPr>
        <p:spPr>
          <a:xfrm>
            <a:off x="1676400" y="0"/>
            <a:ext cx="10420865" cy="1509713"/>
          </a:xfrm>
        </p:spPr>
        <p:txBody>
          <a:bodyPr>
            <a:noAutofit/>
          </a:bodyPr>
          <a:lstStyle/>
          <a:p>
            <a:pPr algn="ctr"/>
            <a:r>
              <a:rPr lang="en-US" sz="4000" b="1" dirty="0">
                <a:solidFill>
                  <a:srgbClr val="002060"/>
                </a:solidFill>
                <a:latin typeface="+mn-lt"/>
              </a:rPr>
              <a:t>Αναγνωρίστε τις δικές σας έμμεσες προκαταλήψεις ως εκπαιδευτικοί</a:t>
            </a:r>
            <a:endParaRPr lang="el-GR" sz="4000" b="1" dirty="0">
              <a:solidFill>
                <a:srgbClr val="002060"/>
              </a:solidFill>
              <a:latin typeface="+mn-lt"/>
            </a:endParaRPr>
          </a:p>
        </p:txBody>
      </p:sp>
      <p:sp>
        <p:nvSpPr>
          <p:cNvPr id="5" name="Content Placeholder 4">
            <a:extLst>
              <a:ext uri="{FF2B5EF4-FFF2-40B4-BE49-F238E27FC236}">
                <a16:creationId xmlns:a16="http://schemas.microsoft.com/office/drawing/2014/main" id="{B28E5AB5-287B-7E58-4DBF-767799D3145E}"/>
              </a:ext>
            </a:extLst>
          </p:cNvPr>
          <p:cNvSpPr>
            <a:spLocks noGrp="1"/>
          </p:cNvSpPr>
          <p:nvPr>
            <p:ph sz="half" idx="1"/>
          </p:nvPr>
        </p:nvSpPr>
        <p:spPr>
          <a:xfrm>
            <a:off x="508686" y="1509713"/>
            <a:ext cx="5587314" cy="4486275"/>
          </a:xfrm>
        </p:spPr>
        <p:txBody>
          <a:bodyPr>
            <a:normAutofit/>
          </a:bodyPr>
          <a:lstStyle/>
          <a:p>
            <a:pPr algn="just" rtl="0" fontAlgn="base">
              <a:lnSpc>
                <a:spcPts val="2920"/>
              </a:lnSpc>
              <a:buNone/>
            </a:pPr>
            <a:r>
              <a:rPr lang="en-US" sz="1800" dirty="0">
                <a:solidFill>
                  <a:srgbClr val="000000"/>
                </a:solidFill>
                <a:latin typeface="Lato" panose="020F0502020204030203" pitchFamily="34" charset="0"/>
              </a:rPr>
              <a:t>Ακολουθεί μια εργασία αυτοαναστοχασμού που μπορεί να σας βοηθήσει να κατανοήσετε τις προκαταλήψεις σας γύρω από τους </a:t>
            </a:r>
            <a:r>
              <a:rPr lang="el-GR" sz="1800" dirty="0">
                <a:solidFill>
                  <a:srgbClr val="000000"/>
                </a:solidFill>
                <a:latin typeface="Lato" panose="020F0502020204030203" pitchFamily="34" charset="0"/>
              </a:rPr>
              <a:t>ΛΟΑΤΚΙ</a:t>
            </a:r>
            <a:r>
              <a:rPr lang="en-US" sz="1800" dirty="0">
                <a:solidFill>
                  <a:srgbClr val="000000"/>
                </a:solidFill>
                <a:latin typeface="Lato" panose="020F0502020204030203" pitchFamily="34" charset="0"/>
              </a:rPr>
              <a:t> Συμπληρώστε τις προτάσεις με την πρώτη λέξη/λέξεις που σας έρχονται στο μυαλό.</a:t>
            </a:r>
          </a:p>
          <a:p>
            <a:pPr algn="just" rtl="0" fontAlgn="base">
              <a:lnSpc>
                <a:spcPts val="2920"/>
              </a:lnSpc>
              <a:buFont typeface="Arial" panose="020B0604020202020204" pitchFamily="34" charset="0"/>
              <a:buChar char="•"/>
            </a:pPr>
            <a:r>
              <a:rPr lang="en-US" sz="2000" b="0" i="0" u="none" strike="noStrike" dirty="0">
                <a:solidFill>
                  <a:srgbClr val="000000"/>
                </a:solidFill>
                <a:effectLst/>
                <a:latin typeface="Lato" panose="020F0502020204030204" pitchFamily="34" charset="0"/>
              </a:rPr>
              <a:t>Οι τρανς γυναίκες είναι .</a:t>
            </a:r>
            <a:r>
              <a:rPr lang="en-US" sz="2000" b="0" i="0" dirty="0">
                <a:solidFill>
                  <a:srgbClr val="000000"/>
                </a:solidFill>
                <a:effectLst/>
                <a:latin typeface="Lato" panose="020F0502020204030204" pitchFamily="34" charset="0"/>
              </a:rPr>
              <a:t>..</a:t>
            </a:r>
            <a:endParaRPr lang="en-US" sz="2000" b="0" i="0" dirty="0">
              <a:solidFill>
                <a:srgbClr val="000000"/>
              </a:solidFill>
              <a:effectLst/>
              <a:latin typeface="Arial" panose="020B0604020202020204" pitchFamily="34" charset="0"/>
            </a:endParaRPr>
          </a:p>
          <a:p>
            <a:pPr algn="just" rtl="0" fontAlgn="base">
              <a:lnSpc>
                <a:spcPts val="2920"/>
              </a:lnSpc>
              <a:buFont typeface="Arial" panose="020B0604020202020204" pitchFamily="34" charset="0"/>
              <a:buChar char="•"/>
            </a:pPr>
            <a:r>
              <a:rPr lang="en-US" sz="2000" b="0" i="0" u="none" strike="noStrike" dirty="0">
                <a:solidFill>
                  <a:srgbClr val="000000"/>
                </a:solidFill>
                <a:effectLst/>
                <a:latin typeface="Lato" panose="020F0502020204030204" pitchFamily="34" charset="0"/>
              </a:rPr>
              <a:t>Οι μη δυαδικοί άνθρωποι είναι </a:t>
            </a:r>
            <a:r>
              <a:rPr lang="en-US" sz="2000" b="0" i="0" dirty="0">
                <a:solidFill>
                  <a:srgbClr val="000000"/>
                </a:solidFill>
                <a:effectLst/>
                <a:latin typeface="Lato" panose="020F0502020204030204" pitchFamily="34" charset="0"/>
              </a:rPr>
              <a:t>...</a:t>
            </a:r>
            <a:endParaRPr lang="en-US" sz="2000" b="0" i="0" dirty="0">
              <a:solidFill>
                <a:srgbClr val="000000"/>
              </a:solidFill>
              <a:effectLst/>
              <a:latin typeface="Arial" panose="020B0604020202020204" pitchFamily="34" charset="0"/>
            </a:endParaRPr>
          </a:p>
          <a:p>
            <a:pPr algn="just" rtl="0" fontAlgn="base">
              <a:lnSpc>
                <a:spcPts val="2920"/>
              </a:lnSpc>
              <a:buFont typeface="Arial" panose="020B0604020202020204" pitchFamily="34" charset="0"/>
              <a:buChar char="•"/>
            </a:pPr>
            <a:r>
              <a:rPr lang="en-US" sz="2000" b="0" i="0" u="none" strike="noStrike" dirty="0">
                <a:solidFill>
                  <a:srgbClr val="000000"/>
                </a:solidFill>
                <a:effectLst/>
                <a:latin typeface="Lato" panose="020F0502020204030204" pitchFamily="34" charset="0"/>
              </a:rPr>
              <a:t>Οι γάμοι ομοφυλοφίλων είναι .</a:t>
            </a:r>
            <a:r>
              <a:rPr lang="en-US" sz="2000" b="0" i="0" dirty="0">
                <a:solidFill>
                  <a:srgbClr val="000000"/>
                </a:solidFill>
                <a:effectLst/>
                <a:latin typeface="Lato" panose="020F0502020204030204" pitchFamily="34" charset="0"/>
              </a:rPr>
              <a:t>..</a:t>
            </a:r>
            <a:endParaRPr lang="en-US" sz="2000" b="0" i="0" dirty="0">
              <a:solidFill>
                <a:srgbClr val="000000"/>
              </a:solidFill>
              <a:effectLst/>
              <a:latin typeface="Arial" panose="020B0604020202020204" pitchFamily="34" charset="0"/>
            </a:endParaRPr>
          </a:p>
          <a:p>
            <a:pPr algn="just" rtl="0" fontAlgn="base">
              <a:lnSpc>
                <a:spcPts val="2920"/>
              </a:lnSpc>
              <a:buFont typeface="Arial" panose="020B0604020202020204" pitchFamily="34" charset="0"/>
              <a:buChar char="•"/>
            </a:pPr>
            <a:r>
              <a:rPr lang="en-US" sz="2000" b="0" i="0" u="none" strike="noStrike" dirty="0">
                <a:solidFill>
                  <a:srgbClr val="000000"/>
                </a:solidFill>
                <a:effectLst/>
                <a:latin typeface="Lato" panose="020F0502020204030204" pitchFamily="34" charset="0"/>
              </a:rPr>
              <a:t>Οι ΛΟΑΤΚΙ είναι </a:t>
            </a:r>
            <a:r>
              <a:rPr lang="en-US" sz="2000" b="0" i="0" dirty="0">
                <a:solidFill>
                  <a:srgbClr val="000000"/>
                </a:solidFill>
                <a:effectLst/>
                <a:latin typeface="Lato" panose="020F0502020204030204" pitchFamily="34" charset="0"/>
              </a:rPr>
              <a:t>...</a:t>
            </a:r>
            <a:endParaRPr lang="en-US" sz="2000" b="0" i="0" dirty="0">
              <a:solidFill>
                <a:srgbClr val="000000"/>
              </a:solidFill>
              <a:effectLst/>
              <a:latin typeface="Arial" panose="020B0604020202020204" pitchFamily="34" charset="0"/>
            </a:endParaRPr>
          </a:p>
          <a:p>
            <a:pPr algn="just" rtl="0" fontAlgn="base">
              <a:lnSpc>
                <a:spcPts val="2920"/>
              </a:lnSpc>
              <a:buFont typeface="Arial" panose="020B0604020202020204" pitchFamily="34" charset="0"/>
              <a:buChar char="•"/>
            </a:pPr>
            <a:r>
              <a:rPr lang="en-US" sz="2000" b="0" i="0" u="none" strike="noStrike" dirty="0">
                <a:solidFill>
                  <a:srgbClr val="000000"/>
                </a:solidFill>
                <a:effectLst/>
                <a:latin typeface="Lato" panose="020F0502020204030204" pitchFamily="34" charset="0"/>
              </a:rPr>
              <a:t>Όλες οι λεσβίες είναι </a:t>
            </a:r>
            <a:r>
              <a:rPr lang="en-US" sz="2000" b="0" i="0" dirty="0">
                <a:solidFill>
                  <a:srgbClr val="000000"/>
                </a:solidFill>
                <a:effectLst/>
                <a:latin typeface="Lato" panose="020F0502020204030204" pitchFamily="34" charset="0"/>
              </a:rPr>
              <a:t>...</a:t>
            </a:r>
            <a:endParaRPr lang="en-US" sz="2000" b="0" i="0" dirty="0">
              <a:solidFill>
                <a:srgbClr val="000000"/>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7D60911B-BDEC-0925-CEEE-B89E94462DD3}"/>
              </a:ext>
            </a:extLst>
          </p:cNvPr>
          <p:cNvSpPr>
            <a:spLocks noGrp="1"/>
          </p:cNvSpPr>
          <p:nvPr>
            <p:ph sz="half" idx="2"/>
          </p:nvPr>
        </p:nvSpPr>
        <p:spPr/>
        <p:txBody>
          <a:bodyPr/>
          <a:lstStyle/>
          <a:p>
            <a:pPr algn="just" rtl="0" fontAlgn="base">
              <a:lnSpc>
                <a:spcPts val="2325"/>
              </a:lnSpc>
              <a:buFont typeface="Arial" panose="020B0604020202020204" pitchFamily="34" charset="0"/>
              <a:buChar char="•"/>
            </a:pPr>
            <a:r>
              <a:rPr lang="en-US" sz="1800" b="0" i="0" u="none" strike="noStrike" dirty="0">
                <a:solidFill>
                  <a:srgbClr val="000000"/>
                </a:solidFill>
                <a:effectLst/>
                <a:latin typeface="Lato" panose="020F0502020204030203" pitchFamily="34" charset="0"/>
              </a:rPr>
              <a:t>Τι υποθέσεις κάνατε</a:t>
            </a:r>
            <a:r>
              <a:rPr lang="en-US" sz="1800" b="0" i="0" dirty="0">
                <a:solidFill>
                  <a:srgbClr val="000000"/>
                </a:solidFill>
                <a:effectLst/>
                <a:latin typeface="Lato" panose="020F0502020204030203" pitchFamily="34" charset="0"/>
              </a:rPr>
              <a:t>;</a:t>
            </a:r>
            <a:endParaRPr lang="en-US" b="0" i="0" dirty="0">
              <a:solidFill>
                <a:srgbClr val="000000"/>
              </a:solidFill>
              <a:effectLst/>
              <a:latin typeface="Arial" panose="020B0604020202020204" pitchFamily="34" charset="0"/>
            </a:endParaRPr>
          </a:p>
          <a:p>
            <a:pPr algn="just" rtl="0" fontAlgn="base">
              <a:lnSpc>
                <a:spcPts val="2325"/>
              </a:lnSpc>
              <a:buFont typeface="Arial" panose="020B0604020202020204" pitchFamily="34" charset="0"/>
              <a:buChar char="•"/>
            </a:pPr>
            <a:endParaRPr lang="en-US" b="0" i="0" dirty="0">
              <a:solidFill>
                <a:srgbClr val="000000"/>
              </a:solidFill>
              <a:effectLst/>
              <a:latin typeface="Arial" panose="020B0604020202020204" pitchFamily="34" charset="0"/>
            </a:endParaRPr>
          </a:p>
          <a:p>
            <a:pPr algn="just" rtl="0" fontAlgn="base">
              <a:lnSpc>
                <a:spcPts val="2325"/>
              </a:lnSpc>
              <a:buFont typeface="Arial" panose="020B0604020202020204" pitchFamily="34" charset="0"/>
              <a:buChar char="•"/>
            </a:pPr>
            <a:r>
              <a:rPr lang="en-US" sz="1800" b="0" i="0" u="none" strike="noStrike" dirty="0">
                <a:solidFill>
                  <a:srgbClr val="000000"/>
                </a:solidFill>
                <a:effectLst/>
                <a:latin typeface="Lato" panose="020F0502020204030203" pitchFamily="34" charset="0"/>
              </a:rPr>
              <a:t>Τι καταλάβατε για τις λέξεις που συνδέετε με τα ΛΟΑΤΚΙ άτομα;</a:t>
            </a:r>
            <a:r>
              <a:rPr lang="en-US" sz="1800" b="0" i="0" dirty="0">
                <a:solidFill>
                  <a:srgbClr val="000000"/>
                </a:solidFill>
                <a:effectLst/>
                <a:latin typeface="Lato" panose="020F0502020204030203" pitchFamily="34" charset="0"/>
              </a:rPr>
              <a:t> </a:t>
            </a:r>
            <a:endParaRPr lang="en-US" b="0" i="0" dirty="0">
              <a:solidFill>
                <a:srgbClr val="000000"/>
              </a:solidFill>
              <a:effectLst/>
              <a:latin typeface="Arial" panose="020B0604020202020204" pitchFamily="34" charset="0"/>
            </a:endParaRPr>
          </a:p>
          <a:p>
            <a:pPr algn="just" rtl="0" fontAlgn="base">
              <a:lnSpc>
                <a:spcPts val="2325"/>
              </a:lnSpc>
              <a:buNone/>
            </a:pPr>
            <a:endParaRPr lang="en-US" b="0" i="0" dirty="0">
              <a:solidFill>
                <a:srgbClr val="000000"/>
              </a:solidFill>
              <a:effectLst/>
              <a:latin typeface="Arial" panose="020B0604020202020204" pitchFamily="34" charset="0"/>
            </a:endParaRPr>
          </a:p>
          <a:p>
            <a:pPr algn="just" rtl="0" fontAlgn="base">
              <a:lnSpc>
                <a:spcPts val="2325"/>
              </a:lnSpc>
              <a:buFont typeface="Arial" panose="020B0604020202020204" pitchFamily="34" charset="0"/>
              <a:buChar char="•"/>
            </a:pPr>
            <a:r>
              <a:rPr lang="en-US" sz="1800" b="0" i="0" u="none" strike="noStrike" dirty="0">
                <a:solidFill>
                  <a:srgbClr val="000000"/>
                </a:solidFill>
                <a:effectLst/>
                <a:latin typeface="Lato" panose="020F0502020204030203" pitchFamily="34" charset="0"/>
              </a:rPr>
              <a:t>Ως πάροχοι, πώς θα μπορούσαν αυτές οι ενώσεις και οι υποθέσεις να επηρεάσουν τις αλληλεπιδράσεις σας με τους ΛΟΑΤΚΙ μαθητές</a:t>
            </a:r>
            <a:r>
              <a:rPr lang="en-US" sz="1800" b="0" i="0" dirty="0">
                <a:solidFill>
                  <a:srgbClr val="000000"/>
                </a:solidFill>
                <a:effectLst/>
                <a:latin typeface="Lato" panose="020F0502020204030203" pitchFamily="34" charset="0"/>
              </a:rPr>
              <a:t>;</a:t>
            </a:r>
            <a:endParaRPr lang="en-US" b="0" i="0" dirty="0">
              <a:solidFill>
                <a:srgbClr val="000000"/>
              </a:solidFill>
              <a:effectLst/>
              <a:latin typeface="Arial" panose="020B0604020202020204" pitchFamily="34" charset="0"/>
            </a:endParaRPr>
          </a:p>
          <a:p>
            <a:endParaRPr lang="el-GR" dirty="0"/>
          </a:p>
        </p:txBody>
      </p:sp>
      <p:sp>
        <p:nvSpPr>
          <p:cNvPr id="9" name="TextBox 8">
            <a:extLst>
              <a:ext uri="{FF2B5EF4-FFF2-40B4-BE49-F238E27FC236}">
                <a16:creationId xmlns:a16="http://schemas.microsoft.com/office/drawing/2014/main" id="{657F04B7-740C-4228-5262-D725EA9B4A98}"/>
              </a:ext>
            </a:extLst>
          </p:cNvPr>
          <p:cNvSpPr txBox="1"/>
          <p:nvPr/>
        </p:nvSpPr>
        <p:spPr>
          <a:xfrm>
            <a:off x="2358189" y="5846544"/>
            <a:ext cx="8193505" cy="646331"/>
          </a:xfrm>
          <a:prstGeom prst="rect">
            <a:avLst/>
          </a:prstGeom>
          <a:noFill/>
        </p:spPr>
        <p:txBody>
          <a:bodyPr wrap="square" rtlCol="0">
            <a:spAutoFit/>
          </a:bodyPr>
          <a:lstStyle/>
          <a:p>
            <a:pPr algn="ctr"/>
            <a:r>
              <a:rPr lang="en-US" dirty="0">
                <a:solidFill>
                  <a:srgbClr val="FF0000"/>
                </a:solidFill>
              </a:rPr>
              <a:t>Έχετε σκεφτεί ποτέ ότι οι υποθέσεις σας μπορεί να είναι αποτέλεσμα κοινωνικών αξιών και προτύπων που έχουν εμπεδωθεί μέσα από χρόνια κοινωνικής αλληλεπίδρασης;</a:t>
            </a:r>
            <a:endParaRPr lang="el-GR" dirty="0">
              <a:solidFill>
                <a:srgbClr val="FF0000"/>
              </a:solidFill>
            </a:endParaRPr>
          </a:p>
        </p:txBody>
      </p:sp>
    </p:spTree>
    <p:extLst>
      <p:ext uri="{BB962C8B-B14F-4D97-AF65-F5344CB8AC3E}">
        <p14:creationId xmlns:p14="http://schemas.microsoft.com/office/powerpoint/2010/main" val="175604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755" y="1771114"/>
            <a:ext cx="4249044" cy="1958389"/>
          </a:xfrm>
        </p:spPr>
        <p:txBody>
          <a:bodyPr>
            <a:normAutofit/>
          </a:bodyPr>
          <a:lstStyle/>
          <a:p>
            <a:pPr algn="ctr"/>
            <a:r>
              <a:rPr lang="en-US" sz="4000" b="1" dirty="0">
                <a:solidFill>
                  <a:srgbClr val="002060"/>
                </a:solidFill>
                <a:latin typeface="+mn-lt"/>
              </a:rPr>
              <a:t>Καλλιέργεια της ενσυναίσθησης...</a:t>
            </a:r>
            <a:endParaRPr lang="el-GR" sz="4000" b="1" dirty="0">
              <a:solidFill>
                <a:srgbClr val="002060"/>
              </a:solidFill>
              <a:latin typeface="+mn-lt"/>
            </a:endParaRPr>
          </a:p>
        </p:txBody>
      </p:sp>
      <p:sp>
        <p:nvSpPr>
          <p:cNvPr id="12" name="Content Placeholder 11"/>
          <p:cNvSpPr>
            <a:spLocks noGrp="1"/>
          </p:cNvSpPr>
          <p:nvPr>
            <p:ph sz="half" idx="2"/>
          </p:nvPr>
        </p:nvSpPr>
        <p:spPr>
          <a:xfrm>
            <a:off x="3158685" y="1448957"/>
            <a:ext cx="5181600" cy="4351338"/>
          </a:xfrm>
        </p:spPr>
        <p:txBody>
          <a:bodyPr>
            <a:normAutofit/>
          </a:bodyPr>
          <a:lstStyle/>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p:txBody>
      </p:sp>
      <p:cxnSp>
        <p:nvCxnSpPr>
          <p:cNvPr id="5" name="Curved Connector 4"/>
          <p:cNvCxnSpPr/>
          <p:nvPr/>
        </p:nvCxnSpPr>
        <p:spPr>
          <a:xfrm rot="10800000" flipV="1">
            <a:off x="885534" y="1067957"/>
            <a:ext cx="9906000" cy="4348480"/>
          </a:xfrm>
          <a:prstGeom prst="curvedConnector3">
            <a:avLst>
              <a:gd name="adj1" fmla="val 50000"/>
            </a:avLst>
          </a:prstGeom>
          <a:ln>
            <a:solidFill>
              <a:srgbClr val="002060"/>
            </a:solidFill>
          </a:ln>
        </p:spPr>
        <p:style>
          <a:lnRef idx="1">
            <a:schemeClr val="accent5"/>
          </a:lnRef>
          <a:fillRef idx="0">
            <a:schemeClr val="accent5"/>
          </a:fillRef>
          <a:effectRef idx="0">
            <a:schemeClr val="accent5"/>
          </a:effectRef>
          <a:fontRef idx="minor">
            <a:schemeClr val="tx1"/>
          </a:fontRef>
        </p:style>
      </p:cxnSp>
      <p:sp>
        <p:nvSpPr>
          <p:cNvPr id="16" name="Oval 15"/>
          <p:cNvSpPr/>
          <p:nvPr/>
        </p:nvSpPr>
        <p:spPr>
          <a:xfrm>
            <a:off x="1349152" y="5265212"/>
            <a:ext cx="233680" cy="2336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17" name="Oval 16"/>
          <p:cNvSpPr/>
          <p:nvPr/>
        </p:nvSpPr>
        <p:spPr>
          <a:xfrm>
            <a:off x="2053934" y="519799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18" name="Oval 17"/>
          <p:cNvSpPr/>
          <p:nvPr/>
        </p:nvSpPr>
        <p:spPr>
          <a:xfrm>
            <a:off x="2907374" y="504559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19" name="Oval 18"/>
          <p:cNvSpPr/>
          <p:nvPr/>
        </p:nvSpPr>
        <p:spPr>
          <a:xfrm>
            <a:off x="3689694" y="481191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0" name="Oval 19"/>
          <p:cNvSpPr/>
          <p:nvPr/>
        </p:nvSpPr>
        <p:spPr>
          <a:xfrm>
            <a:off x="4421214" y="449695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1" name="Oval 20"/>
          <p:cNvSpPr/>
          <p:nvPr/>
        </p:nvSpPr>
        <p:spPr>
          <a:xfrm>
            <a:off x="5101934" y="410071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2" name="Oval 21"/>
          <p:cNvSpPr/>
          <p:nvPr/>
        </p:nvSpPr>
        <p:spPr>
          <a:xfrm>
            <a:off x="5620094" y="349111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3" name="Oval 22"/>
          <p:cNvSpPr/>
          <p:nvPr/>
        </p:nvSpPr>
        <p:spPr>
          <a:xfrm>
            <a:off x="5802974" y="274943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4" name="Oval 23"/>
          <p:cNvSpPr/>
          <p:nvPr/>
        </p:nvSpPr>
        <p:spPr>
          <a:xfrm>
            <a:off x="6310974" y="220079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5" name="Oval 24"/>
          <p:cNvSpPr/>
          <p:nvPr/>
        </p:nvSpPr>
        <p:spPr>
          <a:xfrm>
            <a:off x="6971374" y="178423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6" name="Oval 25"/>
          <p:cNvSpPr/>
          <p:nvPr/>
        </p:nvSpPr>
        <p:spPr>
          <a:xfrm>
            <a:off x="7733374" y="144895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7" name="Oval 26"/>
          <p:cNvSpPr/>
          <p:nvPr/>
        </p:nvSpPr>
        <p:spPr>
          <a:xfrm>
            <a:off x="8525854" y="121527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8" name="Oval 27"/>
          <p:cNvSpPr/>
          <p:nvPr/>
        </p:nvSpPr>
        <p:spPr>
          <a:xfrm>
            <a:off x="9338654" y="1062877"/>
            <a:ext cx="233680" cy="2336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9" name="Oval 28"/>
          <p:cNvSpPr/>
          <p:nvPr/>
        </p:nvSpPr>
        <p:spPr>
          <a:xfrm>
            <a:off x="10181934" y="971437"/>
            <a:ext cx="233680" cy="23368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31" name="TextBox 30"/>
          <p:cNvSpPr txBox="1"/>
          <p:nvPr/>
        </p:nvSpPr>
        <p:spPr>
          <a:xfrm>
            <a:off x="1984892" y="5475339"/>
            <a:ext cx="848360" cy="523220"/>
          </a:xfrm>
          <a:prstGeom prst="rect">
            <a:avLst/>
          </a:prstGeom>
          <a:noFill/>
        </p:spPr>
        <p:txBody>
          <a:bodyPr wrap="square" rtlCol="0">
            <a:spAutoFit/>
          </a:bodyPr>
          <a:lstStyle/>
          <a:p>
            <a:pPr algn="ctr"/>
            <a:r>
              <a:rPr lang="en-US" sz="1400" dirty="0">
                <a:solidFill>
                  <a:schemeClr val="accent1">
                    <a:lumMod val="75000"/>
                  </a:schemeClr>
                </a:solidFill>
                <a:latin typeface="+mj-lt"/>
              </a:rPr>
              <a:t>Ενεργητική ακρόαση</a:t>
            </a:r>
            <a:endParaRPr lang="el-GR" sz="1400" dirty="0">
              <a:solidFill>
                <a:schemeClr val="accent1">
                  <a:lumMod val="75000"/>
                </a:schemeClr>
              </a:solidFill>
              <a:latin typeface="+mj-lt"/>
            </a:endParaRPr>
          </a:p>
        </p:txBody>
      </p:sp>
      <p:sp>
        <p:nvSpPr>
          <p:cNvPr id="32" name="TextBox 31"/>
          <p:cNvSpPr txBox="1"/>
          <p:nvPr/>
        </p:nvSpPr>
        <p:spPr>
          <a:xfrm>
            <a:off x="8525854" y="1401969"/>
            <a:ext cx="969818" cy="307777"/>
          </a:xfrm>
          <a:prstGeom prst="rect">
            <a:avLst/>
          </a:prstGeom>
          <a:noFill/>
        </p:spPr>
        <p:txBody>
          <a:bodyPr wrap="square" rtlCol="0">
            <a:spAutoFit/>
          </a:bodyPr>
          <a:lstStyle/>
          <a:p>
            <a:pPr algn="ctr"/>
            <a:r>
              <a:rPr lang="en-US" sz="1400" dirty="0" err="1">
                <a:solidFill>
                  <a:schemeClr val="accent1">
                    <a:lumMod val="75000"/>
                  </a:schemeClr>
                </a:solidFill>
                <a:latin typeface="+mj-lt"/>
              </a:rPr>
              <a:t>Συμμαχία</a:t>
            </a:r>
            <a:endParaRPr lang="en-US" sz="1400" dirty="0">
              <a:solidFill>
                <a:schemeClr val="accent1">
                  <a:lumMod val="75000"/>
                </a:schemeClr>
              </a:solidFill>
              <a:latin typeface="+mj-lt"/>
            </a:endParaRPr>
          </a:p>
        </p:txBody>
      </p:sp>
      <p:sp>
        <p:nvSpPr>
          <p:cNvPr id="33" name="Rectangle 32"/>
          <p:cNvSpPr/>
          <p:nvPr/>
        </p:nvSpPr>
        <p:spPr>
          <a:xfrm>
            <a:off x="2418540" y="4676265"/>
            <a:ext cx="1129145" cy="307777"/>
          </a:xfrm>
          <a:prstGeom prst="rect">
            <a:avLst/>
          </a:prstGeom>
        </p:spPr>
        <p:txBody>
          <a:bodyPr wrap="square">
            <a:spAutoFit/>
          </a:bodyPr>
          <a:lstStyle/>
          <a:p>
            <a:pPr lvl="0" algn="ctr"/>
            <a:r>
              <a:rPr lang="en-US" sz="1400" dirty="0">
                <a:solidFill>
                  <a:schemeClr val="accent1">
                    <a:lumMod val="75000"/>
                  </a:schemeClr>
                </a:solidFill>
                <a:latin typeface="+mj-lt"/>
              </a:rPr>
              <a:t>Ζητώντας συγγνώμη</a:t>
            </a:r>
            <a:endParaRPr lang="el-GR" sz="1400" dirty="0">
              <a:solidFill>
                <a:schemeClr val="accent1">
                  <a:lumMod val="75000"/>
                </a:schemeClr>
              </a:solidFill>
              <a:latin typeface="+mj-lt"/>
            </a:endParaRPr>
          </a:p>
        </p:txBody>
      </p:sp>
      <p:sp>
        <p:nvSpPr>
          <p:cNvPr id="34" name="Rectangle 33"/>
          <p:cNvSpPr/>
          <p:nvPr/>
        </p:nvSpPr>
        <p:spPr>
          <a:xfrm>
            <a:off x="3378890" y="5071612"/>
            <a:ext cx="1164244" cy="523220"/>
          </a:xfrm>
          <a:prstGeom prst="rect">
            <a:avLst/>
          </a:prstGeom>
        </p:spPr>
        <p:txBody>
          <a:bodyPr wrap="square">
            <a:spAutoFit/>
          </a:bodyPr>
          <a:lstStyle/>
          <a:p>
            <a:pPr lvl="0" algn="ctr"/>
            <a:r>
              <a:rPr lang="en-US" sz="1400" dirty="0">
                <a:solidFill>
                  <a:schemeClr val="accent1">
                    <a:lumMod val="75000"/>
                  </a:schemeClr>
                </a:solidFill>
                <a:latin typeface="+mj-lt"/>
              </a:rPr>
              <a:t>Χωρίς υποθέσεις</a:t>
            </a:r>
            <a:endParaRPr lang="el-GR" sz="1400" dirty="0">
              <a:solidFill>
                <a:schemeClr val="accent1">
                  <a:lumMod val="75000"/>
                </a:schemeClr>
              </a:solidFill>
              <a:latin typeface="+mj-lt"/>
            </a:endParaRPr>
          </a:p>
        </p:txBody>
      </p:sp>
      <p:sp>
        <p:nvSpPr>
          <p:cNvPr id="35" name="Rectangle 34"/>
          <p:cNvSpPr/>
          <p:nvPr/>
        </p:nvSpPr>
        <p:spPr>
          <a:xfrm>
            <a:off x="3513348" y="4114804"/>
            <a:ext cx="1274964" cy="307777"/>
          </a:xfrm>
          <a:prstGeom prst="rect">
            <a:avLst/>
          </a:prstGeom>
        </p:spPr>
        <p:txBody>
          <a:bodyPr wrap="square">
            <a:spAutoFit/>
          </a:bodyPr>
          <a:lstStyle/>
          <a:p>
            <a:pPr lvl="0" algn="ctr"/>
            <a:r>
              <a:rPr lang="en-US" sz="1400" dirty="0">
                <a:solidFill>
                  <a:schemeClr val="accent1">
                    <a:lumMod val="75000"/>
                  </a:schemeClr>
                </a:solidFill>
                <a:latin typeface="+mj-lt"/>
              </a:rPr>
              <a:t>Κατανόηση του</a:t>
            </a:r>
            <a:endParaRPr lang="el-GR" sz="1400" dirty="0">
              <a:solidFill>
                <a:schemeClr val="accent1">
                  <a:lumMod val="75000"/>
                </a:schemeClr>
              </a:solidFill>
              <a:latin typeface="+mj-lt"/>
            </a:endParaRPr>
          </a:p>
        </p:txBody>
      </p:sp>
      <p:sp>
        <p:nvSpPr>
          <p:cNvPr id="36" name="Rectangle 35"/>
          <p:cNvSpPr/>
          <p:nvPr/>
        </p:nvSpPr>
        <p:spPr>
          <a:xfrm>
            <a:off x="5014372" y="4334397"/>
            <a:ext cx="1028102" cy="307777"/>
          </a:xfrm>
          <a:prstGeom prst="rect">
            <a:avLst/>
          </a:prstGeom>
        </p:spPr>
        <p:txBody>
          <a:bodyPr wrap="none">
            <a:spAutoFit/>
          </a:bodyPr>
          <a:lstStyle/>
          <a:p>
            <a:pPr lvl="0" algn="ctr"/>
            <a:r>
              <a:rPr lang="en-US" sz="1400" dirty="0">
                <a:solidFill>
                  <a:schemeClr val="accent1">
                    <a:lumMod val="75000"/>
                  </a:schemeClr>
                </a:solidFill>
                <a:latin typeface="+mj-lt"/>
              </a:rPr>
              <a:t>Αποδοχή</a:t>
            </a:r>
          </a:p>
        </p:txBody>
      </p:sp>
      <p:sp>
        <p:nvSpPr>
          <p:cNvPr id="37" name="Rectangle 36"/>
          <p:cNvSpPr/>
          <p:nvPr/>
        </p:nvSpPr>
        <p:spPr>
          <a:xfrm>
            <a:off x="4543134" y="3383284"/>
            <a:ext cx="1259840" cy="307777"/>
          </a:xfrm>
          <a:prstGeom prst="rect">
            <a:avLst/>
          </a:prstGeom>
        </p:spPr>
        <p:txBody>
          <a:bodyPr wrap="square">
            <a:spAutoFit/>
          </a:bodyPr>
          <a:lstStyle/>
          <a:p>
            <a:pPr lvl="0" algn="ctr"/>
            <a:r>
              <a:rPr lang="en-US" sz="1400" dirty="0">
                <a:solidFill>
                  <a:schemeClr val="accent1">
                    <a:lumMod val="75000"/>
                  </a:schemeClr>
                </a:solidFill>
                <a:latin typeface="+mj-lt"/>
              </a:rPr>
              <a:t>Διακριτικότητα</a:t>
            </a:r>
            <a:endParaRPr lang="el-GR" sz="1400" dirty="0">
              <a:solidFill>
                <a:schemeClr val="accent1">
                  <a:lumMod val="75000"/>
                </a:schemeClr>
              </a:solidFill>
              <a:latin typeface="+mj-lt"/>
            </a:endParaRPr>
          </a:p>
        </p:txBody>
      </p:sp>
      <p:sp>
        <p:nvSpPr>
          <p:cNvPr id="38" name="Rectangle 37"/>
          <p:cNvSpPr/>
          <p:nvPr/>
        </p:nvSpPr>
        <p:spPr>
          <a:xfrm>
            <a:off x="6014833" y="2749437"/>
            <a:ext cx="1259840" cy="738664"/>
          </a:xfrm>
          <a:prstGeom prst="rect">
            <a:avLst/>
          </a:prstGeom>
        </p:spPr>
        <p:txBody>
          <a:bodyPr wrap="square">
            <a:spAutoFit/>
          </a:bodyPr>
          <a:lstStyle/>
          <a:p>
            <a:pPr lvl="0" algn="ctr"/>
            <a:r>
              <a:rPr lang="en-US" sz="1400" dirty="0">
                <a:solidFill>
                  <a:schemeClr val="accent1">
                    <a:lumMod val="75000"/>
                  </a:schemeClr>
                </a:solidFill>
                <a:latin typeface="+mj-lt"/>
              </a:rPr>
              <a:t>Ευελιξία και άνοιγμα στις αλλαγές</a:t>
            </a:r>
            <a:endParaRPr lang="el-GR" sz="1400" dirty="0">
              <a:solidFill>
                <a:schemeClr val="accent1">
                  <a:lumMod val="75000"/>
                </a:schemeClr>
              </a:solidFill>
              <a:latin typeface="+mj-lt"/>
            </a:endParaRPr>
          </a:p>
        </p:txBody>
      </p:sp>
      <p:sp>
        <p:nvSpPr>
          <p:cNvPr id="39" name="Rectangle 38"/>
          <p:cNvSpPr/>
          <p:nvPr/>
        </p:nvSpPr>
        <p:spPr>
          <a:xfrm>
            <a:off x="5620094" y="2037289"/>
            <a:ext cx="768159" cy="307777"/>
          </a:xfrm>
          <a:prstGeom prst="rect">
            <a:avLst/>
          </a:prstGeom>
        </p:spPr>
        <p:txBody>
          <a:bodyPr wrap="none">
            <a:spAutoFit/>
          </a:bodyPr>
          <a:lstStyle/>
          <a:p>
            <a:pPr lvl="0" algn="ctr"/>
            <a:r>
              <a:rPr lang="en-US" sz="1400" dirty="0">
                <a:solidFill>
                  <a:schemeClr val="accent1">
                    <a:lumMod val="75000"/>
                  </a:schemeClr>
                </a:solidFill>
                <a:latin typeface="+mj-lt"/>
              </a:rPr>
              <a:t>Υποστήριξη</a:t>
            </a:r>
            <a:endParaRPr lang="el-GR" sz="1400" dirty="0">
              <a:solidFill>
                <a:schemeClr val="accent1">
                  <a:lumMod val="75000"/>
                </a:schemeClr>
              </a:solidFill>
              <a:latin typeface="+mj-lt"/>
            </a:endParaRPr>
          </a:p>
        </p:txBody>
      </p:sp>
      <p:sp>
        <p:nvSpPr>
          <p:cNvPr id="44" name="Rectangle 43"/>
          <p:cNvSpPr/>
          <p:nvPr/>
        </p:nvSpPr>
        <p:spPr>
          <a:xfrm>
            <a:off x="6759392" y="1975734"/>
            <a:ext cx="2068821" cy="738664"/>
          </a:xfrm>
          <a:prstGeom prst="rect">
            <a:avLst/>
          </a:prstGeom>
        </p:spPr>
        <p:txBody>
          <a:bodyPr wrap="square">
            <a:spAutoFit/>
          </a:bodyPr>
          <a:lstStyle/>
          <a:p>
            <a:pPr lvl="0" algn="ctr"/>
            <a:r>
              <a:rPr lang="en-US" sz="1400" dirty="0">
                <a:solidFill>
                  <a:schemeClr val="accent1">
                    <a:lumMod val="75000"/>
                  </a:schemeClr>
                </a:solidFill>
                <a:latin typeface="+mj-lt"/>
              </a:rPr>
              <a:t>Δημιουργία μαθητικής κοινότητας και αίσθηση του ανήκειν </a:t>
            </a:r>
          </a:p>
        </p:txBody>
      </p:sp>
      <p:sp>
        <p:nvSpPr>
          <p:cNvPr id="45" name="Rectangle 44"/>
          <p:cNvSpPr/>
          <p:nvPr/>
        </p:nvSpPr>
        <p:spPr>
          <a:xfrm>
            <a:off x="5914734" y="1042142"/>
            <a:ext cx="1859973" cy="523220"/>
          </a:xfrm>
          <a:prstGeom prst="rect">
            <a:avLst/>
          </a:prstGeom>
        </p:spPr>
        <p:txBody>
          <a:bodyPr wrap="square">
            <a:spAutoFit/>
          </a:bodyPr>
          <a:lstStyle/>
          <a:p>
            <a:pPr algn="ctr"/>
            <a:r>
              <a:rPr lang="en-US" sz="1400" dirty="0">
                <a:solidFill>
                  <a:schemeClr val="accent1">
                    <a:lumMod val="75000"/>
                  </a:schemeClr>
                </a:solidFill>
                <a:latin typeface="+mj-lt"/>
              </a:rPr>
              <a:t>Καλλιέργεια ισχυρής συναισθηματικής νοημοσύνης</a:t>
            </a:r>
          </a:p>
        </p:txBody>
      </p:sp>
      <p:sp>
        <p:nvSpPr>
          <p:cNvPr id="46" name="Oval 45"/>
          <p:cNvSpPr/>
          <p:nvPr/>
        </p:nvSpPr>
        <p:spPr>
          <a:xfrm>
            <a:off x="670796" y="5290590"/>
            <a:ext cx="233680" cy="23368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48" name="Rectangle 47"/>
          <p:cNvSpPr/>
          <p:nvPr/>
        </p:nvSpPr>
        <p:spPr>
          <a:xfrm>
            <a:off x="6775149" y="2937327"/>
            <a:ext cx="4610562" cy="3785652"/>
          </a:xfrm>
          <a:prstGeom prst="rect">
            <a:avLst/>
          </a:prstGeom>
        </p:spPr>
        <p:txBody>
          <a:bodyPr wrap="square">
            <a:spAutoFit/>
          </a:bodyPr>
          <a:lstStyle/>
          <a:p>
            <a:pPr algn="ctr"/>
            <a:r>
              <a:rPr lang="en-US" sz="4000" b="1" dirty="0">
                <a:solidFill>
                  <a:srgbClr val="002060"/>
                </a:solidFill>
              </a:rPr>
              <a:t>...βοηθά στην αποφυγή της περιθωριοποίησης και του εκφοβισμού των</a:t>
            </a:r>
            <a:r>
              <a:rPr lang="el-GR" sz="4000" b="1" dirty="0">
                <a:solidFill>
                  <a:srgbClr val="002060"/>
                </a:solidFill>
              </a:rPr>
              <a:t> ΛΟΑΤΚΙ</a:t>
            </a:r>
            <a:r>
              <a:rPr lang="en-US" sz="4000" b="1" dirty="0">
                <a:solidFill>
                  <a:srgbClr val="002060"/>
                </a:solidFill>
              </a:rPr>
              <a:t>+ μαθητών</a:t>
            </a:r>
          </a:p>
        </p:txBody>
      </p:sp>
    </p:spTree>
    <p:extLst>
      <p:ext uri="{BB962C8B-B14F-4D97-AF65-F5344CB8AC3E}">
        <p14:creationId xmlns:p14="http://schemas.microsoft.com/office/powerpoint/2010/main" val="2684430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lowchart: Process 5"/>
          <p:cNvSpPr/>
          <p:nvPr/>
        </p:nvSpPr>
        <p:spPr>
          <a:xfrm>
            <a:off x="838200" y="2431473"/>
            <a:ext cx="2611583" cy="3532909"/>
          </a:xfrm>
          <a:prstGeom prst="flowChartProcess">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mj-lt"/>
              </a:rPr>
              <a:t>Καθιέρωση κατευθυντήριων γραμμών για την προώθηση θετικών αλληλεπιδράσεων και την αποτροπή επιβλαβούς γλώσσας ή συμπεριφοράς</a:t>
            </a:r>
          </a:p>
        </p:txBody>
      </p:sp>
      <p:sp>
        <p:nvSpPr>
          <p:cNvPr id="7" name="Flowchart: Process 6"/>
          <p:cNvSpPr/>
          <p:nvPr/>
        </p:nvSpPr>
        <p:spPr>
          <a:xfrm>
            <a:off x="6130634" y="2431470"/>
            <a:ext cx="2611583" cy="3532909"/>
          </a:xfrm>
          <a:prstGeom prst="flowChartProcess">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mj-lt"/>
              </a:rPr>
              <a:t>Σεβασμός των αντωνυμιών και των επιλεγμένων ονομάτων </a:t>
            </a:r>
          </a:p>
        </p:txBody>
      </p:sp>
      <p:sp>
        <p:nvSpPr>
          <p:cNvPr id="8" name="Flowchart: Process 7"/>
          <p:cNvSpPr/>
          <p:nvPr/>
        </p:nvSpPr>
        <p:spPr>
          <a:xfrm>
            <a:off x="8776851" y="2431469"/>
            <a:ext cx="2611583" cy="3532909"/>
          </a:xfrm>
          <a:prstGeom prst="flowChartProces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mj-lt"/>
              </a:rPr>
              <a:t>Σημάδια ή δείκτες συμμάχων </a:t>
            </a:r>
            <a:r>
              <a:rPr lang="el-GR" dirty="0">
                <a:latin typeface="+mj-lt"/>
              </a:rPr>
              <a:t>ΛΟΑΤΚΙ</a:t>
            </a:r>
            <a:r>
              <a:rPr lang="en-US" dirty="0">
                <a:latin typeface="+mj-lt"/>
              </a:rPr>
              <a:t>+ εμφανώς τοποθετημένα στην αίθουσα διδασκαλίας</a:t>
            </a:r>
            <a:endParaRPr lang="el-GR" dirty="0">
              <a:latin typeface="+mj-lt"/>
            </a:endParaRPr>
          </a:p>
        </p:txBody>
      </p:sp>
      <p:sp>
        <p:nvSpPr>
          <p:cNvPr id="9" name="Flowchart: Process 8"/>
          <p:cNvSpPr/>
          <p:nvPr/>
        </p:nvSpPr>
        <p:spPr>
          <a:xfrm>
            <a:off x="3484417" y="2431471"/>
            <a:ext cx="2611583" cy="3532909"/>
          </a:xfrm>
          <a:prstGeom prst="flowChartProcess">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mj-lt"/>
              </a:rPr>
              <a:t>Άνετη αυτοέκφραση χωρίς φόβο</a:t>
            </a:r>
          </a:p>
        </p:txBody>
      </p:sp>
      <p:sp>
        <p:nvSpPr>
          <p:cNvPr id="2" name="Title 1"/>
          <p:cNvSpPr>
            <a:spLocks noGrp="1"/>
          </p:cNvSpPr>
          <p:nvPr>
            <p:ph type="title"/>
          </p:nvPr>
        </p:nvSpPr>
        <p:spPr>
          <a:xfrm>
            <a:off x="872834" y="1105906"/>
            <a:ext cx="10515600" cy="1325563"/>
          </a:xfrm>
        </p:spPr>
        <p:txBody>
          <a:bodyPr>
            <a:normAutofit fontScale="90000"/>
          </a:bodyPr>
          <a:lstStyle/>
          <a:p>
            <a:pPr algn="ctr"/>
            <a:r>
              <a:rPr lang="en-US" sz="4000" b="1" dirty="0">
                <a:solidFill>
                  <a:srgbClr val="002060"/>
                </a:solidFill>
                <a:latin typeface="+mn-lt"/>
              </a:rPr>
              <a:t>Αξιολόγηση των επιπέδων ανοχής στην ασφάλεια και τη διαφορετικότητα των </a:t>
            </a:r>
            <a:r>
              <a:rPr lang="el-GR" sz="4000" b="1" dirty="0">
                <a:solidFill>
                  <a:srgbClr val="002060"/>
                </a:solidFill>
                <a:latin typeface="+mn-lt"/>
              </a:rPr>
              <a:t>ΛΟΑΤΚΙ</a:t>
            </a:r>
            <a:r>
              <a:rPr lang="en-US" sz="4000" b="1" dirty="0">
                <a:solidFill>
                  <a:srgbClr val="002060"/>
                </a:solidFill>
                <a:latin typeface="+mn-lt"/>
              </a:rPr>
              <a:t>+ στις σχολικές αίθουσες</a:t>
            </a:r>
            <a:endParaRPr lang="el-GR" sz="4000" b="1" dirty="0">
              <a:solidFill>
                <a:srgbClr val="002060"/>
              </a:solidFill>
              <a:latin typeface="+mn-lt"/>
            </a:endParaRPr>
          </a:p>
        </p:txBody>
      </p:sp>
      <p:pic>
        <p:nvPicPr>
          <p:cNvPr id="12" name="Picture 11"/>
          <p:cNvPicPr>
            <a:picLocks noChangeAspect="1"/>
          </p:cNvPicPr>
          <p:nvPr/>
        </p:nvPicPr>
        <p:blipFill>
          <a:blip r:embed="rId3"/>
          <a:stretch>
            <a:fillRect/>
          </a:stretch>
        </p:blipFill>
        <p:spPr>
          <a:xfrm>
            <a:off x="1667742" y="4197923"/>
            <a:ext cx="952500" cy="952500"/>
          </a:xfrm>
          <a:prstGeom prst="rect">
            <a:avLst/>
          </a:prstGeom>
        </p:spPr>
      </p:pic>
      <p:pic>
        <p:nvPicPr>
          <p:cNvPr id="14" name="Picture 13"/>
          <p:cNvPicPr>
            <a:picLocks noChangeAspect="1"/>
          </p:cNvPicPr>
          <p:nvPr/>
        </p:nvPicPr>
        <p:blipFill>
          <a:blip r:embed="rId4"/>
          <a:stretch>
            <a:fillRect/>
          </a:stretch>
        </p:blipFill>
        <p:spPr>
          <a:xfrm>
            <a:off x="4507923" y="4197923"/>
            <a:ext cx="952500" cy="952500"/>
          </a:xfrm>
          <a:prstGeom prst="rect">
            <a:avLst/>
          </a:prstGeom>
        </p:spPr>
      </p:pic>
      <p:pic>
        <p:nvPicPr>
          <p:cNvPr id="15" name="Picture 14"/>
          <p:cNvPicPr>
            <a:picLocks noChangeAspect="1"/>
          </p:cNvPicPr>
          <p:nvPr/>
        </p:nvPicPr>
        <p:blipFill>
          <a:blip r:embed="rId5"/>
          <a:stretch>
            <a:fillRect/>
          </a:stretch>
        </p:blipFill>
        <p:spPr>
          <a:xfrm>
            <a:off x="6960175" y="4197923"/>
            <a:ext cx="952500" cy="952500"/>
          </a:xfrm>
          <a:prstGeom prst="rect">
            <a:avLst/>
          </a:prstGeom>
        </p:spPr>
      </p:pic>
      <p:pic>
        <p:nvPicPr>
          <p:cNvPr id="17" name="Picture 16"/>
          <p:cNvPicPr>
            <a:picLocks noChangeAspect="1"/>
          </p:cNvPicPr>
          <p:nvPr/>
        </p:nvPicPr>
        <p:blipFill>
          <a:blip r:embed="rId6"/>
          <a:stretch>
            <a:fillRect/>
          </a:stretch>
        </p:blipFill>
        <p:spPr>
          <a:xfrm>
            <a:off x="9571758" y="4197923"/>
            <a:ext cx="952500" cy="952500"/>
          </a:xfrm>
          <a:prstGeom prst="rect">
            <a:avLst/>
          </a:prstGeom>
        </p:spPr>
      </p:pic>
    </p:spTree>
    <p:extLst>
      <p:ext uri="{BB962C8B-B14F-4D97-AF65-F5344CB8AC3E}">
        <p14:creationId xmlns:p14="http://schemas.microsoft.com/office/powerpoint/2010/main" val="164968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15843"/>
            <a:ext cx="10515600" cy="1325563"/>
          </a:xfrm>
        </p:spPr>
        <p:txBody>
          <a:bodyPr>
            <a:normAutofit/>
          </a:bodyPr>
          <a:lstStyle/>
          <a:p>
            <a:pPr algn="ctr"/>
            <a:r>
              <a:rPr lang="en-US" sz="3600" b="1" dirty="0">
                <a:solidFill>
                  <a:srgbClr val="002060"/>
                </a:solidFill>
                <a:latin typeface="+mn-lt"/>
              </a:rPr>
              <a:t>Πρακτικά ζητήματα μιας διαδικασίας διδασκαλίας που ανταποκρίνεται στο </a:t>
            </a:r>
            <a:r>
              <a:rPr lang="el-GR" sz="3600" b="1" dirty="0">
                <a:solidFill>
                  <a:srgbClr val="002060"/>
                </a:solidFill>
                <a:latin typeface="+mn-lt"/>
              </a:rPr>
              <a:t>κοινωνικό </a:t>
            </a:r>
            <a:r>
              <a:rPr lang="en-US" sz="3600" b="1" dirty="0" err="1">
                <a:solidFill>
                  <a:srgbClr val="002060"/>
                </a:solidFill>
                <a:latin typeface="+mn-lt"/>
              </a:rPr>
              <a:t>φύλο</a:t>
            </a:r>
            <a:endParaRPr lang="el-GR" sz="4000" b="1" dirty="0">
              <a:solidFill>
                <a:srgbClr val="002060"/>
              </a:solidFill>
              <a:latin typeface="+mn-lt"/>
            </a:endParaRPr>
          </a:p>
        </p:txBody>
      </p:sp>
      <p:graphicFrame>
        <p:nvGraphicFramePr>
          <p:cNvPr id="7" name="Diagram 6"/>
          <p:cNvGraphicFramePr/>
          <p:nvPr>
            <p:extLst>
              <p:ext uri="{D42A27DB-BD31-4B8C-83A1-F6EECF244321}">
                <p14:modId xmlns:p14="http://schemas.microsoft.com/office/powerpoint/2010/main" val="3472693911"/>
              </p:ext>
            </p:extLst>
          </p:nvPr>
        </p:nvGraphicFramePr>
        <p:xfrm>
          <a:off x="838200" y="2109354"/>
          <a:ext cx="10515600" cy="4031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703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1189</Words>
  <Application>Microsoft Office PowerPoint</Application>
  <PresentationFormat>Ευρεία οθόνη</PresentationFormat>
  <Paragraphs>129</Paragraphs>
  <Slides>15</Slides>
  <Notes>3</Notes>
  <HiddenSlides>0</HiddenSlides>
  <MMClips>1</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15</vt:i4>
      </vt:variant>
    </vt:vector>
  </HeadingPairs>
  <TitlesOfParts>
    <vt:vector size="23" baseType="lpstr">
      <vt:lpstr>Arial</vt:lpstr>
      <vt:lpstr>Calibri</vt:lpstr>
      <vt:lpstr>Calibri Light</vt:lpstr>
      <vt:lpstr>Lato</vt:lpstr>
      <vt:lpstr>Open Sans Hebrew</vt:lpstr>
      <vt:lpstr>Times New Roman</vt:lpstr>
      <vt:lpstr>Wingdings</vt:lpstr>
      <vt:lpstr>Office Theme</vt:lpstr>
      <vt:lpstr>Παρουσίαση του PowerPoint</vt:lpstr>
      <vt:lpstr>Κριτική αξιολόγηση</vt:lpstr>
      <vt:lpstr>Ερώτηση προβληματισμού</vt:lpstr>
      <vt:lpstr>Συνειδητοποίηση προκαταλήψεων &amp; αυτοαναστοχασμός</vt:lpstr>
      <vt:lpstr>Αναγνωρίστε τις δικές σας έμμεσες προκαταλήψεις ως εκπαιδευτικοί</vt:lpstr>
      <vt:lpstr>Αναγνωρίστε τις δικές σας έμμεσες προκαταλήψεις ως εκπαιδευτικοί</vt:lpstr>
      <vt:lpstr>Καλλιέργεια της ενσυναίσθησης...</vt:lpstr>
      <vt:lpstr>Αξιολόγηση των επιπέδων ανοχής στην ασφάλεια και τη διαφορετικότητα των ΛΟΑΤΚΙ+ στις σχολικές αίθουσες</vt:lpstr>
      <vt:lpstr>Πρακτικά ζητήματα μιας διαδικασίας διδασκαλίας που ανταποκρίνεται στο κοινωνικό φύλο</vt:lpstr>
      <vt:lpstr>Καθολικός σχεδιασμός για τη μάθηση (UDL)</vt:lpstr>
      <vt:lpstr>Δίνοντας ακαδημαϊκή ανατροφοδότηση</vt:lpstr>
      <vt:lpstr>Θεσμικές προσεγγίσεις</vt:lpstr>
      <vt:lpstr>Δείτε το βίντεο </vt:lpstr>
      <vt:lpstr>Ανατροφοδότηση</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2.1 Critical Assessment</dc:title>
  <dc:creator>Microsoft account</dc:creator>
  <cp:keywords>, docId:259B4B717B0E3325ED484FABE37D5BC4</cp:keywords>
  <cp:lastModifiedBy>ΕΛΕΝΗ ΜΑΥΡΟΠΟΥΛΟΥ</cp:lastModifiedBy>
  <cp:revision>32</cp:revision>
  <dcterms:created xsi:type="dcterms:W3CDTF">2024-08-29T13:19:51Z</dcterms:created>
  <dcterms:modified xsi:type="dcterms:W3CDTF">2025-10-05T19:56:49Z</dcterms:modified>
</cp:coreProperties>
</file>