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Helvetica Neue" panose="020B060402020202020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6" roundtripDataSignature="AMtx7mj0RH9Rh6bb+Mr4nSeMgSfYBO2t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00" autoAdjust="0"/>
  </p:normalViewPr>
  <p:slideViewPr>
    <p:cSldViewPr snapToGrid="0">
      <p:cViewPr varScale="1">
        <p:scale>
          <a:sx n="69" d="100"/>
          <a:sy n="69" d="100"/>
        </p:scale>
        <p:origin x="120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56271000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Έν</a:t>
            </a:r>
            <a:r>
              <a:rPr lang="en-US" dirty="0"/>
              <a:t>ας από τους πιο αποτελεσματικούς τρόπους για να νιώσουν οι μαθητές ΛΟΑΤΚΙ+ ότι συμπεριλαμβάνονται και είναι ασφαλείς είναι η εκπροσώπηση στα σχολικά προγράμματα σπουδών. </a:t>
            </a:r>
            <a:r>
              <a:rPr lang="en-US" dirty="0" err="1"/>
              <a:t>Δυστυχώς</a:t>
            </a:r>
            <a:r>
              <a:rPr lang="en-US" dirty="0"/>
              <a:t>, π</a:t>
            </a:r>
            <a:r>
              <a:rPr lang="en-US" dirty="0" err="1"/>
              <a:t>ολλά</a:t>
            </a:r>
            <a:r>
              <a:rPr lang="en-US" dirty="0"/>
              <a:t> </a:t>
            </a:r>
            <a:r>
              <a:rPr lang="en-US" dirty="0" err="1"/>
              <a:t>σχολεί</a:t>
            </a:r>
            <a:r>
              <a:rPr lang="en-US" dirty="0"/>
              <a:t>α εξακολουθούν να στερούνται περιεχομένου που να αντικατοπτρίζει τις εμπειρίες των ΛΟΑΤΚΙ+. </a:t>
            </a:r>
            <a:r>
              <a:rPr lang="en-US" dirty="0" err="1"/>
              <a:t>Ότ</a:t>
            </a:r>
            <a:r>
              <a:rPr lang="en-US" dirty="0"/>
              <a:t>αν αυτά τα θέματα αγνοούνται ή αντιμετωπίζονται ως ταμπού, στέλνεται ένα επιβλαβές μήνυμα στους μαθητές - τόσο στους </a:t>
            </a:r>
            <a:r>
              <a:rPr lang="el-GR" dirty="0"/>
              <a:t>ΛΟΑΤΚΙ</a:t>
            </a:r>
            <a:r>
              <a:rPr lang="en-US" dirty="0"/>
              <a:t>+ </a:t>
            </a:r>
            <a:r>
              <a:rPr lang="en-US" dirty="0" err="1"/>
              <a:t>όσο</a:t>
            </a:r>
            <a:r>
              <a:rPr lang="en-US" dirty="0"/>
              <a:t> και </a:t>
            </a:r>
            <a:r>
              <a:rPr lang="en-US" dirty="0" err="1"/>
              <a:t>στους</a:t>
            </a:r>
            <a:r>
              <a:rPr lang="en-US" dirty="0"/>
              <a:t> μη </a:t>
            </a:r>
            <a:r>
              <a:rPr lang="el-GR" dirty="0"/>
              <a:t>ΛΟΑΤΚΙ</a:t>
            </a:r>
            <a:r>
              <a:rPr lang="en-US" dirty="0"/>
              <a:t>+. </a:t>
            </a:r>
            <a:r>
              <a:rPr lang="en-US" dirty="0" err="1"/>
              <a:t>Συμ</a:t>
            </a:r>
            <a:r>
              <a:rPr lang="en-US" dirty="0"/>
              <a:t>περιλαμβάνοντας αμερόληπτες και ακριβείς πληροφορίες σχετικά με την ταυτότητα φύλου και τον σεξουαλικό προσανατολισμό στα μαθήματα, μπορούμε να καλλιεργήσουμε ένα περιβάλλον που προάγει την κατανόηση και μειώνει τις προκαταλήψεις μεταξύ όλων των μαθητών.</a:t>
            </a:r>
            <a:endParaRPr dirty="0"/>
          </a:p>
        </p:txBody>
      </p:sp>
      <p:sp>
        <p:nvSpPr>
          <p:cNvPr id="223" name="Google Shape;223;g3056271000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56271000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dirty="0" err="1">
                <a:solidFill>
                  <a:schemeClr val="dk1"/>
                </a:solidFill>
                <a:latin typeface="Helvetica Neue"/>
                <a:ea typeface="Helvetica Neue"/>
                <a:cs typeface="Helvetica Neue"/>
                <a:sym typeface="Helvetica Neue"/>
              </a:rPr>
              <a:t>Οι</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τρ</a:t>
            </a:r>
            <a:r>
              <a:rPr lang="en-US" sz="1000" dirty="0">
                <a:solidFill>
                  <a:schemeClr val="dk1"/>
                </a:solidFill>
                <a:latin typeface="Helvetica Neue"/>
                <a:ea typeface="Helvetica Neue"/>
                <a:cs typeface="Helvetica Neue"/>
                <a:sym typeface="Helvetica Neue"/>
              </a:rPr>
              <a:t>ανς μαθητές και οι μαθητές που δεν συμμορφώνονται με το </a:t>
            </a:r>
            <a:r>
              <a:rPr lang="el-GR" sz="1000" dirty="0">
                <a:solidFill>
                  <a:schemeClr val="dk1"/>
                </a:solidFill>
                <a:latin typeface="Helvetica Neue"/>
                <a:ea typeface="Helvetica Neue"/>
                <a:cs typeface="Helvetica Neue"/>
                <a:sym typeface="Helvetica Neue"/>
              </a:rPr>
              <a:t>κοινωνικό </a:t>
            </a:r>
            <a:r>
              <a:rPr lang="en-US" sz="1000" dirty="0" err="1">
                <a:solidFill>
                  <a:schemeClr val="dk1"/>
                </a:solidFill>
                <a:latin typeface="Helvetica Neue"/>
                <a:ea typeface="Helvetica Neue"/>
                <a:cs typeface="Helvetica Neue"/>
                <a:sym typeface="Helvetica Neue"/>
              </a:rPr>
              <a:t>φύλο</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τους</a:t>
            </a:r>
            <a:r>
              <a:rPr lang="en-US" sz="1000" dirty="0">
                <a:solidFill>
                  <a:schemeClr val="dk1"/>
                </a:solidFill>
                <a:latin typeface="Helvetica Neue"/>
                <a:ea typeface="Helvetica Neue"/>
                <a:cs typeface="Helvetica Neue"/>
                <a:sym typeface="Helvetica Neue"/>
              </a:rPr>
              <a:t> α</a:t>
            </a:r>
            <a:r>
              <a:rPr lang="en-US" sz="1000" dirty="0" err="1">
                <a:solidFill>
                  <a:schemeClr val="dk1"/>
                </a:solidFill>
                <a:latin typeface="Helvetica Neue"/>
                <a:ea typeface="Helvetica Neue"/>
                <a:cs typeface="Helvetica Neue"/>
                <a:sym typeface="Helvetica Neue"/>
              </a:rPr>
              <a:t>ντιμετω</a:t>
            </a:r>
            <a:r>
              <a:rPr lang="en-US" sz="1000" dirty="0">
                <a:solidFill>
                  <a:schemeClr val="dk1"/>
                </a:solidFill>
                <a:latin typeface="Helvetica Neue"/>
                <a:ea typeface="Helvetica Neue"/>
                <a:cs typeface="Helvetica Neue"/>
                <a:sym typeface="Helvetica Neue"/>
              </a:rPr>
              <a:t>πίζουν πρόσθετες προκλήσεις στα σχολεία που υπερβαίνουν τον εκφοβισμό. </a:t>
            </a:r>
            <a:r>
              <a:rPr lang="en-US" sz="1000" dirty="0" err="1">
                <a:solidFill>
                  <a:schemeClr val="dk1"/>
                </a:solidFill>
                <a:latin typeface="Helvetica Neue"/>
                <a:ea typeface="Helvetica Neue"/>
                <a:cs typeface="Helvetica Neue"/>
                <a:sym typeface="Helvetica Neue"/>
              </a:rPr>
              <a:t>Κάτι</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τόσο</a:t>
            </a:r>
            <a:r>
              <a:rPr lang="en-US" sz="1000" dirty="0">
                <a:solidFill>
                  <a:schemeClr val="dk1"/>
                </a:solidFill>
                <a:latin typeface="Helvetica Neue"/>
                <a:ea typeface="Helvetica Neue"/>
                <a:cs typeface="Helvetica Neue"/>
                <a:sym typeface="Helvetica Neue"/>
              </a:rPr>
              <a:t> απ</a:t>
            </a:r>
            <a:r>
              <a:rPr lang="en-US" sz="1000" dirty="0" err="1">
                <a:solidFill>
                  <a:schemeClr val="dk1"/>
                </a:solidFill>
                <a:latin typeface="Helvetica Neue"/>
                <a:ea typeface="Helvetica Neue"/>
                <a:cs typeface="Helvetica Neue"/>
                <a:sym typeface="Helvetica Neue"/>
              </a:rPr>
              <a:t>λό</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όσο</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το</a:t>
            </a:r>
            <a:r>
              <a:rPr lang="en-US" sz="1000" dirty="0">
                <a:solidFill>
                  <a:schemeClr val="dk1"/>
                </a:solidFill>
                <a:latin typeface="Helvetica Neue"/>
                <a:ea typeface="Helvetica Neue"/>
                <a:cs typeface="Helvetica Neue"/>
                <a:sym typeface="Helvetica Neue"/>
              </a:rPr>
              <a:t> να </a:t>
            </a:r>
            <a:r>
              <a:rPr lang="en-US" sz="1000" dirty="0" err="1">
                <a:solidFill>
                  <a:schemeClr val="dk1"/>
                </a:solidFill>
                <a:latin typeface="Helvetica Neue"/>
                <a:ea typeface="Helvetica Neue"/>
                <a:cs typeface="Helvetica Neue"/>
                <a:sym typeface="Helvetica Neue"/>
              </a:rPr>
              <a:t>τους</a:t>
            </a:r>
            <a:r>
              <a:rPr lang="en-US" sz="1000" dirty="0">
                <a:solidFill>
                  <a:schemeClr val="dk1"/>
                </a:solidFill>
                <a:latin typeface="Helvetica Neue"/>
                <a:ea typeface="Helvetica Neue"/>
                <a:cs typeface="Helvetica Neue"/>
                <a:sym typeface="Helvetica Neue"/>
              </a:rPr>
              <a:t> απ</a:t>
            </a:r>
            <a:r>
              <a:rPr lang="en-US" sz="1000" dirty="0" err="1">
                <a:solidFill>
                  <a:schemeClr val="dk1"/>
                </a:solidFill>
                <a:latin typeface="Helvetica Neue"/>
                <a:ea typeface="Helvetica Neue"/>
                <a:cs typeface="Helvetica Neue"/>
                <a:sym typeface="Helvetica Neue"/>
              </a:rPr>
              <a:t>οκ</a:t>
            </a:r>
            <a:r>
              <a:rPr lang="en-US" sz="1000" dirty="0">
                <a:solidFill>
                  <a:schemeClr val="dk1"/>
                </a:solidFill>
                <a:latin typeface="Helvetica Neue"/>
                <a:ea typeface="Helvetica Neue"/>
                <a:cs typeface="Helvetica Neue"/>
                <a:sym typeface="Helvetica Neue"/>
              </a:rPr>
              <a:t>αλούν με λάθος όνομα ή αντωνυμία μπορεί να έχει βαθύ αντίκτυπο στην αίσθηση της ταυτότητας και του ανήκειν τους. </a:t>
            </a:r>
            <a:r>
              <a:rPr lang="en-US" sz="1000" dirty="0" err="1">
                <a:solidFill>
                  <a:schemeClr val="dk1"/>
                </a:solidFill>
                <a:latin typeface="Helvetica Neue"/>
                <a:ea typeface="Helvetica Neue"/>
                <a:cs typeface="Helvetica Neue"/>
                <a:sym typeface="Helvetica Neue"/>
              </a:rPr>
              <a:t>Ομοίως</a:t>
            </a:r>
            <a:r>
              <a:rPr lang="en-US" sz="1000" dirty="0">
                <a:solidFill>
                  <a:schemeClr val="dk1"/>
                </a:solidFill>
                <a:latin typeface="Helvetica Neue"/>
                <a:ea typeface="Helvetica Neue"/>
                <a:cs typeface="Helvetica Neue"/>
                <a:sym typeface="Helvetica Neue"/>
              </a:rPr>
              <a:t>, η π</a:t>
            </a:r>
            <a:r>
              <a:rPr lang="en-US" sz="1000" dirty="0" err="1">
                <a:solidFill>
                  <a:schemeClr val="dk1"/>
                </a:solidFill>
                <a:latin typeface="Helvetica Neue"/>
                <a:ea typeface="Helvetica Neue"/>
                <a:cs typeface="Helvetica Neue"/>
                <a:sym typeface="Helvetica Neue"/>
              </a:rPr>
              <a:t>ρόσ</a:t>
            </a:r>
            <a:r>
              <a:rPr lang="en-US" sz="1000" dirty="0">
                <a:solidFill>
                  <a:schemeClr val="dk1"/>
                </a:solidFill>
                <a:latin typeface="Helvetica Neue"/>
                <a:ea typeface="Helvetica Neue"/>
                <a:cs typeface="Helvetica Neue"/>
                <a:sym typeface="Helvetica Neue"/>
              </a:rPr>
              <a:t>βαση στις τουαλέτες και τις στολές που συνάδουν με την ταυτότητα</a:t>
            </a:r>
            <a:r>
              <a:rPr lang="el-GR" sz="1000" dirty="0">
                <a:solidFill>
                  <a:schemeClr val="dk1"/>
                </a:solidFill>
                <a:latin typeface="Helvetica Neue"/>
                <a:ea typeface="Helvetica Neue"/>
                <a:cs typeface="Helvetica Neue"/>
                <a:sym typeface="Helvetica Neue"/>
              </a:rPr>
              <a:t> κοινωνικού</a:t>
            </a:r>
            <a:r>
              <a:rPr lang="en-US" sz="1000" dirty="0">
                <a:solidFill>
                  <a:schemeClr val="dk1"/>
                </a:solidFill>
                <a:latin typeface="Helvetica Neue"/>
                <a:ea typeface="Helvetica Neue"/>
                <a:cs typeface="Helvetica Neue"/>
                <a:sym typeface="Helvetica Neue"/>
              </a:rPr>
              <a:t> φύλου τους δεν είναι απλώς λογιστικά ζητήματα - είναι βαθιά συνδεδεμένα με την αξιοπρέπεια και την ευημερία τους. Τα </a:t>
            </a:r>
            <a:r>
              <a:rPr lang="en-US" sz="1000" dirty="0" err="1">
                <a:solidFill>
                  <a:schemeClr val="dk1"/>
                </a:solidFill>
                <a:latin typeface="Helvetica Neue"/>
                <a:ea typeface="Helvetica Neue"/>
                <a:cs typeface="Helvetica Neue"/>
                <a:sym typeface="Helvetica Neue"/>
              </a:rPr>
              <a:t>σχολεί</a:t>
            </a:r>
            <a:r>
              <a:rPr lang="en-US" sz="1000" dirty="0">
                <a:solidFill>
                  <a:schemeClr val="dk1"/>
                </a:solidFill>
                <a:latin typeface="Helvetica Neue"/>
                <a:ea typeface="Helvetica Neue"/>
                <a:cs typeface="Helvetica Neue"/>
                <a:sym typeface="Helvetica Neue"/>
              </a:rPr>
              <a:t>α πρέπει να είναι προληπτικά στην αντιμετώπιση αυτών των αναγκών για να διασφαλίσουν ότι οι τρανς μαθητές αισθάνονται σεβασμό και υποστήριξη.</a:t>
            </a:r>
            <a:endParaRPr dirty="0"/>
          </a:p>
        </p:txBody>
      </p:sp>
      <p:sp>
        <p:nvSpPr>
          <p:cNvPr id="250" name="Google Shape;250;g3056271000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Είν</a:t>
            </a:r>
            <a:r>
              <a:rPr lang="en-US" dirty="0"/>
              <a:t>αι σημαντικό να αναγνωρίσουμε ότι οι ΛΟΑΤΚΙ+ εκπαιδευτικοί βιώνουν επίσης διακρίσεις στον εργασιακό χώρο. </a:t>
            </a:r>
            <a:r>
              <a:rPr lang="en-US" dirty="0" err="1"/>
              <a:t>Έν</a:t>
            </a:r>
            <a:r>
              <a:rPr lang="en-US" dirty="0"/>
              <a:t>α σχολικό περιβάλλον που είναι εχθρικό προς το ΛΟΑΤΚΙ+ προσωπικό μπορεί να δημιουργήσει μια τοξική ατμόσφαιρα τόσο για τους εκπαιδευτικούς όσο και για τους μαθητές. </a:t>
            </a:r>
            <a:r>
              <a:rPr lang="en-US" dirty="0" err="1"/>
              <a:t>Με</a:t>
            </a:r>
            <a:r>
              <a:rPr lang="en-US" dirty="0"/>
              <a:t> </a:t>
            </a:r>
            <a:r>
              <a:rPr lang="en-US" dirty="0" err="1"/>
              <a:t>την</a:t>
            </a:r>
            <a:r>
              <a:rPr lang="en-US" dirty="0"/>
              <a:t> </a:t>
            </a:r>
            <a:r>
              <a:rPr lang="en-US" dirty="0" err="1"/>
              <a:t>εφ</a:t>
            </a:r>
            <a:r>
              <a:rPr lang="en-US" dirty="0"/>
              <a:t>αρμογή πολιτικών φιλικών προς τους ΛΟΑΤΚΙ+ και την προώθηση ενός υποστηρικτικού περιβάλλοντος, όχι μόνο προστατεύουμε την ευημερία των εκπαιδευτικών αλλά και παρέχουμε στους μαθητές θετικά πρότυπα. </a:t>
            </a:r>
            <a:r>
              <a:rPr lang="en-US" dirty="0" err="1"/>
              <a:t>Ότ</a:t>
            </a:r>
            <a:r>
              <a:rPr lang="en-US" dirty="0"/>
              <a:t>αν οι μαθητές βλέπουν ανοιχτά ομοφυλόφιλους καθηγητές να ευημερούν, στέλνει ένα ισχυρό μήνυμα ότι το να είσαι </a:t>
            </a:r>
            <a:r>
              <a:rPr lang="el-GR" dirty="0"/>
              <a:t>ΛΟΑΤΚΙ</a:t>
            </a:r>
            <a:r>
              <a:rPr lang="en-US" dirty="0"/>
              <a:t>+ </a:t>
            </a:r>
            <a:r>
              <a:rPr lang="en-US" dirty="0" err="1"/>
              <a:t>δεν</a:t>
            </a:r>
            <a:r>
              <a:rPr lang="en-US" dirty="0"/>
              <a:t> </a:t>
            </a:r>
            <a:r>
              <a:rPr lang="en-US" dirty="0" err="1"/>
              <a:t>είν</a:t>
            </a:r>
            <a:r>
              <a:rPr lang="en-US" dirty="0"/>
              <a:t>αι μόνο φυσιολογικό, αλλά και κάτι για το οποίο πρέπει να είσαι περήφανος.</a:t>
            </a:r>
            <a:endParaRPr dirty="0"/>
          </a:p>
        </p:txBody>
      </p:sp>
      <p:sp>
        <p:nvSpPr>
          <p:cNvPr id="261" name="Google Shape;2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chemeClr val="dk1"/>
                </a:solidFill>
                <a:latin typeface="Helvetica Neue"/>
                <a:ea typeface="Helvetica Neue"/>
                <a:cs typeface="Helvetica Neue"/>
                <a:sym typeface="Helvetica Neue"/>
              </a:rPr>
              <a:t>Ξεκινώντας, είναι σημαντικό να αναγνωρίσουμε ότι οι ΛΟΑΤΚΙ+ μαθητές αντιμετωπίζουν ένα ξεχωριστό σύνολο προκλήσεων στο εκπαιδευτικό τους περιβάλλον. Οι προκλήσεις αυτές δεν διαμορφώνονται μόνο από τις άμεσες εμπειρίες τους, αλλά και από την ευρύτερη κοινωνική και πολιτισμική ιστορία που έχει επηρεάσει επί μακρόν τον τρόπο με τον οποίο γίνονται αντιληπτά τα ΛΟΑΤΚΙ+ άτομα. Κατά τη διάρκεια αυτής της συνεδρίας, θα εξετάσουμε τα ζητήματα που αντιμετωπίζουν αυτοί οι μαθητές και τον τρόπο με τον οποίο οι εμπειρίες των ΛΟΑΤΚΙ+ εκπαιδευτικών στα σχολεία διασταυρώνονται με αυτές των μαθητών τους.</a:t>
            </a:r>
            <a:endParaRPr/>
          </a:p>
        </p:txBody>
      </p:sp>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56271000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dirty="0">
                <a:solidFill>
                  <a:schemeClr val="dk1"/>
                </a:solidFill>
                <a:latin typeface="Helvetica Neue"/>
                <a:ea typeface="Helvetica Neue"/>
                <a:cs typeface="Helvetica Neue"/>
                <a:sym typeface="Helvetica Neue"/>
              </a:rPr>
              <a:t>Η </a:t>
            </a:r>
            <a:r>
              <a:rPr lang="en-US" sz="1000" dirty="0" err="1">
                <a:solidFill>
                  <a:schemeClr val="dk1"/>
                </a:solidFill>
                <a:latin typeface="Helvetica Neue"/>
                <a:ea typeface="Helvetica Neue"/>
                <a:cs typeface="Helvetica Neue"/>
                <a:sym typeface="Helvetica Neue"/>
              </a:rPr>
              <a:t>ιστορί</a:t>
            </a:r>
            <a:r>
              <a:rPr lang="en-US" sz="1000" dirty="0">
                <a:solidFill>
                  <a:schemeClr val="dk1"/>
                </a:solidFill>
                <a:latin typeface="Helvetica Neue"/>
                <a:ea typeface="Helvetica Neue"/>
                <a:cs typeface="Helvetica Neue"/>
                <a:sym typeface="Helvetica Neue"/>
              </a:rPr>
              <a:t>α παίζει καθοριστικό ρόλο στη διαμόρφωση των εμπειριών των ΛΟΑΤΚΙ+ ατόμων σήμερα. </a:t>
            </a:r>
            <a:r>
              <a:rPr lang="en-US" sz="1000" dirty="0" err="1">
                <a:solidFill>
                  <a:schemeClr val="dk1"/>
                </a:solidFill>
                <a:latin typeface="Helvetica Neue"/>
                <a:ea typeface="Helvetica Neue"/>
                <a:cs typeface="Helvetica Neue"/>
                <a:sym typeface="Helvetica Neue"/>
              </a:rPr>
              <a:t>Γι</a:t>
            </a:r>
            <a:r>
              <a:rPr lang="en-US" sz="1000" dirty="0">
                <a:solidFill>
                  <a:schemeClr val="dk1"/>
                </a:solidFill>
                <a:latin typeface="Helvetica Neue"/>
                <a:ea typeface="Helvetica Neue"/>
                <a:cs typeface="Helvetica Neue"/>
                <a:sym typeface="Helvetica Neue"/>
              </a:rPr>
              <a:t>α παράδειγμα, μέχρι το 2013, η ομοφυλοφιλία εξακολουθούσε να θεωρείται ψυχική διαταραχή από τους επαγγελματίες της ιατρικής. </a:t>
            </a:r>
            <a:r>
              <a:rPr lang="en-US" sz="1000" dirty="0" err="1">
                <a:solidFill>
                  <a:schemeClr val="dk1"/>
                </a:solidFill>
                <a:latin typeface="Helvetica Neue"/>
                <a:ea typeface="Helvetica Neue"/>
                <a:cs typeface="Helvetica Neue"/>
                <a:sym typeface="Helvetica Neue"/>
              </a:rPr>
              <a:t>Αυτό</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δείχνει</a:t>
            </a:r>
            <a:r>
              <a:rPr lang="en-US" sz="1000" dirty="0">
                <a:solidFill>
                  <a:schemeClr val="dk1"/>
                </a:solidFill>
                <a:latin typeface="Helvetica Neue"/>
                <a:ea typeface="Helvetica Neue"/>
                <a:cs typeface="Helvetica Neue"/>
                <a:sym typeface="Helvetica Neue"/>
              </a:rPr>
              <a:t> π</a:t>
            </a:r>
            <a:r>
              <a:rPr lang="en-US" sz="1000" dirty="0" err="1">
                <a:solidFill>
                  <a:schemeClr val="dk1"/>
                </a:solidFill>
                <a:latin typeface="Helvetica Neue"/>
                <a:ea typeface="Helvetica Neue"/>
                <a:cs typeface="Helvetica Neue"/>
                <a:sym typeface="Helvetica Neue"/>
              </a:rPr>
              <a:t>όσο</a:t>
            </a:r>
            <a:r>
              <a:rPr lang="en-US" sz="1000" dirty="0">
                <a:solidFill>
                  <a:schemeClr val="dk1"/>
                </a:solidFill>
                <a:latin typeface="Helvetica Neue"/>
                <a:ea typeface="Helvetica Neue"/>
                <a:cs typeface="Helvetica Neue"/>
                <a:sym typeface="Helvetica Neue"/>
              </a:rPr>
              <a:t> π</a:t>
            </a:r>
            <a:r>
              <a:rPr lang="en-US" sz="1000" dirty="0" err="1">
                <a:solidFill>
                  <a:schemeClr val="dk1"/>
                </a:solidFill>
                <a:latin typeface="Helvetica Neue"/>
                <a:ea typeface="Helvetica Neue"/>
                <a:cs typeface="Helvetica Neue"/>
                <a:sym typeface="Helvetica Neue"/>
              </a:rPr>
              <a:t>ρόσφ</a:t>
            </a:r>
            <a:r>
              <a:rPr lang="en-US" sz="1000" dirty="0">
                <a:solidFill>
                  <a:schemeClr val="dk1"/>
                </a:solidFill>
                <a:latin typeface="Helvetica Neue"/>
                <a:ea typeface="Helvetica Neue"/>
                <a:cs typeface="Helvetica Neue"/>
                <a:sym typeface="Helvetica Neue"/>
              </a:rPr>
              <a:t>ατα έχουν γίνει σημαντικά βήματα προόδου. </a:t>
            </a:r>
            <a:r>
              <a:rPr lang="en-US" sz="1000" dirty="0" err="1">
                <a:solidFill>
                  <a:schemeClr val="dk1"/>
                </a:solidFill>
                <a:latin typeface="Helvetica Neue"/>
                <a:ea typeface="Helvetica Neue"/>
                <a:cs typeface="Helvetica Neue"/>
                <a:sym typeface="Helvetica Neue"/>
              </a:rPr>
              <a:t>Ακόμη</a:t>
            </a:r>
            <a:r>
              <a:rPr lang="en-US" sz="1000" dirty="0">
                <a:solidFill>
                  <a:schemeClr val="dk1"/>
                </a:solidFill>
                <a:latin typeface="Helvetica Neue"/>
                <a:ea typeface="Helvetica Neue"/>
                <a:cs typeface="Helvetica Neue"/>
                <a:sym typeface="Helvetica Neue"/>
              </a:rPr>
              <a:t> και η αποπ</a:t>
            </a:r>
            <a:r>
              <a:rPr lang="en-US" sz="1000" dirty="0" err="1">
                <a:solidFill>
                  <a:schemeClr val="dk1"/>
                </a:solidFill>
                <a:latin typeface="Helvetica Neue"/>
                <a:ea typeface="Helvetica Neue"/>
                <a:cs typeface="Helvetica Neue"/>
                <a:sym typeface="Helvetica Neue"/>
              </a:rPr>
              <a:t>οινικο</a:t>
            </a:r>
            <a:r>
              <a:rPr lang="en-US" sz="1000" dirty="0">
                <a:solidFill>
                  <a:schemeClr val="dk1"/>
                </a:solidFill>
                <a:latin typeface="Helvetica Neue"/>
                <a:ea typeface="Helvetica Neue"/>
                <a:cs typeface="Helvetica Neue"/>
                <a:sym typeface="Helvetica Neue"/>
              </a:rPr>
              <a:t>ποίηση των σχέσεων μεταξύ ατόμων του ίδιου </a:t>
            </a:r>
            <a:r>
              <a:rPr lang="el-GR" sz="1000" dirty="0">
                <a:solidFill>
                  <a:schemeClr val="dk1"/>
                </a:solidFill>
                <a:latin typeface="Helvetica Neue"/>
                <a:ea typeface="Helvetica Neue"/>
                <a:cs typeface="Helvetica Neue"/>
                <a:sym typeface="Helvetica Neue"/>
              </a:rPr>
              <a:t>βιολογικού </a:t>
            </a:r>
            <a:r>
              <a:rPr lang="en-US" sz="1000" dirty="0" err="1">
                <a:solidFill>
                  <a:schemeClr val="dk1"/>
                </a:solidFill>
                <a:latin typeface="Helvetica Neue"/>
                <a:ea typeface="Helvetica Neue"/>
                <a:cs typeface="Helvetica Neue"/>
                <a:sym typeface="Helvetica Neue"/>
              </a:rPr>
              <a:t>φύλου</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σε</a:t>
            </a:r>
            <a:r>
              <a:rPr lang="en-US" sz="1000" dirty="0">
                <a:solidFill>
                  <a:schemeClr val="dk1"/>
                </a:solidFill>
                <a:latin typeface="Helvetica Neue"/>
                <a:ea typeface="Helvetica Neue"/>
                <a:cs typeface="Helvetica Neue"/>
                <a:sym typeface="Helvetica Neue"/>
              </a:rPr>
              <a:t> π</a:t>
            </a:r>
            <a:r>
              <a:rPr lang="en-US" sz="1000" dirty="0" err="1">
                <a:solidFill>
                  <a:schemeClr val="dk1"/>
                </a:solidFill>
                <a:latin typeface="Helvetica Neue"/>
                <a:ea typeface="Helvetica Neue"/>
                <a:cs typeface="Helvetica Neue"/>
                <a:sym typeface="Helvetica Neue"/>
              </a:rPr>
              <a:t>ολλές</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ευρω</a:t>
            </a:r>
            <a:r>
              <a:rPr lang="en-US" sz="1000" dirty="0">
                <a:solidFill>
                  <a:schemeClr val="dk1"/>
                </a:solidFill>
                <a:latin typeface="Helvetica Neue"/>
                <a:ea typeface="Helvetica Neue"/>
                <a:cs typeface="Helvetica Neue"/>
                <a:sym typeface="Helvetica Neue"/>
              </a:rPr>
              <a:t>παϊκές χώρες συνέβη μόλις πριν από μερικές δεκαετίες. </a:t>
            </a:r>
            <a:r>
              <a:rPr lang="en-US" sz="1000" dirty="0" err="1">
                <a:solidFill>
                  <a:schemeClr val="dk1"/>
                </a:solidFill>
                <a:latin typeface="Helvetica Neue"/>
                <a:ea typeface="Helvetica Neue"/>
                <a:cs typeface="Helvetica Neue"/>
                <a:sym typeface="Helvetica Neue"/>
              </a:rPr>
              <a:t>Αυτή</a:t>
            </a:r>
            <a:r>
              <a:rPr lang="en-US" sz="1000" dirty="0">
                <a:solidFill>
                  <a:schemeClr val="dk1"/>
                </a:solidFill>
                <a:latin typeface="Helvetica Neue"/>
                <a:ea typeface="Helvetica Neue"/>
                <a:cs typeface="Helvetica Neue"/>
                <a:sym typeface="Helvetica Neue"/>
              </a:rPr>
              <a:t> η </a:t>
            </a:r>
            <a:r>
              <a:rPr lang="en-US" sz="1000" dirty="0" err="1">
                <a:solidFill>
                  <a:schemeClr val="dk1"/>
                </a:solidFill>
                <a:latin typeface="Helvetica Neue"/>
                <a:ea typeface="Helvetica Neue"/>
                <a:cs typeface="Helvetica Neue"/>
                <a:sym typeface="Helvetica Neue"/>
              </a:rPr>
              <a:t>ιστορική</a:t>
            </a:r>
            <a:r>
              <a:rPr lang="en-US" sz="1000" dirty="0">
                <a:solidFill>
                  <a:schemeClr val="dk1"/>
                </a:solidFill>
                <a:latin typeface="Helvetica Neue"/>
                <a:ea typeface="Helvetica Neue"/>
                <a:cs typeface="Helvetica Neue"/>
                <a:sym typeface="Helvetica Neue"/>
              </a:rPr>
              <a:t> π</a:t>
            </a:r>
            <a:r>
              <a:rPr lang="en-US" sz="1000" dirty="0" err="1">
                <a:solidFill>
                  <a:schemeClr val="dk1"/>
                </a:solidFill>
                <a:latin typeface="Helvetica Neue"/>
                <a:ea typeface="Helvetica Neue"/>
                <a:cs typeface="Helvetica Neue"/>
                <a:sym typeface="Helvetica Neue"/>
              </a:rPr>
              <a:t>εριθωριο</a:t>
            </a:r>
            <a:r>
              <a:rPr lang="en-US" sz="1000" dirty="0">
                <a:solidFill>
                  <a:schemeClr val="dk1"/>
                </a:solidFill>
                <a:latin typeface="Helvetica Neue"/>
                <a:ea typeface="Helvetica Neue"/>
                <a:cs typeface="Helvetica Neue"/>
                <a:sym typeface="Helvetica Neue"/>
              </a:rPr>
              <a:t>ποίηση αφήνει μια κληρονομιά στίγματος που οι μαθητές ΛΟΑΤΚΙ+ συνεχίζουν να αντιμετωπίζουν, παρά την πιο πρόσφατη πρόοδο. Η κατα</a:t>
            </a:r>
            <a:r>
              <a:rPr lang="en-US" sz="1000" dirty="0" err="1">
                <a:solidFill>
                  <a:schemeClr val="dk1"/>
                </a:solidFill>
                <a:latin typeface="Helvetica Neue"/>
                <a:ea typeface="Helvetica Neue"/>
                <a:cs typeface="Helvetica Neue"/>
                <a:sym typeface="Helvetica Neue"/>
              </a:rPr>
              <a:t>νόηση</a:t>
            </a:r>
            <a:r>
              <a:rPr lang="en-US" sz="1000" dirty="0">
                <a:solidFill>
                  <a:schemeClr val="dk1"/>
                </a:solidFill>
                <a:latin typeface="Helvetica Neue"/>
                <a:ea typeface="Helvetica Neue"/>
                <a:cs typeface="Helvetica Neue"/>
                <a:sym typeface="Helvetica Neue"/>
              </a:rPr>
              <a:t> α</a:t>
            </a:r>
            <a:r>
              <a:rPr lang="en-US" sz="1000" dirty="0" err="1">
                <a:solidFill>
                  <a:schemeClr val="dk1"/>
                </a:solidFill>
                <a:latin typeface="Helvetica Neue"/>
                <a:ea typeface="Helvetica Neue"/>
                <a:cs typeface="Helvetica Neue"/>
                <a:sym typeface="Helvetica Neue"/>
              </a:rPr>
              <a:t>υτού</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του</a:t>
            </a:r>
            <a:r>
              <a:rPr lang="en-US" sz="1000" dirty="0">
                <a:solidFill>
                  <a:schemeClr val="dk1"/>
                </a:solidFill>
                <a:latin typeface="Helvetica Neue"/>
                <a:ea typeface="Helvetica Neue"/>
                <a:cs typeface="Helvetica Neue"/>
                <a:sym typeface="Helvetica Neue"/>
              </a:rPr>
              <a:t> πλα</a:t>
            </a:r>
            <a:r>
              <a:rPr lang="en-US" sz="1000" dirty="0" err="1">
                <a:solidFill>
                  <a:schemeClr val="dk1"/>
                </a:solidFill>
                <a:latin typeface="Helvetica Neue"/>
                <a:ea typeface="Helvetica Neue"/>
                <a:cs typeface="Helvetica Neue"/>
                <a:sym typeface="Helvetica Neue"/>
              </a:rPr>
              <a:t>ισίου</a:t>
            </a:r>
            <a:r>
              <a:rPr lang="en-US" sz="1000" dirty="0">
                <a:solidFill>
                  <a:schemeClr val="dk1"/>
                </a:solidFill>
                <a:latin typeface="Helvetica Neue"/>
                <a:ea typeface="Helvetica Neue"/>
                <a:cs typeface="Helvetica Neue"/>
                <a:sym typeface="Helvetica Neue"/>
              </a:rPr>
              <a:t> μας β</a:t>
            </a:r>
            <a:r>
              <a:rPr lang="en-US" sz="1000" dirty="0" err="1">
                <a:solidFill>
                  <a:schemeClr val="dk1"/>
                </a:solidFill>
                <a:latin typeface="Helvetica Neue"/>
                <a:ea typeface="Helvetica Neue"/>
                <a:cs typeface="Helvetica Neue"/>
                <a:sym typeface="Helvetica Neue"/>
              </a:rPr>
              <a:t>οηθά</a:t>
            </a:r>
            <a:r>
              <a:rPr lang="en-US" sz="1000" dirty="0">
                <a:solidFill>
                  <a:schemeClr val="dk1"/>
                </a:solidFill>
                <a:latin typeface="Helvetica Neue"/>
                <a:ea typeface="Helvetica Neue"/>
                <a:cs typeface="Helvetica Neue"/>
                <a:sym typeface="Helvetica Neue"/>
              </a:rPr>
              <a:t> να </a:t>
            </a:r>
            <a:r>
              <a:rPr lang="en-US" sz="1000" dirty="0" err="1">
                <a:solidFill>
                  <a:schemeClr val="dk1"/>
                </a:solidFill>
                <a:latin typeface="Helvetica Neue"/>
                <a:ea typeface="Helvetica Neue"/>
                <a:cs typeface="Helvetica Neue"/>
                <a:sym typeface="Helvetica Neue"/>
              </a:rPr>
              <a:t>δούμε</a:t>
            </a:r>
            <a:r>
              <a:rPr lang="en-US" sz="1000" dirty="0">
                <a:solidFill>
                  <a:schemeClr val="dk1"/>
                </a:solidFill>
                <a:latin typeface="Helvetica Neue"/>
                <a:ea typeface="Helvetica Neue"/>
                <a:cs typeface="Helvetica Neue"/>
                <a:sym typeface="Helvetica Neue"/>
              </a:rPr>
              <a:t> </a:t>
            </a:r>
            <a:r>
              <a:rPr lang="en-US" sz="1000" dirty="0" err="1">
                <a:solidFill>
                  <a:schemeClr val="dk1"/>
                </a:solidFill>
                <a:latin typeface="Helvetica Neue"/>
                <a:ea typeface="Helvetica Neue"/>
                <a:cs typeface="Helvetica Neue"/>
                <a:sym typeface="Helvetica Neue"/>
              </a:rPr>
              <a:t>γι</a:t>
            </a:r>
            <a:r>
              <a:rPr lang="en-US" sz="1000" dirty="0">
                <a:solidFill>
                  <a:schemeClr val="dk1"/>
                </a:solidFill>
                <a:latin typeface="Helvetica Neue"/>
                <a:ea typeface="Helvetica Neue"/>
                <a:cs typeface="Helvetica Neue"/>
                <a:sym typeface="Helvetica Neue"/>
              </a:rPr>
              <a:t>ατί η υποστήριξη αυτών των μαθητών είναι τόσο κρίσιμη σήμερα.</a:t>
            </a:r>
            <a:endParaRPr dirty="0"/>
          </a:p>
        </p:txBody>
      </p:sp>
      <p:sp>
        <p:nvSpPr>
          <p:cNvPr id="105" name="Google Shape;105;g3056271000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Οι</a:t>
            </a:r>
            <a:r>
              <a:rPr lang="en-US" dirty="0"/>
              <a:t> π</a:t>
            </a:r>
            <a:r>
              <a:rPr lang="en-US" dirty="0" err="1"/>
              <a:t>ολιτισμικές</a:t>
            </a:r>
            <a:r>
              <a:rPr lang="en-US" dirty="0"/>
              <a:t> α</a:t>
            </a:r>
            <a:r>
              <a:rPr lang="en-US" dirty="0" err="1"/>
              <a:t>ξίες</a:t>
            </a:r>
            <a:r>
              <a:rPr lang="en-US" dirty="0"/>
              <a:t> επ</a:t>
            </a:r>
            <a:r>
              <a:rPr lang="en-US" dirty="0" err="1"/>
              <a:t>ηρεάζουν</a:t>
            </a:r>
            <a:r>
              <a:rPr lang="en-US" dirty="0"/>
              <a:t> βα</a:t>
            </a:r>
            <a:r>
              <a:rPr lang="en-US" dirty="0" err="1"/>
              <a:t>θιά</a:t>
            </a:r>
            <a:r>
              <a:rPr lang="en-US" dirty="0"/>
              <a:t> </a:t>
            </a:r>
            <a:r>
              <a:rPr lang="en-US" dirty="0" err="1"/>
              <a:t>τον</a:t>
            </a:r>
            <a:r>
              <a:rPr lang="en-US" dirty="0"/>
              <a:t> </a:t>
            </a:r>
            <a:r>
              <a:rPr lang="en-US" dirty="0" err="1"/>
              <a:t>τρό</a:t>
            </a:r>
            <a:r>
              <a:rPr lang="en-US" dirty="0"/>
              <a:t>πο με τον οποίο τα ΛΟΑΤΚΙ+ άτομα αντιμετωπίζονται και αντιμετωπίζονται στην κοινωνία, και τα σχολεία δεν αποτελούν εξαίρεση. </a:t>
            </a:r>
            <a:r>
              <a:rPr lang="en-US" dirty="0" err="1"/>
              <a:t>Ενώ</a:t>
            </a:r>
            <a:r>
              <a:rPr lang="en-US" dirty="0"/>
              <a:t> </a:t>
            </a:r>
            <a:r>
              <a:rPr lang="en-US" dirty="0" err="1"/>
              <a:t>οι</a:t>
            </a:r>
            <a:r>
              <a:rPr lang="en-US" dirty="0"/>
              <a:t> </a:t>
            </a:r>
            <a:r>
              <a:rPr lang="en-US" dirty="0" err="1"/>
              <a:t>εκ</a:t>
            </a:r>
            <a:r>
              <a:rPr lang="en-US" dirty="0"/>
              <a:t>παιδευτικοί μπορεί να μην μπορούν να ελέγξουν την ευρύτερη κοινωνική κουλτούρα, έχουν τη δύναμη να διαμορφώσουν την κουλτούρα μέσα στα σχολεία και τις τάξεις τους. </a:t>
            </a:r>
            <a:r>
              <a:rPr lang="en-US" dirty="0" err="1"/>
              <a:t>Προάγοντ</a:t>
            </a:r>
            <a:r>
              <a:rPr lang="en-US" dirty="0"/>
              <a:t>ας </a:t>
            </a:r>
            <a:r>
              <a:rPr lang="el-GR" dirty="0"/>
              <a:t>συμπεριληπτικά </a:t>
            </a:r>
            <a:r>
              <a:rPr lang="en-US" dirty="0"/>
              <a:t>π</a:t>
            </a:r>
            <a:r>
              <a:rPr lang="en-US" dirty="0" err="1"/>
              <a:t>ερι</a:t>
            </a:r>
            <a:r>
              <a:rPr lang="en-US" dirty="0"/>
              <a:t>βάλλοντα, οι εκπαιδευτικοί μπορούν να κάνουν μεγάλη διαφορά στη ζωή των ΛΟΑΤΚΙ+ μαθητών. </a:t>
            </a:r>
            <a:r>
              <a:rPr lang="en-US" dirty="0" err="1"/>
              <a:t>Είν</a:t>
            </a:r>
            <a:r>
              <a:rPr lang="en-US" dirty="0"/>
              <a:t>αι ζωτικής σημασίας να αναγνωρίσουμε ότι κάθε δάσκαλος έχει τη δυνατότητα να επηρεάσει την κουλτούρα της τάξης του, και αυτό μπορεί να έχει βαθιές, διαρκείς επιπτώσεις στους μαθητές.</a:t>
            </a:r>
            <a:endParaRPr dirty="0"/>
          </a:p>
        </p:txBody>
      </p:sp>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Δυστυχώς</a:t>
            </a:r>
            <a:r>
              <a:rPr lang="en-US" dirty="0"/>
              <a:t>, ο </a:t>
            </a:r>
            <a:r>
              <a:rPr lang="en-US" dirty="0" err="1"/>
              <a:t>εκφο</a:t>
            </a:r>
            <a:r>
              <a:rPr lang="en-US" dirty="0"/>
              <a:t>βισμός παραμένει ένα από τα σημαντικότερα προβλήματα που αντιμετωπίζουν οι ΛΟΑΤΚΙ+ μαθητές στα σχολεία. Το 2019, </a:t>
            </a:r>
            <a:r>
              <a:rPr lang="en-US" dirty="0" err="1"/>
              <a:t>μελέτες</a:t>
            </a:r>
            <a:r>
              <a:rPr lang="en-US" dirty="0"/>
              <a:t> απ</a:t>
            </a:r>
            <a:r>
              <a:rPr lang="en-US" dirty="0" err="1"/>
              <a:t>οκάλυψ</a:t>
            </a:r>
            <a:r>
              <a:rPr lang="en-US" dirty="0"/>
              <a:t>αν ότι σχεδόν τα δύο τρίτα των ΛΟΑΤΚΙ+ μαθητών είχαν υποστεί εκφοβισμό στο σχολείο. Αυτού </a:t>
            </a:r>
            <a:r>
              <a:rPr lang="en-US" dirty="0" err="1"/>
              <a:t>του</a:t>
            </a:r>
            <a:r>
              <a:rPr lang="en-US" dirty="0"/>
              <a:t> </a:t>
            </a:r>
            <a:r>
              <a:rPr lang="en-US" dirty="0" err="1"/>
              <a:t>είδους</a:t>
            </a:r>
            <a:r>
              <a:rPr lang="en-US" dirty="0"/>
              <a:t> η πα</a:t>
            </a:r>
            <a:r>
              <a:rPr lang="en-US" dirty="0" err="1"/>
              <a:t>ρενόχληση</a:t>
            </a:r>
            <a:r>
              <a:rPr lang="en-US" dirty="0"/>
              <a:t> </a:t>
            </a:r>
            <a:r>
              <a:rPr lang="en-US" dirty="0" err="1"/>
              <a:t>δεν</a:t>
            </a:r>
            <a:r>
              <a:rPr lang="en-US" dirty="0"/>
              <a:t> β</a:t>
            </a:r>
            <a:r>
              <a:rPr lang="en-US" dirty="0" err="1"/>
              <a:t>λά</a:t>
            </a:r>
            <a:r>
              <a:rPr lang="en-US" dirty="0"/>
              <a:t>πτει μόνο την ψυχική τους υγεία, αλλά επηρεάζει άμεσα και την ικανότητά τους να επιτύχουν ακαδημαϊκά. </a:t>
            </a:r>
            <a:r>
              <a:rPr lang="en-US" dirty="0" err="1"/>
              <a:t>Οι</a:t>
            </a:r>
            <a:r>
              <a:rPr lang="en-US" dirty="0"/>
              <a:t> μα</a:t>
            </a:r>
            <a:r>
              <a:rPr lang="en-US" dirty="0" err="1"/>
              <a:t>θητές</a:t>
            </a:r>
            <a:r>
              <a:rPr lang="en-US" dirty="0"/>
              <a:t> π</a:t>
            </a:r>
            <a:r>
              <a:rPr lang="en-US" dirty="0" err="1"/>
              <a:t>ου</a:t>
            </a:r>
            <a:r>
              <a:rPr lang="en-US" dirty="0"/>
              <a:t> α</a:t>
            </a:r>
            <a:r>
              <a:rPr lang="en-US" dirty="0" err="1"/>
              <a:t>ισθάνοντ</a:t>
            </a:r>
            <a:r>
              <a:rPr lang="en-US" dirty="0"/>
              <a:t>αι ανασφαλείς ή ανεπιθύμητοι είναι πιο πιθανό να δυσκολευτούν στην τάξη ή ακόμη και να εγκαταλείψουν εντελώς το σχολείο. Η α</a:t>
            </a:r>
            <a:r>
              <a:rPr lang="en-US" dirty="0" err="1"/>
              <a:t>ντιμετώ</a:t>
            </a:r>
            <a:r>
              <a:rPr lang="en-US" dirty="0"/>
              <a:t>πιση αυτού του ζητήματος είναι ζωτικής σημασίας για τη δημιουργία ασφαλών και </a:t>
            </a:r>
            <a:r>
              <a:rPr lang="el-GR" dirty="0"/>
              <a:t>συμπεριληπτικών </a:t>
            </a:r>
            <a:r>
              <a:rPr lang="en-US" dirty="0" err="1"/>
              <a:t>χώρων</a:t>
            </a:r>
            <a:r>
              <a:rPr lang="en-US" dirty="0"/>
              <a:t> μάθησης για όλους.</a:t>
            </a:r>
            <a:endParaRPr dirty="0"/>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056271000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chemeClr val="dk1"/>
                </a:solidFill>
                <a:latin typeface="Helvetica Neue"/>
                <a:ea typeface="Helvetica Neue"/>
                <a:cs typeface="Helvetica Neue"/>
                <a:sym typeface="Helvetica Neue"/>
              </a:rPr>
              <a:t>Τα ΛΟΑΤΚΙ+ άτομα βιώνουν συχνά κάτι που είναι γνωστό ως "άγχος μειονότητας". Πρόκειται για τη συνεχή αίσθηση άγχους και στρες που προκαλείται από την πρόβλεψη αρνητικών αντιδράσεων από τους άλλους λόγω της ταυτότητάς τους. Φανταστείτε το συναισθηματικό τίμημα που συνεπάγεται αυτό - να είστε πάντα σε επιφυλακή, ανησυχώντας ότι μια κατάσταση μπορεί να μετατραπεί σε εχθρική. Αυτό το άγχος δεν είναι μόνο συναισθηματικά εξαντλητικό, μπορεί επίσης να οδηγήσει σε μακροπρόθεσμα προβλήματα ψυχικής και σωματικής υγείας. Με την κατανόηση αυτής της έννοιας, μπορούμε να εκτιμήσουμε γιατί είναι τόσο σημαντικό να δημιουργούμε περιβάλλοντα όπου οι ΛΟΑΤΚΙ+ μαθητές αισθάνονται ασφαλείς και υποστηριζόμενοι.</a:t>
            </a:r>
            <a:endParaRPr/>
          </a:p>
        </p:txBody>
      </p:sp>
      <p:sp>
        <p:nvSpPr>
          <p:cNvPr id="167" name="Google Shape;167;g3056271000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056271000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chemeClr val="dk1"/>
                </a:solidFill>
                <a:latin typeface="Helvetica Neue"/>
                <a:ea typeface="Helvetica Neue"/>
                <a:cs typeface="Helvetica Neue"/>
                <a:sym typeface="Helvetica Neue"/>
              </a:rPr>
              <a:t>Οι ΛΟΑΤΚΙ+ νέοι διατρέχουν υψηλότερο κίνδυνο για θέματα ψυχικής υγείας σε σύγκριση με τους συνομηλίκους τους. Η κατάθλιψη, το άγχος, ακόμη και οι αυτοκτονικές σκέψεις είναι πολύ πιο συχνές μεταξύ των ΛΟΑΤΚΙ+ μαθητών, και αυτές οι προκλήσεις είναι συχνά αποτέλεσμα των διακρίσεων και του αποκλεισμού που αντιμετωπίζουν. Η υποστήριξη της ψυχικής υγείας αυτών των μαθητών είναι απαραίτητη, αλλά το ίδιο και η αντιμετώπιση των βαθύτερων αιτιών - του εκφοβισμού, της απόρριψης και της έλλειψης αποδοχής. Αντιμετωπίζοντας αυτά τα ζητήματα, μπορούμε να βελτιώσουμε τόσο την ψυχική τους υγεία όσο και τη συνολική σχολική τους εμπειρία.</a:t>
            </a:r>
            <a:endParaRPr/>
          </a:p>
        </p:txBody>
      </p:sp>
      <p:sp>
        <p:nvSpPr>
          <p:cNvPr id="176" name="Google Shape;176;g3056271000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056271000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chemeClr val="dk1"/>
                </a:solidFill>
                <a:latin typeface="Helvetica Neue"/>
                <a:ea typeface="Helvetica Neue"/>
                <a:cs typeface="Helvetica Neue"/>
                <a:sym typeface="Helvetica Neue"/>
              </a:rPr>
              <a:t>Για πολλούς ΛΟΑΤΚΙ+ φοιτητές, το να είναι "κλεισμένοι στη ντουλάπα" - ή να κρατούν την πραγματική τους ταυτότητα μυστική - είναι ένα μέσο προστασίας. Μπορεί να φοβούνται την απόρριψη, τον εκφοβισμό ή τις διακρίσεις. Η διαδικασία της αποκάλυψης είναι ιδιαίτερα προσωπική και για κάποιους συμβαίνει σταδιακά. Ωστόσο, όταν οι μαθητές "αποκαλύπτονται" χωρίς τη συγκατάθεσή τους, ο αντίκτυπος μπορεί να είναι καταστροφικός. Είναι ζωτικής σημασίας να κατανοήσουμε ότι το coming out θα πρέπει πάντα να είναι επιλογή του ατόμου και η δημιουργία ενός υποστηρικτικού περιβάλλοντος όπου θα αισθάνονται ασφαλείς να μοιράζονται - ή να μην μοιράζονται - την ταυτότητά τους είναι το κλειδί για την ευημερία τους.</a:t>
            </a:r>
            <a:endParaRPr/>
          </a:p>
        </p:txBody>
      </p:sp>
      <p:sp>
        <p:nvSpPr>
          <p:cNvPr id="203" name="Google Shape;203;g3056271000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06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86" name="Google Shape;86;p1"/>
          <p:cNvSpPr txBox="1"/>
          <p:nvPr/>
        </p:nvSpPr>
        <p:spPr>
          <a:xfrm>
            <a:off x="349925" y="2274600"/>
            <a:ext cx="56502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lt1"/>
                </a:solidFill>
                <a:latin typeface="Calibri"/>
                <a:ea typeface="Calibri"/>
                <a:cs typeface="Calibri"/>
                <a:sym typeface="Calibri"/>
              </a:rPr>
              <a:t>Μάθημα εξειδίκευσης 2 - Ενότητα 1.3</a:t>
            </a:r>
            <a:endParaRPr/>
          </a:p>
          <a:p>
            <a:pPr marL="0" marR="0" lvl="0" indent="0" algn="l" rtl="0">
              <a:spcBef>
                <a:spcPts val="0"/>
              </a:spcBef>
              <a:spcAft>
                <a:spcPts val="0"/>
              </a:spcAft>
              <a:buNone/>
            </a:pPr>
            <a:r>
              <a:rPr lang="en-US" sz="2800" b="1">
                <a:solidFill>
                  <a:srgbClr val="69ABDB"/>
                </a:solidFill>
                <a:latin typeface="Calibri"/>
                <a:ea typeface="Calibri"/>
                <a:cs typeface="Calibri"/>
                <a:sym typeface="Calibri"/>
              </a:rPr>
              <a:t>Η εμπειρία των ΛΟΑΤΚΙ+ ατόμων στην εκπαίδευση. </a:t>
            </a:r>
            <a:endParaRPr sz="2800" b="1">
              <a:solidFill>
                <a:srgbClr val="69ABDB"/>
              </a:solidFill>
              <a:latin typeface="Calibri"/>
              <a:ea typeface="Calibri"/>
              <a:cs typeface="Calibri"/>
              <a:sym typeface="Calibri"/>
            </a:endParaRPr>
          </a:p>
        </p:txBody>
      </p:sp>
      <p:sp>
        <p:nvSpPr>
          <p:cNvPr id="87" name="Google Shape;87;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BDD7EE"/>
                </a:solidFill>
                <a:latin typeface="Open Sans"/>
                <a:ea typeface="Open Sans"/>
                <a:cs typeface="Open Sans"/>
                <a:sym typeface="Open Sans"/>
              </a:rPr>
              <a:t>Αριθμός έργου: 101056515</a:t>
            </a:r>
            <a:endParaRPr sz="1100">
              <a:solidFill>
                <a:srgbClr val="BDD7EE"/>
              </a:solidFill>
              <a:latin typeface="Calibri"/>
              <a:ea typeface="Calibri"/>
              <a:cs typeface="Calibri"/>
              <a:sym typeface="Calibri"/>
            </a:endParaRPr>
          </a:p>
        </p:txBody>
      </p:sp>
      <p:pic>
        <p:nvPicPr>
          <p:cNvPr id="88" name="Google Shape;88;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89" name="Google Shape;89;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90" name="Google Shape;90;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91" name="Google Shape;91;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US" sz="900" b="0" u="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a:p>
        </p:txBody>
      </p:sp>
      <p:pic>
        <p:nvPicPr>
          <p:cNvPr id="92" name="Google Shape;92;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3" name="Google Shape;93;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g30562710007_0_73"/>
          <p:cNvGrpSpPr/>
          <p:nvPr/>
        </p:nvGrpSpPr>
        <p:grpSpPr>
          <a:xfrm>
            <a:off x="2940932" y="2736675"/>
            <a:ext cx="7024966" cy="1816297"/>
            <a:chOff x="1291353" y="1755670"/>
            <a:chExt cx="7024966" cy="1816297"/>
          </a:xfrm>
        </p:grpSpPr>
        <p:sp>
          <p:nvSpPr>
            <p:cNvPr id="226" name="Google Shape;226;g30562710007_0_73"/>
            <p:cNvSpPr/>
            <p:nvPr/>
          </p:nvSpPr>
          <p:spPr>
            <a:xfrm>
              <a:off x="6500119" y="1755670"/>
              <a:ext cx="1816200" cy="1816200"/>
            </a:xfrm>
            <a:prstGeom prst="blockArc">
              <a:avLst>
                <a:gd name="adj1" fmla="val 16127381"/>
                <a:gd name="adj2" fmla="val 5490194"/>
                <a:gd name="adj3" fmla="val 4041"/>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g30562710007_0_73"/>
            <p:cNvSpPr/>
            <p:nvPr/>
          </p:nvSpPr>
          <p:spPr>
            <a:xfrm>
              <a:off x="1291353" y="1755670"/>
              <a:ext cx="6156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g30562710007_0_73"/>
            <p:cNvSpPr/>
            <p:nvPr/>
          </p:nvSpPr>
          <p:spPr>
            <a:xfrm>
              <a:off x="2340248" y="3499967"/>
              <a:ext cx="5112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29" name="Google Shape;229;g30562710007_0_73"/>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67ADDB"/>
                </a:solidFill>
              </a:rPr>
              <a:t>Η </a:t>
            </a:r>
            <a:r>
              <a:rPr lang="en-US" sz="3000" b="1" dirty="0" err="1">
                <a:solidFill>
                  <a:srgbClr val="67ADDB"/>
                </a:solidFill>
              </a:rPr>
              <a:t>σημ</a:t>
            </a:r>
            <a:r>
              <a:rPr lang="en-US" sz="3000" b="1" dirty="0">
                <a:solidFill>
                  <a:srgbClr val="67ADDB"/>
                </a:solidFill>
              </a:rPr>
              <a:t>ασία του </a:t>
            </a:r>
            <a:r>
              <a:rPr lang="el-GR" sz="3000" b="1" dirty="0">
                <a:solidFill>
                  <a:srgbClr val="67ADDB"/>
                </a:solidFill>
              </a:rPr>
              <a:t>συμπεριληπτικού </a:t>
            </a:r>
            <a:r>
              <a:rPr lang="en-US" sz="3000" b="1" dirty="0">
                <a:solidFill>
                  <a:srgbClr val="67ADDB"/>
                </a:solidFill>
              </a:rPr>
              <a:t>π</a:t>
            </a:r>
            <a:r>
              <a:rPr lang="en-US" sz="3000" b="1" dirty="0" err="1">
                <a:solidFill>
                  <a:srgbClr val="67ADDB"/>
                </a:solidFill>
              </a:rPr>
              <a:t>εριεχόμενου</a:t>
            </a:r>
            <a:r>
              <a:rPr lang="en-US" sz="3000" b="1" dirty="0">
                <a:solidFill>
                  <a:srgbClr val="67ADDB"/>
                </a:solidFill>
              </a:rPr>
              <a:t> </a:t>
            </a:r>
            <a:r>
              <a:rPr lang="el-GR" sz="3000" b="1" dirty="0">
                <a:solidFill>
                  <a:srgbClr val="67ADDB"/>
                </a:solidFill>
              </a:rPr>
              <a:t>ΛΟΑΤΚΙ</a:t>
            </a:r>
            <a:r>
              <a:rPr lang="en-US" sz="3000" b="1" dirty="0">
                <a:solidFill>
                  <a:srgbClr val="67ADDB"/>
                </a:solidFill>
              </a:rPr>
              <a:t>+ </a:t>
            </a:r>
            <a:r>
              <a:rPr lang="en-US" sz="3000" b="1" dirty="0" err="1">
                <a:solidFill>
                  <a:srgbClr val="67ADDB"/>
                </a:solidFill>
              </a:rPr>
              <a:t>στ</a:t>
            </a:r>
            <a:r>
              <a:rPr lang="en-US" sz="3000" b="1" dirty="0">
                <a:solidFill>
                  <a:srgbClr val="67ADDB"/>
                </a:solidFill>
              </a:rPr>
              <a:t>α σχολεία</a:t>
            </a:r>
            <a:endParaRPr sz="3000" b="1" dirty="0">
              <a:solidFill>
                <a:srgbClr val="67ADDB"/>
              </a:solidFill>
              <a:latin typeface="Calibri"/>
              <a:ea typeface="Calibri"/>
              <a:cs typeface="Calibri"/>
              <a:sym typeface="Calibri"/>
            </a:endParaRPr>
          </a:p>
        </p:txBody>
      </p:sp>
      <p:grpSp>
        <p:nvGrpSpPr>
          <p:cNvPr id="230" name="Google Shape;230;g30562710007_0_73"/>
          <p:cNvGrpSpPr/>
          <p:nvPr/>
        </p:nvGrpSpPr>
        <p:grpSpPr>
          <a:xfrm rot="10800000">
            <a:off x="2100479" y="2736675"/>
            <a:ext cx="7024966" cy="1816297"/>
            <a:chOff x="1291353" y="1755670"/>
            <a:chExt cx="7024966" cy="1816297"/>
          </a:xfrm>
        </p:grpSpPr>
        <p:sp>
          <p:nvSpPr>
            <p:cNvPr id="231" name="Google Shape;231;g30562710007_0_73"/>
            <p:cNvSpPr/>
            <p:nvPr/>
          </p:nvSpPr>
          <p:spPr>
            <a:xfrm>
              <a:off x="6500119" y="1755670"/>
              <a:ext cx="1816200" cy="1816200"/>
            </a:xfrm>
            <a:prstGeom prst="blockArc">
              <a:avLst>
                <a:gd name="adj1" fmla="val 16127381"/>
                <a:gd name="adj2" fmla="val 5490194"/>
                <a:gd name="adj3" fmla="val 4041"/>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g30562710007_0_73"/>
            <p:cNvSpPr/>
            <p:nvPr/>
          </p:nvSpPr>
          <p:spPr>
            <a:xfrm>
              <a:off x="1291353" y="1755670"/>
              <a:ext cx="6156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g30562710007_0_73"/>
            <p:cNvSpPr/>
            <p:nvPr/>
          </p:nvSpPr>
          <p:spPr>
            <a:xfrm>
              <a:off x="2340248" y="3499967"/>
              <a:ext cx="5112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34" name="Google Shape;234;g30562710007_0_73"/>
          <p:cNvSpPr/>
          <p:nvPr/>
        </p:nvSpPr>
        <p:spPr>
          <a:xfrm>
            <a:off x="5661812" y="2589484"/>
            <a:ext cx="306900" cy="306900"/>
          </a:xfrm>
          <a:prstGeom prst="ellipse">
            <a:avLst/>
          </a:prstGeom>
          <a:solidFill>
            <a:srgbClr val="21B1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g30562710007_0_73"/>
          <p:cNvSpPr/>
          <p:nvPr/>
        </p:nvSpPr>
        <p:spPr>
          <a:xfrm rot="10800000">
            <a:off x="5661782" y="4322664"/>
            <a:ext cx="306900" cy="306900"/>
          </a:xfrm>
          <a:prstGeom prst="ellipse">
            <a:avLst/>
          </a:prstGeom>
          <a:solidFill>
            <a:srgbClr val="21B1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g30562710007_0_73"/>
          <p:cNvSpPr/>
          <p:nvPr/>
        </p:nvSpPr>
        <p:spPr>
          <a:xfrm rot="10800000">
            <a:off x="5719406" y="4392755"/>
            <a:ext cx="166800" cy="1668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g30562710007_0_73"/>
          <p:cNvSpPr txBox="1"/>
          <p:nvPr/>
        </p:nvSpPr>
        <p:spPr>
          <a:xfrm>
            <a:off x="362750" y="4668343"/>
            <a:ext cx="35166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232765"/>
                </a:solidFill>
                <a:latin typeface="Calibri"/>
                <a:ea typeface="Calibri"/>
                <a:cs typeface="Calibri"/>
                <a:sym typeface="Calibri"/>
              </a:rPr>
              <a:t>Το π</a:t>
            </a:r>
            <a:r>
              <a:rPr lang="en-US" sz="2000" b="1" dirty="0" err="1">
                <a:solidFill>
                  <a:srgbClr val="232765"/>
                </a:solidFill>
                <a:latin typeface="Calibri"/>
                <a:ea typeface="Calibri"/>
                <a:cs typeface="Calibri"/>
                <a:sym typeface="Calibri"/>
              </a:rPr>
              <a:t>εριεκτικό</a:t>
            </a:r>
            <a:r>
              <a:rPr lang="en-US" sz="2000" b="1" dirty="0">
                <a:solidFill>
                  <a:srgbClr val="232765"/>
                </a:solidFill>
                <a:latin typeface="Calibri"/>
                <a:ea typeface="Calibri"/>
                <a:cs typeface="Calibri"/>
                <a:sym typeface="Calibri"/>
              </a:rPr>
              <a:t> π</a:t>
            </a:r>
            <a:r>
              <a:rPr lang="en-US" sz="2000" b="1" dirty="0" err="1">
                <a:solidFill>
                  <a:srgbClr val="232765"/>
                </a:solidFill>
                <a:latin typeface="Calibri"/>
                <a:ea typeface="Calibri"/>
                <a:cs typeface="Calibri"/>
                <a:sym typeface="Calibri"/>
              </a:rPr>
              <a:t>εριεχόμενο</a:t>
            </a:r>
            <a:r>
              <a:rPr lang="en-US" sz="2000" b="1" dirty="0">
                <a:solidFill>
                  <a:srgbClr val="232765"/>
                </a:solidFill>
                <a:latin typeface="Calibri"/>
                <a:ea typeface="Calibri"/>
                <a:cs typeface="Calibri"/>
                <a:sym typeface="Calibri"/>
              </a:rPr>
              <a:t> </a:t>
            </a:r>
            <a:r>
              <a:rPr lang="en-US" sz="2000" b="1" dirty="0" err="1">
                <a:solidFill>
                  <a:srgbClr val="232765"/>
                </a:solidFill>
                <a:latin typeface="Calibri"/>
                <a:ea typeface="Calibri"/>
                <a:cs typeface="Calibri"/>
                <a:sym typeface="Calibri"/>
              </a:rPr>
              <a:t>συμ</a:t>
            </a:r>
            <a:r>
              <a:rPr lang="en-US" sz="2000" b="1" dirty="0">
                <a:solidFill>
                  <a:srgbClr val="232765"/>
                </a:solidFill>
                <a:latin typeface="Calibri"/>
                <a:ea typeface="Calibri"/>
                <a:cs typeface="Calibri"/>
                <a:sym typeface="Calibri"/>
              </a:rPr>
              <a:t>βάλλει στην ομαλοποίηση των ταυτοτήτων </a:t>
            </a:r>
            <a:r>
              <a:rPr lang="el-GR" sz="2000" b="1" dirty="0">
                <a:solidFill>
                  <a:srgbClr val="232765"/>
                </a:solidFill>
                <a:latin typeface="Calibri"/>
                <a:ea typeface="Calibri"/>
                <a:cs typeface="Calibri"/>
                <a:sym typeface="Calibri"/>
              </a:rPr>
              <a:t>ΛΟΑΤΚΙ</a:t>
            </a:r>
            <a:r>
              <a:rPr lang="en-US" sz="2000" b="1" dirty="0">
                <a:solidFill>
                  <a:srgbClr val="232765"/>
                </a:solidFill>
                <a:latin typeface="Calibri"/>
                <a:ea typeface="Calibri"/>
                <a:cs typeface="Calibri"/>
                <a:sym typeface="Calibri"/>
              </a:rPr>
              <a:t>+ και </a:t>
            </a:r>
            <a:r>
              <a:rPr lang="en-US" sz="2000" b="1" dirty="0" err="1">
                <a:solidFill>
                  <a:srgbClr val="232765"/>
                </a:solidFill>
                <a:latin typeface="Calibri"/>
                <a:ea typeface="Calibri"/>
                <a:cs typeface="Calibri"/>
                <a:sym typeface="Calibri"/>
              </a:rPr>
              <a:t>στη</a:t>
            </a:r>
            <a:r>
              <a:rPr lang="en-US" sz="2000" b="1" dirty="0">
                <a:solidFill>
                  <a:srgbClr val="232765"/>
                </a:solidFill>
                <a:latin typeface="Calibri"/>
                <a:ea typeface="Calibri"/>
                <a:cs typeface="Calibri"/>
                <a:sym typeface="Calibri"/>
              </a:rPr>
              <a:t> </a:t>
            </a:r>
            <a:r>
              <a:rPr lang="en-US" sz="2000" b="1" dirty="0" err="1">
                <a:solidFill>
                  <a:srgbClr val="232765"/>
                </a:solidFill>
                <a:latin typeface="Calibri"/>
                <a:ea typeface="Calibri"/>
                <a:cs typeface="Calibri"/>
                <a:sym typeface="Calibri"/>
              </a:rPr>
              <a:t>μείωση</a:t>
            </a:r>
            <a:r>
              <a:rPr lang="en-US" sz="2000" b="1" dirty="0">
                <a:solidFill>
                  <a:srgbClr val="232765"/>
                </a:solidFill>
                <a:latin typeface="Calibri"/>
                <a:ea typeface="Calibri"/>
                <a:cs typeface="Calibri"/>
                <a:sym typeface="Calibri"/>
              </a:rPr>
              <a:t> </a:t>
            </a:r>
            <a:r>
              <a:rPr lang="en-US" sz="2000" b="1" dirty="0" err="1">
                <a:solidFill>
                  <a:srgbClr val="232765"/>
                </a:solidFill>
                <a:latin typeface="Calibri"/>
                <a:ea typeface="Calibri"/>
                <a:cs typeface="Calibri"/>
                <a:sym typeface="Calibri"/>
              </a:rPr>
              <a:t>των</a:t>
            </a:r>
            <a:r>
              <a:rPr lang="en-US" sz="2000" b="1" dirty="0">
                <a:solidFill>
                  <a:srgbClr val="232765"/>
                </a:solidFill>
                <a:latin typeface="Calibri"/>
                <a:ea typeface="Calibri"/>
                <a:cs typeface="Calibri"/>
                <a:sym typeface="Calibri"/>
              </a:rPr>
              <a:t> π</a:t>
            </a:r>
            <a:r>
              <a:rPr lang="en-US" sz="2000" b="1" dirty="0" err="1">
                <a:solidFill>
                  <a:srgbClr val="232765"/>
                </a:solidFill>
                <a:latin typeface="Calibri"/>
                <a:ea typeface="Calibri"/>
                <a:cs typeface="Calibri"/>
                <a:sym typeface="Calibri"/>
              </a:rPr>
              <a:t>ροκ</a:t>
            </a:r>
            <a:r>
              <a:rPr lang="en-US" sz="2000" b="1" dirty="0">
                <a:solidFill>
                  <a:srgbClr val="232765"/>
                </a:solidFill>
                <a:latin typeface="Calibri"/>
                <a:ea typeface="Calibri"/>
                <a:cs typeface="Calibri"/>
                <a:sym typeface="Calibri"/>
              </a:rPr>
              <a:t>αταλήψεων.</a:t>
            </a:r>
            <a:endParaRPr sz="2000" b="1" dirty="0">
              <a:solidFill>
                <a:srgbClr val="232765"/>
              </a:solidFill>
              <a:latin typeface="Calibri"/>
              <a:ea typeface="Calibri"/>
              <a:cs typeface="Calibri"/>
              <a:sym typeface="Calibri"/>
            </a:endParaRPr>
          </a:p>
        </p:txBody>
      </p:sp>
      <p:grpSp>
        <p:nvGrpSpPr>
          <p:cNvPr id="238" name="Google Shape;238;g30562710007_0_73"/>
          <p:cNvGrpSpPr/>
          <p:nvPr/>
        </p:nvGrpSpPr>
        <p:grpSpPr>
          <a:xfrm>
            <a:off x="1656109" y="3187636"/>
            <a:ext cx="914400" cy="914400"/>
            <a:chOff x="5364088" y="2787774"/>
            <a:chExt cx="914400" cy="914400"/>
          </a:xfrm>
        </p:grpSpPr>
        <p:sp>
          <p:nvSpPr>
            <p:cNvPr id="239" name="Google Shape;239;g30562710007_0_73"/>
            <p:cNvSpPr/>
            <p:nvPr/>
          </p:nvSpPr>
          <p:spPr>
            <a:xfrm>
              <a:off x="5364088" y="2787774"/>
              <a:ext cx="914400" cy="9144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g30562710007_0_73"/>
            <p:cNvSpPr/>
            <p:nvPr/>
          </p:nvSpPr>
          <p:spPr>
            <a:xfrm>
              <a:off x="5443246" y="2866932"/>
              <a:ext cx="756000" cy="7560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1" name="Google Shape;241;g30562710007_0_73"/>
          <p:cNvGrpSpPr/>
          <p:nvPr/>
        </p:nvGrpSpPr>
        <p:grpSpPr>
          <a:xfrm>
            <a:off x="9304826" y="3187636"/>
            <a:ext cx="914400" cy="914400"/>
            <a:chOff x="5364088" y="2787774"/>
            <a:chExt cx="914400" cy="914400"/>
          </a:xfrm>
        </p:grpSpPr>
        <p:sp>
          <p:nvSpPr>
            <p:cNvPr id="242" name="Google Shape;242;g30562710007_0_73"/>
            <p:cNvSpPr/>
            <p:nvPr/>
          </p:nvSpPr>
          <p:spPr>
            <a:xfrm>
              <a:off x="5364088" y="2787774"/>
              <a:ext cx="914400" cy="9144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g30562710007_0_73"/>
            <p:cNvSpPr/>
            <p:nvPr/>
          </p:nvSpPr>
          <p:spPr>
            <a:xfrm>
              <a:off x="5443246" y="2866932"/>
              <a:ext cx="756000" cy="7560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44" name="Google Shape;244;g30562710007_0_73"/>
          <p:cNvSpPr/>
          <p:nvPr/>
        </p:nvSpPr>
        <p:spPr>
          <a:xfrm>
            <a:off x="5731825" y="2659481"/>
            <a:ext cx="166800" cy="1668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g30562710007_0_73"/>
          <p:cNvSpPr txBox="1"/>
          <p:nvPr/>
        </p:nvSpPr>
        <p:spPr>
          <a:xfrm>
            <a:off x="8003724" y="4967325"/>
            <a:ext cx="35166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32765"/>
                </a:solidFill>
                <a:latin typeface="Calibri"/>
                <a:ea typeface="Calibri"/>
                <a:cs typeface="Calibri"/>
                <a:sym typeface="Calibri"/>
              </a:rPr>
              <a:t>Τα σχολεία συχνά δεν αντιπροσωπεύουν τα θέματα ΛΟΑΤΚΙ+ στα προγράμματα σπουδών τους.</a:t>
            </a:r>
            <a:endParaRPr sz="2000" b="1">
              <a:solidFill>
                <a:srgbClr val="232765"/>
              </a:solidFill>
              <a:latin typeface="Calibri"/>
              <a:ea typeface="Calibri"/>
              <a:cs typeface="Calibri"/>
              <a:sym typeface="Calibri"/>
            </a:endParaRPr>
          </a:p>
        </p:txBody>
      </p:sp>
      <p:sp>
        <p:nvSpPr>
          <p:cNvPr id="246" name="Google Shape;246;g30562710007_0_73"/>
          <p:cNvSpPr/>
          <p:nvPr/>
        </p:nvSpPr>
        <p:spPr>
          <a:xfrm rot="-5400000">
            <a:off x="9556249" y="3422080"/>
            <a:ext cx="411562" cy="445500"/>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g30562710007_0_73"/>
          <p:cNvSpPr/>
          <p:nvPr/>
        </p:nvSpPr>
        <p:spPr>
          <a:xfrm>
            <a:off x="1935091" y="3478013"/>
            <a:ext cx="356400" cy="33362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0562710007_0_100"/>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err="1">
                <a:solidFill>
                  <a:srgbClr val="232765"/>
                </a:solidFill>
              </a:rPr>
              <a:t>Ειδικές</a:t>
            </a:r>
            <a:r>
              <a:rPr lang="en-US" sz="3000" b="1" dirty="0">
                <a:solidFill>
                  <a:srgbClr val="232765"/>
                </a:solidFill>
              </a:rPr>
              <a:t> π</a:t>
            </a:r>
            <a:r>
              <a:rPr lang="en-US" sz="3000" b="1" dirty="0" err="1">
                <a:solidFill>
                  <a:srgbClr val="232765"/>
                </a:solidFill>
              </a:rPr>
              <a:t>ροκλήσεις</a:t>
            </a:r>
            <a:r>
              <a:rPr lang="en-US" sz="3000" b="1" dirty="0">
                <a:solidFill>
                  <a:srgbClr val="232765"/>
                </a:solidFill>
              </a:rPr>
              <a:t> </a:t>
            </a:r>
            <a:r>
              <a:rPr lang="en-US" sz="3000" b="1" dirty="0" err="1">
                <a:solidFill>
                  <a:srgbClr val="232765"/>
                </a:solidFill>
              </a:rPr>
              <a:t>γι</a:t>
            </a:r>
            <a:r>
              <a:rPr lang="en-US" sz="3000" b="1" dirty="0">
                <a:solidFill>
                  <a:srgbClr val="232765"/>
                </a:solidFill>
              </a:rPr>
              <a:t>α τους Trans και τους φοιτητές που δεν συμμορφώνονται με το </a:t>
            </a:r>
            <a:r>
              <a:rPr lang="el-GR" sz="3000" b="1" dirty="0">
                <a:solidFill>
                  <a:srgbClr val="232765"/>
                </a:solidFill>
              </a:rPr>
              <a:t>κοινωνικό φύλο </a:t>
            </a:r>
            <a:r>
              <a:rPr lang="en-US" sz="3000" b="1" dirty="0" err="1">
                <a:solidFill>
                  <a:srgbClr val="232765"/>
                </a:solidFill>
              </a:rPr>
              <a:t>τους</a:t>
            </a:r>
            <a:endParaRPr sz="3000" b="1" dirty="0">
              <a:solidFill>
                <a:srgbClr val="232765"/>
              </a:solidFill>
              <a:latin typeface="Calibri"/>
              <a:ea typeface="Calibri"/>
              <a:cs typeface="Calibri"/>
              <a:sym typeface="Calibri"/>
            </a:endParaRPr>
          </a:p>
        </p:txBody>
      </p:sp>
      <p:sp>
        <p:nvSpPr>
          <p:cNvPr id="253" name="Google Shape;253;g30562710007_0_100"/>
          <p:cNvSpPr txBox="1">
            <a:spLocks noGrp="1"/>
          </p:cNvSpPr>
          <p:nvPr>
            <p:ph type="body" idx="1"/>
          </p:nvPr>
        </p:nvSpPr>
        <p:spPr>
          <a:xfrm>
            <a:off x="1733850" y="1820025"/>
            <a:ext cx="9620100" cy="4128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endParaRPr sz="2900" dirty="0"/>
          </a:p>
          <a:p>
            <a:pPr marL="0" lvl="0" indent="0" algn="l" rtl="0">
              <a:lnSpc>
                <a:spcPct val="90000"/>
              </a:lnSpc>
              <a:spcBef>
                <a:spcPts val="0"/>
              </a:spcBef>
              <a:spcAft>
                <a:spcPts val="0"/>
              </a:spcAft>
              <a:buNone/>
            </a:pPr>
            <a:r>
              <a:rPr lang="en-US" sz="2700" dirty="0" err="1"/>
              <a:t>Οι</a:t>
            </a:r>
            <a:r>
              <a:rPr lang="en-US" sz="2700" dirty="0"/>
              <a:t> </a:t>
            </a:r>
            <a:r>
              <a:rPr lang="en-US" sz="2700" dirty="0" err="1"/>
              <a:t>τρ</a:t>
            </a:r>
            <a:r>
              <a:rPr lang="en-US" sz="2700" dirty="0"/>
              <a:t>ανς μαθητές και οι μαθητές που δεν συμμορφώνονται με το </a:t>
            </a:r>
            <a:r>
              <a:rPr lang="el-GR" sz="2700" dirty="0"/>
              <a:t>κοινωνικό </a:t>
            </a:r>
            <a:r>
              <a:rPr lang="en-US" sz="2700" dirty="0" err="1"/>
              <a:t>φύλο</a:t>
            </a:r>
            <a:r>
              <a:rPr lang="en-US" sz="2700" dirty="0"/>
              <a:t> </a:t>
            </a:r>
            <a:r>
              <a:rPr lang="en-US" sz="2700" dirty="0" err="1"/>
              <a:t>τους</a:t>
            </a:r>
            <a:r>
              <a:rPr lang="en-US" sz="2700" dirty="0"/>
              <a:t> (GNC) μπ</a:t>
            </a:r>
            <a:r>
              <a:rPr lang="en-US" sz="2700" dirty="0" err="1"/>
              <a:t>ορεί</a:t>
            </a:r>
            <a:r>
              <a:rPr lang="en-US" sz="2700" dirty="0"/>
              <a:t> να α</a:t>
            </a:r>
            <a:r>
              <a:rPr lang="en-US" sz="2700" dirty="0" err="1"/>
              <a:t>ντιμετω</a:t>
            </a:r>
            <a:r>
              <a:rPr lang="en-US" sz="2700" dirty="0"/>
              <a:t>πίζουν δυσκολίες στο να γίνει σεβαστή η ταυτότητα </a:t>
            </a:r>
            <a:r>
              <a:rPr lang="el-GR" sz="2700" dirty="0"/>
              <a:t>κοινωνικού </a:t>
            </a:r>
            <a:r>
              <a:rPr lang="en-US" sz="2700" dirty="0" err="1"/>
              <a:t>φύλου</a:t>
            </a:r>
            <a:r>
              <a:rPr lang="en-US" sz="2700" dirty="0"/>
              <a:t> τους στο σχολείο, π.χ. </a:t>
            </a:r>
            <a:r>
              <a:rPr lang="en-US" sz="2700" dirty="0" err="1"/>
              <a:t>με</a:t>
            </a:r>
            <a:r>
              <a:rPr lang="en-US" sz="2700" dirty="0"/>
              <a:t> </a:t>
            </a:r>
            <a:r>
              <a:rPr lang="en-US" sz="2700" dirty="0" err="1"/>
              <a:t>τη</a:t>
            </a:r>
            <a:r>
              <a:rPr lang="en-US" sz="2700" dirty="0"/>
              <a:t> </a:t>
            </a:r>
            <a:r>
              <a:rPr lang="en-US" sz="2700" dirty="0" err="1"/>
              <a:t>χρήση</a:t>
            </a:r>
            <a:r>
              <a:rPr lang="en-US" sz="2700" dirty="0"/>
              <a:t> </a:t>
            </a:r>
            <a:r>
              <a:rPr lang="en-US" sz="2700" dirty="0" err="1"/>
              <a:t>σωστών</a:t>
            </a:r>
            <a:r>
              <a:rPr lang="en-US" sz="2700" dirty="0"/>
              <a:t> </a:t>
            </a:r>
            <a:r>
              <a:rPr lang="en-US" sz="2700" dirty="0" err="1"/>
              <a:t>ονομάτων</a:t>
            </a:r>
            <a:r>
              <a:rPr lang="en-US" sz="2700" dirty="0"/>
              <a:t> και α</a:t>
            </a:r>
            <a:r>
              <a:rPr lang="en-US" sz="2700" dirty="0" err="1"/>
              <a:t>ντωνυμιών</a:t>
            </a:r>
            <a:r>
              <a:rPr lang="en-US" sz="2700" dirty="0"/>
              <a:t> και </a:t>
            </a:r>
            <a:r>
              <a:rPr lang="en-US" sz="2700" dirty="0" err="1"/>
              <a:t>με</a:t>
            </a:r>
            <a:r>
              <a:rPr lang="en-US" sz="2700" dirty="0"/>
              <a:t> </a:t>
            </a:r>
            <a:r>
              <a:rPr lang="en-US" sz="2700" dirty="0" err="1"/>
              <a:t>τη</a:t>
            </a:r>
            <a:r>
              <a:rPr lang="en-US" sz="2700" dirty="0"/>
              <a:t> </a:t>
            </a:r>
            <a:r>
              <a:rPr lang="en-US" sz="2700" dirty="0" err="1"/>
              <a:t>χρήση</a:t>
            </a:r>
            <a:r>
              <a:rPr lang="en-US" sz="2700" dirty="0"/>
              <a:t> </a:t>
            </a:r>
            <a:r>
              <a:rPr lang="en-US" sz="2700" dirty="0" err="1"/>
              <a:t>στολής</a:t>
            </a:r>
            <a:r>
              <a:rPr lang="en-US" sz="2700" dirty="0"/>
              <a:t> π</a:t>
            </a:r>
            <a:r>
              <a:rPr lang="en-US" sz="2700" dirty="0" err="1"/>
              <a:t>ου</a:t>
            </a:r>
            <a:r>
              <a:rPr lang="en-US" sz="2700" dirty="0"/>
              <a:t> </a:t>
            </a:r>
            <a:r>
              <a:rPr lang="en-US" sz="2700" dirty="0" err="1"/>
              <a:t>συνάδει</a:t>
            </a:r>
            <a:r>
              <a:rPr lang="en-US" sz="2700" dirty="0"/>
              <a:t> </a:t>
            </a:r>
            <a:r>
              <a:rPr lang="en-US" sz="2700" dirty="0" err="1"/>
              <a:t>με</a:t>
            </a:r>
            <a:r>
              <a:rPr lang="en-US" sz="2700" dirty="0"/>
              <a:t> </a:t>
            </a:r>
            <a:r>
              <a:rPr lang="en-US" sz="2700" dirty="0" err="1"/>
              <a:t>την</a:t>
            </a:r>
            <a:r>
              <a:rPr lang="en-US" sz="2700" dirty="0"/>
              <a:t> </a:t>
            </a:r>
            <a:r>
              <a:rPr lang="en-US" sz="2700" dirty="0" err="1"/>
              <a:t>έκφρ</a:t>
            </a:r>
            <a:r>
              <a:rPr lang="en-US" sz="2700" dirty="0"/>
              <a:t>αση του </a:t>
            </a:r>
            <a:r>
              <a:rPr lang="el-GR" sz="2700" dirty="0"/>
              <a:t>κοινωνικού </a:t>
            </a:r>
            <a:r>
              <a:rPr lang="en-US" sz="2700" dirty="0" err="1"/>
              <a:t>φύλου</a:t>
            </a:r>
            <a:r>
              <a:rPr lang="en-US" sz="2700" dirty="0"/>
              <a:t> τους.</a:t>
            </a:r>
            <a:endParaRPr sz="2700" dirty="0"/>
          </a:p>
          <a:p>
            <a:pPr marL="0" lvl="0" indent="457200" algn="l" rtl="0">
              <a:lnSpc>
                <a:spcPct val="90000"/>
              </a:lnSpc>
              <a:spcBef>
                <a:spcPts val="0"/>
              </a:spcBef>
              <a:spcAft>
                <a:spcPts val="0"/>
              </a:spcAft>
              <a:buNone/>
            </a:pPr>
            <a:endParaRPr sz="2700" dirty="0"/>
          </a:p>
          <a:p>
            <a:pPr marL="0" lvl="0" indent="0" algn="l" rtl="0">
              <a:lnSpc>
                <a:spcPct val="90000"/>
              </a:lnSpc>
              <a:spcBef>
                <a:spcPts val="0"/>
              </a:spcBef>
              <a:spcAft>
                <a:spcPts val="0"/>
              </a:spcAft>
              <a:buNone/>
            </a:pPr>
            <a:r>
              <a:rPr lang="en-US" sz="2700" dirty="0" err="1"/>
              <a:t>Οι</a:t>
            </a:r>
            <a:r>
              <a:rPr lang="en-US" sz="2700" dirty="0"/>
              <a:t> </a:t>
            </a:r>
            <a:r>
              <a:rPr lang="en-US" sz="2700" dirty="0" err="1"/>
              <a:t>τρ</a:t>
            </a:r>
            <a:r>
              <a:rPr lang="en-US" sz="2700" dirty="0"/>
              <a:t>ανς και GNC φοιτητές συχνά δεν έχουν πρόσβαση σε τουαλέτες και αποδυτήρια που δεν ανήκουν στο </a:t>
            </a:r>
            <a:r>
              <a:rPr lang="el-GR" sz="2700" dirty="0"/>
              <a:t>κοινωνικό </a:t>
            </a:r>
            <a:r>
              <a:rPr lang="en-US" sz="2700" dirty="0" err="1"/>
              <a:t>φύλο</a:t>
            </a:r>
            <a:r>
              <a:rPr lang="en-US" sz="2700" dirty="0"/>
              <a:t>, καθώς και σε αθλητικές δραστηριότητες που δεν ανήκουν στο </a:t>
            </a:r>
            <a:r>
              <a:rPr lang="el-GR" sz="2700" dirty="0"/>
              <a:t>κοινωνικό </a:t>
            </a:r>
            <a:r>
              <a:rPr lang="en-US" sz="2700" dirty="0" err="1"/>
              <a:t>φύλο</a:t>
            </a:r>
            <a:r>
              <a:rPr lang="en-US" sz="2700" dirty="0"/>
              <a:t>.</a:t>
            </a:r>
            <a:endParaRPr sz="2700" dirty="0"/>
          </a:p>
          <a:p>
            <a:pPr marL="457200" lvl="0" indent="457200" algn="l" rtl="0">
              <a:lnSpc>
                <a:spcPct val="90000"/>
              </a:lnSpc>
              <a:spcBef>
                <a:spcPts val="0"/>
              </a:spcBef>
              <a:spcAft>
                <a:spcPts val="0"/>
              </a:spcAft>
              <a:buNone/>
            </a:pPr>
            <a:endParaRPr sz="2700" dirty="0"/>
          </a:p>
          <a:p>
            <a:pPr marL="0" lvl="0" indent="0" algn="l" rtl="0">
              <a:lnSpc>
                <a:spcPct val="90000"/>
              </a:lnSpc>
              <a:spcBef>
                <a:spcPts val="0"/>
              </a:spcBef>
              <a:spcAft>
                <a:spcPts val="0"/>
              </a:spcAft>
              <a:buNone/>
            </a:pPr>
            <a:r>
              <a:rPr lang="en-US" sz="2700" dirty="0" err="1"/>
              <a:t>Αυτό</a:t>
            </a:r>
            <a:r>
              <a:rPr lang="en-US" sz="2700" dirty="0"/>
              <a:t> επ</a:t>
            </a:r>
            <a:r>
              <a:rPr lang="en-US" sz="2700" dirty="0" err="1"/>
              <a:t>ιδεινώνει</a:t>
            </a:r>
            <a:r>
              <a:rPr lang="en-US" sz="2700" dirty="0"/>
              <a:t> τα α</a:t>
            </a:r>
            <a:r>
              <a:rPr lang="en-US" sz="2700" dirty="0" err="1"/>
              <a:t>ισθήμ</a:t>
            </a:r>
            <a:r>
              <a:rPr lang="en-US" sz="2700" dirty="0"/>
              <a:t>ατα αποκλεισμού.</a:t>
            </a:r>
            <a:endParaRPr sz="2700" dirty="0"/>
          </a:p>
        </p:txBody>
      </p:sp>
      <p:sp>
        <p:nvSpPr>
          <p:cNvPr id="254" name="Google Shape;254;g30562710007_0_100"/>
          <p:cNvSpPr/>
          <p:nvPr/>
        </p:nvSpPr>
        <p:spPr>
          <a:xfrm>
            <a:off x="641211" y="2714218"/>
            <a:ext cx="356471" cy="366339"/>
          </a:xfrm>
          <a:custGeom>
            <a:avLst/>
            <a:gdLst/>
            <a:ahLst/>
            <a:cxnLst/>
            <a:rect l="l" t="t" r="r" b="b"/>
            <a:pathLst>
              <a:path w="356471" h="366339" extrusionOk="0">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g30562710007_0_100"/>
          <p:cNvSpPr/>
          <p:nvPr/>
        </p:nvSpPr>
        <p:spPr>
          <a:xfrm>
            <a:off x="1101257" y="2706476"/>
            <a:ext cx="373598" cy="381817"/>
          </a:xfrm>
          <a:custGeom>
            <a:avLst/>
            <a:gdLst/>
            <a:ahLst/>
            <a:cxnLst/>
            <a:rect l="l" t="t" r="r" b="b"/>
            <a:pathLst>
              <a:path w="373598" h="381817" extrusionOk="0">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g30562710007_0_100"/>
          <p:cNvSpPr/>
          <p:nvPr/>
        </p:nvSpPr>
        <p:spPr>
          <a:xfrm>
            <a:off x="641198" y="4243881"/>
            <a:ext cx="175049" cy="46103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g30562710007_0_100"/>
          <p:cNvSpPr/>
          <p:nvPr/>
        </p:nvSpPr>
        <p:spPr>
          <a:xfrm rot="10800000">
            <a:off x="1055255" y="4245489"/>
            <a:ext cx="218119" cy="465291"/>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g30562710007_0_100"/>
          <p:cNvSpPr/>
          <p:nvPr/>
        </p:nvSpPr>
        <p:spPr>
          <a:xfrm>
            <a:off x="816239" y="5212161"/>
            <a:ext cx="351736" cy="352275"/>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4"/>
          <p:cNvSpPr txBox="1">
            <a:spLocks noGrp="1"/>
          </p:cNvSpPr>
          <p:nvPr>
            <p:ph type="body" idx="1"/>
          </p:nvPr>
        </p:nvSpPr>
        <p:spPr>
          <a:xfrm>
            <a:off x="485776" y="2002971"/>
            <a:ext cx="5315100" cy="4173900"/>
          </a:xfrm>
          <a:prstGeom prst="rect">
            <a:avLst/>
          </a:prstGeom>
          <a:solidFill>
            <a:srgbClr val="69ABDB"/>
          </a:solidFill>
          <a:ln>
            <a:noFill/>
          </a:ln>
        </p:spPr>
        <p:txBody>
          <a:bodyPr spcFirstLastPara="1" wrap="square" lIns="91425" tIns="45700" rIns="91425" bIns="45700" anchor="ctr" anchorCtr="0">
            <a:normAutofit/>
          </a:bodyPr>
          <a:lstStyle/>
          <a:p>
            <a:pPr marL="228600" lvl="0" indent="-114300" algn="ctr" rtl="0">
              <a:lnSpc>
                <a:spcPct val="90000"/>
              </a:lnSpc>
              <a:spcBef>
                <a:spcPts val="0"/>
              </a:spcBef>
              <a:spcAft>
                <a:spcPts val="0"/>
              </a:spcAft>
              <a:buClr>
                <a:schemeClr val="dk1"/>
              </a:buClr>
              <a:buSzPts val="1800"/>
              <a:buNone/>
            </a:pPr>
            <a:r>
              <a:rPr lang="en-US" sz="3000" dirty="0" err="1"/>
              <a:t>Οι</a:t>
            </a:r>
            <a:r>
              <a:rPr lang="en-US" sz="3000" dirty="0"/>
              <a:t> </a:t>
            </a:r>
            <a:r>
              <a:rPr lang="el-GR" sz="3000" dirty="0"/>
              <a:t>ΛΟΑΤΚΙ</a:t>
            </a:r>
            <a:r>
              <a:rPr lang="en-US" sz="3000" dirty="0"/>
              <a:t>+ </a:t>
            </a:r>
            <a:r>
              <a:rPr lang="en-US" sz="3000" dirty="0" err="1"/>
              <a:t>εκ</a:t>
            </a:r>
            <a:r>
              <a:rPr lang="en-US" sz="3000" dirty="0"/>
              <a:t>παιδευτικοί αντιμετωπίζουν επίσης διακρίσεις.</a:t>
            </a:r>
            <a:endParaRPr sz="3000" dirty="0"/>
          </a:p>
        </p:txBody>
      </p:sp>
      <p:sp>
        <p:nvSpPr>
          <p:cNvPr id="264" name="Google Shape;264;p14"/>
          <p:cNvSpPr txBox="1">
            <a:spLocks noGrp="1"/>
          </p:cNvSpPr>
          <p:nvPr>
            <p:ph type="body" idx="2"/>
          </p:nvPr>
        </p:nvSpPr>
        <p:spPr>
          <a:xfrm>
            <a:off x="6038850" y="2002971"/>
            <a:ext cx="5315100" cy="4173900"/>
          </a:xfrm>
          <a:prstGeom prst="rect">
            <a:avLst/>
          </a:prstGeom>
          <a:solidFill>
            <a:srgbClr val="3A4DA0"/>
          </a:solidFill>
          <a:ln>
            <a:noFill/>
          </a:ln>
        </p:spPr>
        <p:txBody>
          <a:bodyPr spcFirstLastPara="1" wrap="square" lIns="91425" tIns="45700" rIns="91425" bIns="45700" anchor="ctr" anchorCtr="0">
            <a:normAutofit/>
          </a:bodyPr>
          <a:lstStyle/>
          <a:p>
            <a:pPr marL="228600" lvl="0" indent="-114300" algn="ctr" rtl="0">
              <a:lnSpc>
                <a:spcPct val="90000"/>
              </a:lnSpc>
              <a:spcBef>
                <a:spcPts val="0"/>
              </a:spcBef>
              <a:spcAft>
                <a:spcPts val="0"/>
              </a:spcAft>
              <a:buClr>
                <a:schemeClr val="dk1"/>
              </a:buClr>
              <a:buSzPts val="1800"/>
              <a:buNone/>
            </a:pPr>
            <a:r>
              <a:rPr lang="en-US" sz="3000" dirty="0" err="1">
                <a:solidFill>
                  <a:schemeClr val="lt1"/>
                </a:solidFill>
              </a:rPr>
              <a:t>Έν</a:t>
            </a:r>
            <a:r>
              <a:rPr lang="en-US" sz="3000" dirty="0">
                <a:solidFill>
                  <a:schemeClr val="lt1"/>
                </a:solidFill>
              </a:rPr>
              <a:t>α υποστηρικτικό σχολικό περιβάλλον ωφελεί τόσο τους </a:t>
            </a:r>
            <a:r>
              <a:rPr lang="el-GR" sz="3000" dirty="0">
                <a:solidFill>
                  <a:schemeClr val="lt1"/>
                </a:solidFill>
              </a:rPr>
              <a:t>ΛΟΑΤΚΙ</a:t>
            </a:r>
            <a:r>
              <a:rPr lang="en-US" sz="3000" dirty="0">
                <a:solidFill>
                  <a:schemeClr val="lt1"/>
                </a:solidFill>
              </a:rPr>
              <a:t>+ μα</a:t>
            </a:r>
            <a:r>
              <a:rPr lang="en-US" sz="3000" dirty="0" err="1">
                <a:solidFill>
                  <a:schemeClr val="lt1"/>
                </a:solidFill>
              </a:rPr>
              <a:t>θητές</a:t>
            </a:r>
            <a:r>
              <a:rPr lang="en-US" sz="3000" dirty="0">
                <a:solidFill>
                  <a:schemeClr val="lt1"/>
                </a:solidFill>
              </a:rPr>
              <a:t> </a:t>
            </a:r>
            <a:r>
              <a:rPr lang="en-US" sz="3000" dirty="0" err="1">
                <a:solidFill>
                  <a:schemeClr val="lt1"/>
                </a:solidFill>
              </a:rPr>
              <a:t>όσο</a:t>
            </a:r>
            <a:r>
              <a:rPr lang="en-US" sz="3000" dirty="0">
                <a:solidFill>
                  <a:schemeClr val="lt1"/>
                </a:solidFill>
              </a:rPr>
              <a:t> και </a:t>
            </a:r>
            <a:r>
              <a:rPr lang="en-US" sz="3000" dirty="0" err="1">
                <a:solidFill>
                  <a:schemeClr val="lt1"/>
                </a:solidFill>
              </a:rPr>
              <a:t>τους</a:t>
            </a:r>
            <a:r>
              <a:rPr lang="en-US" sz="3000" dirty="0">
                <a:solidFill>
                  <a:schemeClr val="lt1"/>
                </a:solidFill>
              </a:rPr>
              <a:t> </a:t>
            </a:r>
            <a:r>
              <a:rPr lang="en-US" sz="3000" dirty="0" err="1">
                <a:solidFill>
                  <a:schemeClr val="lt1"/>
                </a:solidFill>
              </a:rPr>
              <a:t>εκ</a:t>
            </a:r>
            <a:r>
              <a:rPr lang="en-US" sz="3000" dirty="0">
                <a:solidFill>
                  <a:schemeClr val="lt1"/>
                </a:solidFill>
              </a:rPr>
              <a:t>παιδευτικούς.</a:t>
            </a:r>
            <a:endParaRPr sz="3000" dirty="0">
              <a:solidFill>
                <a:schemeClr val="lt1"/>
              </a:solidFill>
            </a:endParaRPr>
          </a:p>
        </p:txBody>
      </p:sp>
      <p:sp>
        <p:nvSpPr>
          <p:cNvPr id="265" name="Google Shape;265;p14"/>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l-GR" sz="3000" b="1" dirty="0">
                <a:solidFill>
                  <a:srgbClr val="67ADDB"/>
                </a:solidFill>
              </a:rPr>
              <a:t>ΛΟΑΤΚΙ</a:t>
            </a:r>
            <a:r>
              <a:rPr lang="en-US" sz="3000" b="1" dirty="0">
                <a:solidFill>
                  <a:srgbClr val="67ADDB"/>
                </a:solidFill>
              </a:rPr>
              <a:t>+ </a:t>
            </a:r>
            <a:r>
              <a:rPr lang="en-US" sz="3000" b="1" dirty="0" err="1">
                <a:solidFill>
                  <a:srgbClr val="67ADDB"/>
                </a:solidFill>
              </a:rPr>
              <a:t>εκ</a:t>
            </a:r>
            <a:r>
              <a:rPr lang="en-US" sz="3000" b="1" dirty="0">
                <a:solidFill>
                  <a:srgbClr val="67ADDB"/>
                </a:solidFill>
              </a:rPr>
              <a:t>παιδευτικοί και σχολικό περιβάλλον</a:t>
            </a:r>
            <a:endParaRPr sz="3000" b="1" dirty="0">
              <a:solidFill>
                <a:srgbClr val="67ADD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1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US" sz="900">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a:p>
        </p:txBody>
      </p:sp>
      <p:pic>
        <p:nvPicPr>
          <p:cNvPr id="271" name="Google Shape;271;p1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272" name="Google Shape;272;p18"/>
          <p:cNvSpPr/>
          <p:nvPr/>
        </p:nvSpPr>
        <p:spPr>
          <a:xfrm>
            <a:off x="361387" y="1340822"/>
            <a:ext cx="4724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a:solidFill>
                  <a:schemeClr val="lt1"/>
                </a:solidFill>
                <a:latin typeface="Calibri"/>
                <a:ea typeface="Calibri"/>
                <a:cs typeface="Calibri"/>
                <a:sym typeface="Calibri"/>
              </a:rPr>
              <a:t>Σας ευχαριστώ </a:t>
            </a:r>
            <a:r>
              <a:rPr lang="en-US" sz="3200" b="1">
                <a:solidFill>
                  <a:schemeClr val="lt1"/>
                </a:solidFill>
                <a:latin typeface="Calibri"/>
                <a:ea typeface="Calibri"/>
                <a:cs typeface="Calibri"/>
                <a:sym typeface="Calibri"/>
              </a:rPr>
              <a:t>☺</a:t>
            </a:r>
            <a:endParaRPr sz="3200" b="1">
              <a:solidFill>
                <a:schemeClr val="lt1"/>
              </a:solidFill>
              <a:latin typeface="Calibri"/>
              <a:ea typeface="Calibri"/>
              <a:cs typeface="Calibri"/>
              <a:sym typeface="Calibri"/>
            </a:endParaRPr>
          </a:p>
        </p:txBody>
      </p:sp>
      <p:sp>
        <p:nvSpPr>
          <p:cNvPr id="273" name="Google Shape;273;p18"/>
          <p:cNvSpPr/>
          <p:nvPr/>
        </p:nvSpPr>
        <p:spPr>
          <a:xfrm>
            <a:off x="361387" y="2794948"/>
            <a:ext cx="184428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BDD7EE"/>
                </a:solidFill>
                <a:latin typeface="Calibri"/>
                <a:ea typeface="Calibri"/>
                <a:cs typeface="Calibri"/>
                <a:sym typeface="Calibri"/>
              </a:rPr>
              <a:t>Ερωτήσεις;</a:t>
            </a:r>
            <a:endParaRPr/>
          </a:p>
          <a:p>
            <a:pPr marL="0" marR="0" lvl="0" indent="0" algn="l" rtl="0">
              <a:spcBef>
                <a:spcPts val="0"/>
              </a:spcBef>
              <a:spcAft>
                <a:spcPts val="0"/>
              </a:spcAft>
              <a:buNone/>
            </a:pPr>
            <a:r>
              <a:rPr lang="en-US" sz="2000">
                <a:solidFill>
                  <a:srgbClr val="BDD7EE"/>
                </a:solidFill>
                <a:latin typeface="Calibri"/>
                <a:ea typeface="Calibri"/>
                <a:cs typeface="Calibri"/>
                <a:sym typeface="Calibri"/>
              </a:rPr>
              <a:t>Στοιχεία επικοινωνίας</a:t>
            </a:r>
            <a:endParaRPr/>
          </a:p>
        </p:txBody>
      </p:sp>
      <p:pic>
        <p:nvPicPr>
          <p:cNvPr id="274" name="Google Shape;274;p18"/>
          <p:cNvPicPr preferRelativeResize="0"/>
          <p:nvPr/>
        </p:nvPicPr>
        <p:blipFill rotWithShape="1">
          <a:blip r:embed="rId5">
            <a:alphaModFix/>
          </a:blip>
          <a:srcRect/>
          <a:stretch/>
        </p:blipFill>
        <p:spPr>
          <a:xfrm>
            <a:off x="465304" y="738627"/>
            <a:ext cx="2122430" cy="602195"/>
          </a:xfrm>
          <a:prstGeom prst="rect">
            <a:avLst/>
          </a:prstGeom>
          <a:noFill/>
          <a:ln>
            <a:noFill/>
          </a:ln>
        </p:spPr>
      </p:pic>
      <p:sp>
        <p:nvSpPr>
          <p:cNvPr id="275" name="Google Shape;275;p18"/>
          <p:cNvSpPr/>
          <p:nvPr/>
        </p:nvSpPr>
        <p:spPr>
          <a:xfrm>
            <a:off x="470004" y="4273101"/>
            <a:ext cx="309963" cy="227297"/>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8"/>
          <p:cNvSpPr/>
          <p:nvPr/>
        </p:nvSpPr>
        <p:spPr>
          <a:xfrm rot="-5400000">
            <a:off x="431230" y="4684969"/>
            <a:ext cx="348625" cy="348854"/>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8"/>
          <p:cNvSpPr/>
          <p:nvPr/>
        </p:nvSpPr>
        <p:spPr>
          <a:xfrm>
            <a:off x="817640" y="3533625"/>
            <a:ext cx="3050400" cy="15696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600">
                <a:solidFill>
                  <a:srgbClr val="BDD7EE"/>
                </a:solidFill>
                <a:latin typeface="Calibri"/>
                <a:ea typeface="Calibri"/>
                <a:cs typeface="Calibri"/>
                <a:sym typeface="Calibri"/>
              </a:rPr>
              <a:t>Viola Bianchetti</a:t>
            </a:r>
            <a:endParaRPr/>
          </a:p>
          <a:p>
            <a:pPr marL="0" marR="0" lvl="0" indent="0" algn="l" rtl="0">
              <a:lnSpc>
                <a:spcPct val="200000"/>
              </a:lnSpc>
              <a:spcBef>
                <a:spcPts val="0"/>
              </a:spcBef>
              <a:spcAft>
                <a:spcPts val="0"/>
              </a:spcAft>
              <a:buNone/>
            </a:pPr>
            <a:r>
              <a:rPr lang="en-US" sz="1600">
                <a:solidFill>
                  <a:srgbClr val="BDD7EE"/>
                </a:solidFill>
                <a:latin typeface="Calibri"/>
                <a:ea typeface="Calibri"/>
                <a:cs typeface="Calibri"/>
                <a:sym typeface="Calibri"/>
              </a:rPr>
              <a:t>viola@iglyo.org</a:t>
            </a:r>
            <a:endParaRPr/>
          </a:p>
          <a:p>
            <a:pPr marL="0" marR="0" lvl="0" indent="0" algn="l" rtl="0">
              <a:lnSpc>
                <a:spcPct val="200000"/>
              </a:lnSpc>
              <a:spcBef>
                <a:spcPts val="0"/>
              </a:spcBef>
              <a:spcAft>
                <a:spcPts val="0"/>
              </a:spcAft>
              <a:buNone/>
            </a:pPr>
            <a:r>
              <a:rPr lang="en-US" sz="1600">
                <a:solidFill>
                  <a:srgbClr val="BDD7EE"/>
                </a:solidFill>
                <a:latin typeface="Calibri"/>
                <a:ea typeface="Calibri"/>
                <a:cs typeface="Calibri"/>
                <a:sym typeface="Calibri"/>
              </a:rPr>
              <a:t>www.iglyo.org</a:t>
            </a:r>
            <a:endParaRPr/>
          </a:p>
        </p:txBody>
      </p:sp>
      <p:sp>
        <p:nvSpPr>
          <p:cNvPr id="278" name="Google Shape;278;p18"/>
          <p:cNvSpPr/>
          <p:nvPr/>
        </p:nvSpPr>
        <p:spPr>
          <a:xfrm>
            <a:off x="470004" y="3683561"/>
            <a:ext cx="309963" cy="310438"/>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8"/>
          <p:cNvSpPr txBox="1">
            <a:spLocks noGrp="1"/>
          </p:cNvSpPr>
          <p:nvPr>
            <p:ph type="title"/>
          </p:nvPr>
        </p:nvSpPr>
        <p:spPr>
          <a:xfrm>
            <a:off x="485775" y="1140823"/>
            <a:ext cx="10868025"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err="1">
                <a:solidFill>
                  <a:srgbClr val="232765"/>
                </a:solidFill>
              </a:rPr>
              <a:t>Εισ</a:t>
            </a:r>
            <a:r>
              <a:rPr lang="en-US" sz="3000" b="1" dirty="0">
                <a:solidFill>
                  <a:srgbClr val="232765"/>
                </a:solidFill>
              </a:rPr>
              <a:t>αγωγή στις εμπειρίες </a:t>
            </a:r>
            <a:r>
              <a:rPr lang="el-GR" sz="3000" b="1" dirty="0">
                <a:solidFill>
                  <a:srgbClr val="232765"/>
                </a:solidFill>
              </a:rPr>
              <a:t>ΛΟΑΤΚΙ</a:t>
            </a:r>
            <a:r>
              <a:rPr lang="en-US" sz="3000" b="1" dirty="0">
                <a:solidFill>
                  <a:srgbClr val="232765"/>
                </a:solidFill>
              </a:rPr>
              <a:t>+ στην εκπαίδευση</a:t>
            </a:r>
            <a:endParaRPr sz="3000" b="1" dirty="0">
              <a:solidFill>
                <a:srgbClr val="232765"/>
              </a:solidFill>
              <a:latin typeface="Calibri"/>
              <a:ea typeface="Calibri"/>
              <a:cs typeface="Calibri"/>
              <a:sym typeface="Calibri"/>
            </a:endParaRPr>
          </a:p>
        </p:txBody>
      </p:sp>
      <p:sp>
        <p:nvSpPr>
          <p:cNvPr id="99" name="Google Shape;99;p8"/>
          <p:cNvSpPr txBox="1">
            <a:spLocks noGrp="1"/>
          </p:cNvSpPr>
          <p:nvPr>
            <p:ph type="body" idx="1"/>
          </p:nvPr>
        </p:nvSpPr>
        <p:spPr>
          <a:xfrm>
            <a:off x="485775" y="2002971"/>
            <a:ext cx="10868025" cy="3944983"/>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r>
              <a:rPr lang="en-US" sz="2400" dirty="0"/>
              <a:t>Τι π</a:t>
            </a:r>
            <a:r>
              <a:rPr lang="en-US" sz="2400" dirty="0" err="1"/>
              <a:t>ρόκειτ</a:t>
            </a:r>
            <a:r>
              <a:rPr lang="en-US" sz="2400" dirty="0"/>
              <a:t>αι να μάθουμε σε αυτή την Ενότητα;</a:t>
            </a:r>
            <a:endParaRPr sz="2400" dirty="0"/>
          </a:p>
          <a:p>
            <a:pPr marL="228600" lvl="0" indent="-114300" algn="l" rtl="0">
              <a:lnSpc>
                <a:spcPct val="90000"/>
              </a:lnSpc>
              <a:spcBef>
                <a:spcPts val="0"/>
              </a:spcBef>
              <a:spcAft>
                <a:spcPts val="0"/>
              </a:spcAft>
              <a:buClr>
                <a:schemeClr val="dk1"/>
              </a:buClr>
              <a:buSzPts val="1800"/>
              <a:buNone/>
            </a:pPr>
            <a:endParaRPr sz="2400" dirty="0"/>
          </a:p>
          <a:p>
            <a:pPr marL="457200" lvl="0" indent="457200" algn="l" rtl="0">
              <a:lnSpc>
                <a:spcPct val="90000"/>
              </a:lnSpc>
              <a:spcBef>
                <a:spcPts val="0"/>
              </a:spcBef>
              <a:spcAft>
                <a:spcPts val="0"/>
              </a:spcAft>
              <a:buNone/>
            </a:pPr>
            <a:endParaRPr lang="el-GR" sz="2400" dirty="0"/>
          </a:p>
          <a:p>
            <a:pPr marL="457200" lvl="0" indent="457200" algn="l" rtl="0">
              <a:lnSpc>
                <a:spcPct val="90000"/>
              </a:lnSpc>
              <a:spcBef>
                <a:spcPts val="0"/>
              </a:spcBef>
              <a:spcAft>
                <a:spcPts val="0"/>
              </a:spcAft>
              <a:buNone/>
            </a:pPr>
            <a:r>
              <a:rPr lang="en-US" sz="2400" dirty="0" err="1"/>
              <a:t>Οι</a:t>
            </a:r>
            <a:r>
              <a:rPr lang="en-US" sz="2400" dirty="0"/>
              <a:t> </a:t>
            </a:r>
            <a:r>
              <a:rPr lang="el-GR" sz="2400" dirty="0"/>
              <a:t>ΛΟΑΤΚΙ</a:t>
            </a:r>
            <a:r>
              <a:rPr lang="en-US" sz="2400" dirty="0"/>
              <a:t>+ μα</a:t>
            </a:r>
            <a:r>
              <a:rPr lang="en-US" sz="2400" dirty="0" err="1"/>
              <a:t>θητές</a:t>
            </a:r>
            <a:r>
              <a:rPr lang="en-US" sz="2400" dirty="0"/>
              <a:t> α</a:t>
            </a:r>
            <a:r>
              <a:rPr lang="en-US" sz="2400" dirty="0" err="1"/>
              <a:t>ντιμετω</a:t>
            </a:r>
            <a:r>
              <a:rPr lang="en-US" sz="2400" dirty="0"/>
              <a:t>πίζουν ιδιαίτερες προκλήσεις στην εκπαίδευση.</a:t>
            </a:r>
            <a:endParaRPr sz="2400" dirty="0"/>
          </a:p>
          <a:p>
            <a:pPr marL="0" lvl="0" indent="457200" algn="l" rtl="0">
              <a:lnSpc>
                <a:spcPct val="90000"/>
              </a:lnSpc>
              <a:spcBef>
                <a:spcPts val="0"/>
              </a:spcBef>
              <a:spcAft>
                <a:spcPts val="0"/>
              </a:spcAft>
              <a:buNone/>
            </a:pPr>
            <a:endParaRPr sz="2400" dirty="0"/>
          </a:p>
          <a:p>
            <a:pPr marL="457200" lvl="0" indent="457200" algn="l" rtl="0">
              <a:lnSpc>
                <a:spcPct val="90000"/>
              </a:lnSpc>
              <a:spcBef>
                <a:spcPts val="0"/>
              </a:spcBef>
              <a:spcAft>
                <a:spcPts val="0"/>
              </a:spcAft>
              <a:buNone/>
            </a:pPr>
            <a:r>
              <a:rPr lang="en-US" sz="2400" dirty="0"/>
              <a:t>Η </a:t>
            </a:r>
            <a:r>
              <a:rPr lang="en-US" sz="2400" dirty="0" err="1"/>
              <a:t>κοινωνική</a:t>
            </a:r>
            <a:r>
              <a:rPr lang="en-US" sz="2400" dirty="0"/>
              <a:t> και π</a:t>
            </a:r>
            <a:r>
              <a:rPr lang="en-US" sz="2400" dirty="0" err="1"/>
              <a:t>ολιτιστική</a:t>
            </a:r>
            <a:r>
              <a:rPr lang="en-US" sz="2400" dirty="0"/>
              <a:t> </a:t>
            </a:r>
            <a:r>
              <a:rPr lang="en-US" sz="2400" dirty="0" err="1"/>
              <a:t>ιστορί</a:t>
            </a:r>
            <a:r>
              <a:rPr lang="en-US" sz="2400" dirty="0"/>
              <a:t>α επηρεάζει τις σχολικές τους εμπειρίες.</a:t>
            </a:r>
            <a:endParaRPr lang="el-GR" sz="2400" dirty="0"/>
          </a:p>
          <a:p>
            <a:pPr marL="0" lvl="0" indent="457200" algn="l" rtl="0">
              <a:lnSpc>
                <a:spcPct val="90000"/>
              </a:lnSpc>
              <a:spcBef>
                <a:spcPts val="0"/>
              </a:spcBef>
              <a:spcAft>
                <a:spcPts val="0"/>
              </a:spcAft>
              <a:buNone/>
            </a:pPr>
            <a:endParaRPr sz="2400" dirty="0"/>
          </a:p>
          <a:p>
            <a:pPr marL="457200" lvl="0" indent="457200" algn="l" rtl="0">
              <a:lnSpc>
                <a:spcPct val="90000"/>
              </a:lnSpc>
              <a:spcBef>
                <a:spcPts val="0"/>
              </a:spcBef>
              <a:spcAft>
                <a:spcPts val="0"/>
              </a:spcAft>
              <a:buNone/>
            </a:pPr>
            <a:r>
              <a:rPr lang="en-US" sz="2400" dirty="0" err="1"/>
              <a:t>Οι</a:t>
            </a:r>
            <a:r>
              <a:rPr lang="en-US" sz="2400" dirty="0"/>
              <a:t> </a:t>
            </a:r>
            <a:r>
              <a:rPr lang="el-GR" sz="2400" dirty="0"/>
              <a:t>ΛΟΑΤΚΙ</a:t>
            </a:r>
            <a:r>
              <a:rPr lang="en-US" sz="2400" dirty="0"/>
              <a:t>+ </a:t>
            </a:r>
            <a:r>
              <a:rPr lang="en-US" sz="2400" dirty="0" err="1"/>
              <a:t>εκ</a:t>
            </a:r>
            <a:r>
              <a:rPr lang="en-US" sz="2400" dirty="0"/>
              <a:t>παιδευτικοί αντιμετωπίζουν επίσης δυσκολίες.</a:t>
            </a:r>
            <a:endParaRPr sz="2400" dirty="0"/>
          </a:p>
        </p:txBody>
      </p:sp>
      <p:sp>
        <p:nvSpPr>
          <p:cNvPr id="100" name="Google Shape;100;p8"/>
          <p:cNvSpPr/>
          <p:nvPr/>
        </p:nvSpPr>
        <p:spPr>
          <a:xfrm rot="-5400000">
            <a:off x="846424" y="2820805"/>
            <a:ext cx="411562" cy="445500"/>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8"/>
          <p:cNvSpPr/>
          <p:nvPr/>
        </p:nvSpPr>
        <p:spPr>
          <a:xfrm>
            <a:off x="873991" y="4448325"/>
            <a:ext cx="356400" cy="33362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8"/>
          <p:cNvSpPr/>
          <p:nvPr/>
        </p:nvSpPr>
        <p:spPr>
          <a:xfrm>
            <a:off x="892041" y="3625364"/>
            <a:ext cx="320314" cy="446932"/>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0562710007_0_4"/>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err="1">
                <a:solidFill>
                  <a:srgbClr val="232765"/>
                </a:solidFill>
              </a:rPr>
              <a:t>Ιστορικό</a:t>
            </a:r>
            <a:r>
              <a:rPr lang="en-US" sz="3000" b="1" dirty="0">
                <a:solidFill>
                  <a:srgbClr val="232765"/>
                </a:solidFill>
              </a:rPr>
              <a:t> πλα</a:t>
            </a:r>
            <a:r>
              <a:rPr lang="en-US" sz="3000" b="1" dirty="0" err="1">
                <a:solidFill>
                  <a:srgbClr val="232765"/>
                </a:solidFill>
              </a:rPr>
              <a:t>ίσιο</a:t>
            </a:r>
            <a:r>
              <a:rPr lang="en-US" sz="3000" b="1" dirty="0">
                <a:solidFill>
                  <a:srgbClr val="232765"/>
                </a:solidFill>
              </a:rPr>
              <a:t> </a:t>
            </a:r>
            <a:r>
              <a:rPr lang="en-US" sz="3000" b="1" dirty="0" err="1">
                <a:solidFill>
                  <a:srgbClr val="232765"/>
                </a:solidFill>
              </a:rPr>
              <a:t>των</a:t>
            </a:r>
            <a:r>
              <a:rPr lang="en-US" sz="3000" b="1" dirty="0">
                <a:solidFill>
                  <a:srgbClr val="232765"/>
                </a:solidFill>
              </a:rPr>
              <a:t> </a:t>
            </a:r>
            <a:r>
              <a:rPr lang="en-US" sz="3000" b="1" dirty="0" err="1">
                <a:solidFill>
                  <a:srgbClr val="232765"/>
                </a:solidFill>
              </a:rPr>
              <a:t>δικ</a:t>
            </a:r>
            <a:r>
              <a:rPr lang="en-US" sz="3000" b="1" dirty="0">
                <a:solidFill>
                  <a:srgbClr val="232765"/>
                </a:solidFill>
              </a:rPr>
              <a:t>αιωμάτων </a:t>
            </a:r>
            <a:r>
              <a:rPr lang="el-GR" sz="3000" b="1" dirty="0">
                <a:solidFill>
                  <a:srgbClr val="232765"/>
                </a:solidFill>
              </a:rPr>
              <a:t>ΛΟΑΤΚΙ</a:t>
            </a:r>
            <a:r>
              <a:rPr lang="en-US" sz="3000" b="1" dirty="0">
                <a:solidFill>
                  <a:srgbClr val="232765"/>
                </a:solidFill>
              </a:rPr>
              <a:t>+</a:t>
            </a:r>
            <a:endParaRPr sz="3000" b="1" dirty="0">
              <a:solidFill>
                <a:srgbClr val="232765"/>
              </a:solidFill>
              <a:latin typeface="Calibri"/>
              <a:ea typeface="Calibri"/>
              <a:cs typeface="Calibri"/>
              <a:sym typeface="Calibri"/>
            </a:endParaRPr>
          </a:p>
        </p:txBody>
      </p:sp>
      <p:sp>
        <p:nvSpPr>
          <p:cNvPr id="108" name="Google Shape;108;g30562710007_0_4"/>
          <p:cNvSpPr txBox="1">
            <a:spLocks noGrp="1"/>
          </p:cNvSpPr>
          <p:nvPr>
            <p:ph type="body" idx="1"/>
          </p:nvPr>
        </p:nvSpPr>
        <p:spPr>
          <a:xfrm>
            <a:off x="485775" y="1820021"/>
            <a:ext cx="10868100" cy="3945000"/>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2900" dirty="0"/>
          </a:p>
          <a:p>
            <a:pPr marL="228600" lvl="0" indent="-114300" algn="l" rtl="0">
              <a:lnSpc>
                <a:spcPct val="90000"/>
              </a:lnSpc>
              <a:spcBef>
                <a:spcPts val="0"/>
              </a:spcBef>
              <a:spcAft>
                <a:spcPts val="0"/>
              </a:spcAft>
              <a:buClr>
                <a:schemeClr val="dk1"/>
              </a:buClr>
              <a:buSzPts val="1800"/>
              <a:buNone/>
            </a:pPr>
            <a:endParaRPr lang="el-GR" sz="2900" dirty="0"/>
          </a:p>
          <a:p>
            <a:pPr marL="228600" lvl="0" indent="-114300" algn="l" rtl="0">
              <a:lnSpc>
                <a:spcPct val="90000"/>
              </a:lnSpc>
              <a:spcBef>
                <a:spcPts val="0"/>
              </a:spcBef>
              <a:spcAft>
                <a:spcPts val="0"/>
              </a:spcAft>
              <a:buClr>
                <a:schemeClr val="dk1"/>
              </a:buClr>
              <a:buSzPts val="1800"/>
              <a:buNone/>
            </a:pPr>
            <a:endParaRPr sz="2900" dirty="0"/>
          </a:p>
          <a:p>
            <a:pPr marL="457200" lvl="0" indent="457200" algn="l" rtl="0">
              <a:lnSpc>
                <a:spcPct val="90000"/>
              </a:lnSpc>
              <a:spcBef>
                <a:spcPts val="0"/>
              </a:spcBef>
              <a:spcAft>
                <a:spcPts val="0"/>
              </a:spcAft>
              <a:buNone/>
            </a:pPr>
            <a:r>
              <a:rPr lang="en-US" sz="2400" dirty="0"/>
              <a:t>Τα </a:t>
            </a:r>
            <a:r>
              <a:rPr lang="en-US" sz="2400" dirty="0" err="1"/>
              <a:t>άτομ</a:t>
            </a:r>
            <a:r>
              <a:rPr lang="en-US" sz="2400" dirty="0"/>
              <a:t>α ΛΟΑΤΚΙ+ βρίσκονται εδώ και καιρό στο περιθώριο.</a:t>
            </a:r>
            <a:endParaRPr sz="2400" dirty="0"/>
          </a:p>
          <a:p>
            <a:pPr marL="0" lvl="0" indent="457200" algn="l" rtl="0">
              <a:lnSpc>
                <a:spcPct val="90000"/>
              </a:lnSpc>
              <a:spcBef>
                <a:spcPts val="0"/>
              </a:spcBef>
              <a:spcAft>
                <a:spcPts val="0"/>
              </a:spcAft>
              <a:buNone/>
            </a:pPr>
            <a:endParaRPr sz="2400" dirty="0"/>
          </a:p>
          <a:p>
            <a:pPr marL="457200" lvl="0" indent="457200" algn="l" rtl="0">
              <a:lnSpc>
                <a:spcPct val="90000"/>
              </a:lnSpc>
              <a:spcBef>
                <a:spcPts val="0"/>
              </a:spcBef>
              <a:spcAft>
                <a:spcPts val="0"/>
              </a:spcAft>
              <a:buNone/>
            </a:pPr>
            <a:r>
              <a:rPr lang="en-US" sz="2400" dirty="0"/>
              <a:t>Η </a:t>
            </a:r>
            <a:r>
              <a:rPr lang="en-US" sz="2400" dirty="0" err="1"/>
              <a:t>ομοφυλοφιλί</a:t>
            </a:r>
            <a:r>
              <a:rPr lang="en-US" sz="2400" dirty="0"/>
              <a:t>α χαρακτηριζόταν ως ψυχική διαταραχή μέχρι το 2013.</a:t>
            </a:r>
            <a:endParaRPr sz="2400" dirty="0"/>
          </a:p>
          <a:p>
            <a:pPr marL="0" lvl="0" indent="457200" algn="l" rtl="0">
              <a:lnSpc>
                <a:spcPct val="90000"/>
              </a:lnSpc>
              <a:spcBef>
                <a:spcPts val="0"/>
              </a:spcBef>
              <a:spcAft>
                <a:spcPts val="0"/>
              </a:spcAft>
              <a:buNone/>
            </a:pPr>
            <a:endParaRPr sz="2400" dirty="0"/>
          </a:p>
          <a:p>
            <a:pPr marL="914400" lvl="0" indent="0" algn="l" rtl="0">
              <a:lnSpc>
                <a:spcPct val="90000"/>
              </a:lnSpc>
              <a:spcBef>
                <a:spcPts val="0"/>
              </a:spcBef>
              <a:spcAft>
                <a:spcPts val="0"/>
              </a:spcAft>
              <a:buNone/>
            </a:pPr>
            <a:r>
              <a:rPr lang="en-US" sz="2400" dirty="0"/>
              <a:t>Η αποπ</a:t>
            </a:r>
            <a:r>
              <a:rPr lang="en-US" sz="2400" dirty="0" err="1"/>
              <a:t>οινικο</a:t>
            </a:r>
            <a:r>
              <a:rPr lang="en-US" sz="2400" dirty="0"/>
              <a:t>ποίηση των ομοφυλοφιλικών πράξεων στην Ευρώπη έλαβε χώρα κυρίως τις δεκαετίες του 1980 και 1990.</a:t>
            </a:r>
            <a:endParaRPr sz="2400" dirty="0"/>
          </a:p>
        </p:txBody>
      </p:sp>
      <p:sp>
        <p:nvSpPr>
          <p:cNvPr id="109" name="Google Shape;109;g30562710007_0_4"/>
          <p:cNvSpPr/>
          <p:nvPr/>
        </p:nvSpPr>
        <p:spPr>
          <a:xfrm rot="-2816489">
            <a:off x="863601" y="2797483"/>
            <a:ext cx="377201" cy="373265"/>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g30562710007_0_4"/>
          <p:cNvSpPr/>
          <p:nvPr/>
        </p:nvSpPr>
        <p:spPr>
          <a:xfrm>
            <a:off x="890210" y="4562727"/>
            <a:ext cx="324000" cy="324000"/>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g30562710007_0_4"/>
          <p:cNvSpPr/>
          <p:nvPr/>
        </p:nvSpPr>
        <p:spPr>
          <a:xfrm>
            <a:off x="873991" y="3739225"/>
            <a:ext cx="356400" cy="33362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2"/>
          <p:cNvGrpSpPr/>
          <p:nvPr/>
        </p:nvGrpSpPr>
        <p:grpSpPr>
          <a:xfrm>
            <a:off x="2940932" y="2736675"/>
            <a:ext cx="7024966" cy="1816297"/>
            <a:chOff x="1291353" y="1755670"/>
            <a:chExt cx="7024966" cy="1816297"/>
          </a:xfrm>
        </p:grpSpPr>
        <p:sp>
          <p:nvSpPr>
            <p:cNvPr id="117" name="Google Shape;117;p12"/>
            <p:cNvSpPr/>
            <p:nvPr/>
          </p:nvSpPr>
          <p:spPr>
            <a:xfrm>
              <a:off x="6500119" y="1755670"/>
              <a:ext cx="1816200" cy="1816200"/>
            </a:xfrm>
            <a:prstGeom prst="blockArc">
              <a:avLst>
                <a:gd name="adj1" fmla="val 16127381"/>
                <a:gd name="adj2" fmla="val 5490194"/>
                <a:gd name="adj3" fmla="val 4041"/>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2"/>
            <p:cNvSpPr/>
            <p:nvPr/>
          </p:nvSpPr>
          <p:spPr>
            <a:xfrm>
              <a:off x="1291353" y="1755670"/>
              <a:ext cx="6156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2"/>
            <p:cNvSpPr/>
            <p:nvPr/>
          </p:nvSpPr>
          <p:spPr>
            <a:xfrm>
              <a:off x="2340248" y="3499967"/>
              <a:ext cx="5112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20" name="Google Shape;120;p12"/>
          <p:cNvSpPr txBox="1">
            <a:spLocks noGrp="1"/>
          </p:cNvSpPr>
          <p:nvPr>
            <p:ph type="title"/>
          </p:nvPr>
        </p:nvSpPr>
        <p:spPr>
          <a:xfrm>
            <a:off x="485775" y="1140823"/>
            <a:ext cx="10868025"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err="1">
                <a:solidFill>
                  <a:srgbClr val="67ADDB"/>
                </a:solidFill>
              </a:rPr>
              <a:t>Πολιτιστικές</a:t>
            </a:r>
            <a:r>
              <a:rPr lang="en-US" sz="3000" b="1" dirty="0">
                <a:solidFill>
                  <a:srgbClr val="67ADDB"/>
                </a:solidFill>
              </a:rPr>
              <a:t> επ</a:t>
            </a:r>
            <a:r>
              <a:rPr lang="en-US" sz="3000" b="1" dirty="0" err="1">
                <a:solidFill>
                  <a:srgbClr val="67ADDB"/>
                </a:solidFill>
              </a:rPr>
              <a:t>ιρροές</a:t>
            </a:r>
            <a:r>
              <a:rPr lang="en-US" sz="3000" b="1" dirty="0">
                <a:solidFill>
                  <a:srgbClr val="67ADDB"/>
                </a:solidFill>
              </a:rPr>
              <a:t> στις </a:t>
            </a:r>
            <a:r>
              <a:rPr lang="en-US" sz="3000" b="1" dirty="0" err="1">
                <a:solidFill>
                  <a:srgbClr val="67ADDB"/>
                </a:solidFill>
              </a:rPr>
              <a:t>εμ</a:t>
            </a:r>
            <a:r>
              <a:rPr lang="en-US" sz="3000" b="1" dirty="0">
                <a:solidFill>
                  <a:srgbClr val="67ADDB"/>
                </a:solidFill>
              </a:rPr>
              <a:t>πειρίες </a:t>
            </a:r>
            <a:r>
              <a:rPr lang="el-GR" sz="3000" b="1" dirty="0">
                <a:solidFill>
                  <a:srgbClr val="67ADDB"/>
                </a:solidFill>
              </a:rPr>
              <a:t>ΛΟΑΤΚΙ</a:t>
            </a:r>
            <a:r>
              <a:rPr lang="en-US" sz="3000" b="1" dirty="0">
                <a:solidFill>
                  <a:srgbClr val="67ADDB"/>
                </a:solidFill>
              </a:rPr>
              <a:t>+</a:t>
            </a:r>
            <a:endParaRPr sz="3000" b="1" dirty="0">
              <a:solidFill>
                <a:srgbClr val="67ADDB"/>
              </a:solidFill>
              <a:latin typeface="Calibri"/>
              <a:ea typeface="Calibri"/>
              <a:cs typeface="Calibri"/>
              <a:sym typeface="Calibri"/>
            </a:endParaRPr>
          </a:p>
        </p:txBody>
      </p:sp>
      <p:grpSp>
        <p:nvGrpSpPr>
          <p:cNvPr id="121" name="Google Shape;121;p12"/>
          <p:cNvGrpSpPr/>
          <p:nvPr/>
        </p:nvGrpSpPr>
        <p:grpSpPr>
          <a:xfrm rot="10800000">
            <a:off x="2100382" y="2736675"/>
            <a:ext cx="7025063" cy="1816297"/>
            <a:chOff x="1291353" y="1755670"/>
            <a:chExt cx="7025063" cy="1816297"/>
          </a:xfrm>
        </p:grpSpPr>
        <p:sp>
          <p:nvSpPr>
            <p:cNvPr id="122" name="Google Shape;122;p12"/>
            <p:cNvSpPr/>
            <p:nvPr/>
          </p:nvSpPr>
          <p:spPr>
            <a:xfrm>
              <a:off x="6500119" y="1755670"/>
              <a:ext cx="1816297" cy="1816297"/>
            </a:xfrm>
            <a:prstGeom prst="blockArc">
              <a:avLst>
                <a:gd name="adj1" fmla="val 16127381"/>
                <a:gd name="adj2" fmla="val 5490194"/>
                <a:gd name="adj3" fmla="val 4041"/>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2"/>
            <p:cNvSpPr/>
            <p:nvPr/>
          </p:nvSpPr>
          <p:spPr>
            <a:xfrm>
              <a:off x="1291353" y="1755670"/>
              <a:ext cx="6156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2"/>
            <p:cNvSpPr/>
            <p:nvPr/>
          </p:nvSpPr>
          <p:spPr>
            <a:xfrm>
              <a:off x="2340248" y="3499967"/>
              <a:ext cx="5112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12"/>
          <p:cNvSpPr/>
          <p:nvPr/>
        </p:nvSpPr>
        <p:spPr>
          <a:xfrm>
            <a:off x="5661812" y="2589484"/>
            <a:ext cx="306900" cy="306900"/>
          </a:xfrm>
          <a:prstGeom prst="ellipse">
            <a:avLst/>
          </a:prstGeom>
          <a:solidFill>
            <a:srgbClr val="21B1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2"/>
          <p:cNvSpPr/>
          <p:nvPr/>
        </p:nvSpPr>
        <p:spPr>
          <a:xfrm rot="10800000">
            <a:off x="5661782" y="4322664"/>
            <a:ext cx="306900" cy="306900"/>
          </a:xfrm>
          <a:prstGeom prst="ellipse">
            <a:avLst/>
          </a:prstGeom>
          <a:solidFill>
            <a:srgbClr val="21B1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2"/>
          <p:cNvSpPr/>
          <p:nvPr/>
        </p:nvSpPr>
        <p:spPr>
          <a:xfrm rot="10800000">
            <a:off x="5719406" y="4392755"/>
            <a:ext cx="166800" cy="1668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2"/>
          <p:cNvSpPr txBox="1"/>
          <p:nvPr/>
        </p:nvSpPr>
        <p:spPr>
          <a:xfrm>
            <a:off x="354999" y="4967325"/>
            <a:ext cx="35166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32765"/>
                </a:solidFill>
                <a:latin typeface="Calibri"/>
                <a:ea typeface="Calibri"/>
                <a:cs typeface="Calibri"/>
                <a:sym typeface="Calibri"/>
              </a:rPr>
              <a:t>Η κουλτούρα διαμορφώνει την κοινωνική αποδοχή των ΛΟΑΤΚΙ+ ατόμων.</a:t>
            </a:r>
            <a:endParaRPr sz="2000" b="1">
              <a:solidFill>
                <a:srgbClr val="232765"/>
              </a:solidFill>
              <a:latin typeface="Calibri"/>
              <a:ea typeface="Calibri"/>
              <a:cs typeface="Calibri"/>
              <a:sym typeface="Calibri"/>
            </a:endParaRPr>
          </a:p>
        </p:txBody>
      </p:sp>
      <p:grpSp>
        <p:nvGrpSpPr>
          <p:cNvPr id="129" name="Google Shape;129;p12"/>
          <p:cNvGrpSpPr/>
          <p:nvPr/>
        </p:nvGrpSpPr>
        <p:grpSpPr>
          <a:xfrm>
            <a:off x="1656109" y="3187636"/>
            <a:ext cx="914400" cy="914400"/>
            <a:chOff x="5364088" y="2787774"/>
            <a:chExt cx="914400" cy="914400"/>
          </a:xfrm>
        </p:grpSpPr>
        <p:sp>
          <p:nvSpPr>
            <p:cNvPr id="130" name="Google Shape;130;p12"/>
            <p:cNvSpPr/>
            <p:nvPr/>
          </p:nvSpPr>
          <p:spPr>
            <a:xfrm>
              <a:off x="5364088" y="2787774"/>
              <a:ext cx="914400" cy="9144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2"/>
            <p:cNvSpPr/>
            <p:nvPr/>
          </p:nvSpPr>
          <p:spPr>
            <a:xfrm>
              <a:off x="5443246" y="2866932"/>
              <a:ext cx="756084" cy="756084"/>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2" name="Google Shape;132;p12"/>
          <p:cNvGrpSpPr/>
          <p:nvPr/>
        </p:nvGrpSpPr>
        <p:grpSpPr>
          <a:xfrm>
            <a:off x="9304826" y="3187636"/>
            <a:ext cx="914400" cy="914400"/>
            <a:chOff x="5364088" y="2787774"/>
            <a:chExt cx="914400" cy="914400"/>
          </a:xfrm>
        </p:grpSpPr>
        <p:sp>
          <p:nvSpPr>
            <p:cNvPr id="133" name="Google Shape;133;p12"/>
            <p:cNvSpPr/>
            <p:nvPr/>
          </p:nvSpPr>
          <p:spPr>
            <a:xfrm>
              <a:off x="5364088" y="2787774"/>
              <a:ext cx="914400" cy="9144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2"/>
            <p:cNvSpPr/>
            <p:nvPr/>
          </p:nvSpPr>
          <p:spPr>
            <a:xfrm>
              <a:off x="5443246" y="2866932"/>
              <a:ext cx="756084" cy="756084"/>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35" name="Google Shape;135;p12"/>
          <p:cNvSpPr/>
          <p:nvPr/>
        </p:nvSpPr>
        <p:spPr>
          <a:xfrm>
            <a:off x="5731825" y="2659481"/>
            <a:ext cx="166800" cy="1668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2"/>
          <p:cNvSpPr txBox="1"/>
          <p:nvPr/>
        </p:nvSpPr>
        <p:spPr>
          <a:xfrm>
            <a:off x="8003724" y="4967325"/>
            <a:ext cx="35166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32765"/>
                </a:solidFill>
                <a:latin typeface="Calibri"/>
                <a:ea typeface="Calibri"/>
                <a:cs typeface="Calibri"/>
                <a:sym typeface="Calibri"/>
              </a:rPr>
              <a:t>Οι εκπαιδευτικοί επηρεάζουν την κουλτούρα του σχολείου και της τάξης, δημιουργώντας είτε υποστηρικτικά είτε εχθρικά περιβάλλοντα.</a:t>
            </a:r>
            <a:endParaRPr sz="2000" b="1">
              <a:solidFill>
                <a:srgbClr val="232765"/>
              </a:solidFill>
              <a:latin typeface="Calibri"/>
              <a:ea typeface="Calibri"/>
              <a:cs typeface="Calibri"/>
              <a:sym typeface="Calibri"/>
            </a:endParaRPr>
          </a:p>
        </p:txBody>
      </p:sp>
      <p:sp>
        <p:nvSpPr>
          <p:cNvPr id="137" name="Google Shape;137;p12"/>
          <p:cNvSpPr/>
          <p:nvPr/>
        </p:nvSpPr>
        <p:spPr>
          <a:xfrm rot="-5400000">
            <a:off x="9556249" y="3422080"/>
            <a:ext cx="411562" cy="445500"/>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2"/>
          <p:cNvSpPr/>
          <p:nvPr/>
        </p:nvSpPr>
        <p:spPr>
          <a:xfrm>
            <a:off x="1953141" y="3421364"/>
            <a:ext cx="320314" cy="446932"/>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Shape 142"/>
        <p:cNvGrpSpPr/>
        <p:nvPr/>
      </p:nvGrpSpPr>
      <p:grpSpPr>
        <a:xfrm>
          <a:off x="0" y="0"/>
          <a:ext cx="0" cy="0"/>
          <a:chOff x="0" y="0"/>
          <a:chExt cx="0" cy="0"/>
        </a:xfrm>
      </p:grpSpPr>
      <p:sp>
        <p:nvSpPr>
          <p:cNvPr id="143" name="Google Shape;143;p2"/>
          <p:cNvSpPr txBox="1"/>
          <p:nvPr/>
        </p:nvSpPr>
        <p:spPr>
          <a:xfrm>
            <a:off x="-1" y="3692621"/>
            <a:ext cx="12192000" cy="1041300"/>
          </a:xfrm>
          <a:prstGeom prst="rect">
            <a:avLst/>
          </a:prstGeom>
          <a:noFill/>
          <a:ln>
            <a:noFill/>
          </a:ln>
        </p:spPr>
        <p:txBody>
          <a:bodyPr spcFirstLastPara="1" wrap="square" lIns="91425" tIns="45700" rIns="91425" bIns="45700" anchor="b" anchorCtr="0">
            <a:normAutofit fontScale="92500"/>
          </a:bodyPr>
          <a:lstStyle/>
          <a:p>
            <a:pPr marL="0" marR="0" lvl="0" indent="0" algn="ctr" rtl="0">
              <a:lnSpc>
                <a:spcPct val="90000"/>
              </a:lnSpc>
              <a:spcBef>
                <a:spcPts val="0"/>
              </a:spcBef>
              <a:spcAft>
                <a:spcPts val="0"/>
              </a:spcAft>
              <a:buClr>
                <a:srgbClr val="252865"/>
              </a:buClr>
              <a:buSzPts val="6000"/>
              <a:buFont typeface="Calibri"/>
              <a:buNone/>
            </a:pPr>
            <a:r>
              <a:rPr lang="en-US" sz="4500" b="1" dirty="0" err="1">
                <a:solidFill>
                  <a:srgbClr val="252865"/>
                </a:solidFill>
                <a:latin typeface="Calibri"/>
                <a:ea typeface="Calibri"/>
                <a:cs typeface="Calibri"/>
                <a:sym typeface="Calibri"/>
              </a:rPr>
              <a:t>Προκλήσεις</a:t>
            </a:r>
            <a:r>
              <a:rPr lang="en-US" sz="4500" b="1" dirty="0">
                <a:solidFill>
                  <a:srgbClr val="252865"/>
                </a:solidFill>
                <a:latin typeface="Calibri"/>
                <a:ea typeface="Calibri"/>
                <a:cs typeface="Calibri"/>
                <a:sym typeface="Calibri"/>
              </a:rPr>
              <a:t> π</a:t>
            </a:r>
            <a:r>
              <a:rPr lang="en-US" sz="4500" b="1" dirty="0" err="1">
                <a:solidFill>
                  <a:srgbClr val="252865"/>
                </a:solidFill>
                <a:latin typeface="Calibri"/>
                <a:ea typeface="Calibri"/>
                <a:cs typeface="Calibri"/>
                <a:sym typeface="Calibri"/>
              </a:rPr>
              <a:t>ου</a:t>
            </a:r>
            <a:r>
              <a:rPr lang="en-US" sz="4500" b="1" dirty="0">
                <a:solidFill>
                  <a:srgbClr val="252865"/>
                </a:solidFill>
                <a:latin typeface="Calibri"/>
                <a:ea typeface="Calibri"/>
                <a:cs typeface="Calibri"/>
                <a:sym typeface="Calibri"/>
              </a:rPr>
              <a:t> α</a:t>
            </a:r>
            <a:r>
              <a:rPr lang="en-US" sz="4500" b="1" dirty="0" err="1">
                <a:solidFill>
                  <a:srgbClr val="252865"/>
                </a:solidFill>
                <a:latin typeface="Calibri"/>
                <a:ea typeface="Calibri"/>
                <a:cs typeface="Calibri"/>
                <a:sym typeface="Calibri"/>
              </a:rPr>
              <a:t>ντιμετω</a:t>
            </a:r>
            <a:r>
              <a:rPr lang="en-US" sz="4500" b="1" dirty="0">
                <a:solidFill>
                  <a:srgbClr val="252865"/>
                </a:solidFill>
                <a:latin typeface="Calibri"/>
                <a:ea typeface="Calibri"/>
                <a:cs typeface="Calibri"/>
                <a:sym typeface="Calibri"/>
              </a:rPr>
              <a:t>πίζουν οι </a:t>
            </a:r>
            <a:r>
              <a:rPr lang="el-GR" sz="4500" b="1" dirty="0">
                <a:solidFill>
                  <a:srgbClr val="252865"/>
                </a:solidFill>
                <a:latin typeface="Calibri"/>
                <a:ea typeface="Calibri"/>
                <a:cs typeface="Calibri"/>
                <a:sym typeface="Calibri"/>
              </a:rPr>
              <a:t>ΛΟΑΤΚΙ</a:t>
            </a:r>
            <a:r>
              <a:rPr lang="en-US" sz="4500" b="1" dirty="0">
                <a:solidFill>
                  <a:srgbClr val="252865"/>
                </a:solidFill>
                <a:latin typeface="Calibri"/>
                <a:ea typeface="Calibri"/>
                <a:cs typeface="Calibri"/>
                <a:sym typeface="Calibri"/>
              </a:rPr>
              <a:t>+ μα</a:t>
            </a:r>
            <a:r>
              <a:rPr lang="en-US" sz="4500" b="1" dirty="0" err="1">
                <a:solidFill>
                  <a:srgbClr val="252865"/>
                </a:solidFill>
                <a:latin typeface="Calibri"/>
                <a:ea typeface="Calibri"/>
                <a:cs typeface="Calibri"/>
                <a:sym typeface="Calibri"/>
              </a:rPr>
              <a:t>θητές</a:t>
            </a:r>
            <a:endParaRPr sz="4500" b="1" dirty="0">
              <a:solidFill>
                <a:srgbClr val="252865"/>
              </a:solidFill>
              <a:latin typeface="Calibri"/>
              <a:ea typeface="Calibri"/>
              <a:cs typeface="Calibri"/>
              <a:sym typeface="Calibri"/>
            </a:endParaRPr>
          </a:p>
        </p:txBody>
      </p:sp>
      <p:pic>
        <p:nvPicPr>
          <p:cNvPr id="144" name="Google Shape;144;p2"/>
          <p:cNvPicPr preferRelativeResize="0"/>
          <p:nvPr/>
        </p:nvPicPr>
        <p:blipFill rotWithShape="1">
          <a:blip r:embed="rId3">
            <a:alphaModFix/>
          </a:blip>
          <a:srcRect/>
          <a:stretch/>
        </p:blipFill>
        <p:spPr>
          <a:xfrm>
            <a:off x="5175040" y="2123981"/>
            <a:ext cx="1841920" cy="18165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p:nvPr/>
        </p:nvSpPr>
        <p:spPr>
          <a:xfrm rot="5400000">
            <a:off x="5008322" y="2702074"/>
            <a:ext cx="1020696" cy="1020696"/>
          </a:xfrm>
          <a:prstGeom prst="teardrop">
            <a:avLst>
              <a:gd name="adj" fmla="val 100000"/>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0"/>
          <p:cNvSpPr/>
          <p:nvPr/>
        </p:nvSpPr>
        <p:spPr>
          <a:xfrm>
            <a:off x="5084560" y="2778312"/>
            <a:ext cx="868221" cy="86822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0"/>
          <p:cNvSpPr/>
          <p:nvPr/>
        </p:nvSpPr>
        <p:spPr>
          <a:xfrm rot="5400000">
            <a:off x="4872104" y="3745641"/>
            <a:ext cx="1020696" cy="1020696"/>
          </a:xfrm>
          <a:prstGeom prst="teardrop">
            <a:avLst>
              <a:gd name="adj" fmla="val 100000"/>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0"/>
          <p:cNvSpPr/>
          <p:nvPr/>
        </p:nvSpPr>
        <p:spPr>
          <a:xfrm>
            <a:off x="4948342" y="3821879"/>
            <a:ext cx="868221" cy="86822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0"/>
          <p:cNvSpPr/>
          <p:nvPr/>
        </p:nvSpPr>
        <p:spPr>
          <a:xfrm rot="-5400000" flipH="1">
            <a:off x="6093011" y="3389832"/>
            <a:ext cx="1020696" cy="1020696"/>
          </a:xfrm>
          <a:prstGeom prst="teardrop">
            <a:avLst>
              <a:gd name="adj" fmla="val 100000"/>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0"/>
          <p:cNvSpPr/>
          <p:nvPr/>
        </p:nvSpPr>
        <p:spPr>
          <a:xfrm flipH="1">
            <a:off x="6169269" y="3466070"/>
            <a:ext cx="868200" cy="868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0"/>
          <p:cNvSpPr/>
          <p:nvPr/>
        </p:nvSpPr>
        <p:spPr>
          <a:xfrm>
            <a:off x="5955864" y="3618000"/>
            <a:ext cx="72000" cy="3240000"/>
          </a:xfrm>
          <a:prstGeom prst="rect">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0"/>
          <p:cNvSpPr/>
          <p:nvPr/>
        </p:nvSpPr>
        <p:spPr>
          <a:xfrm>
            <a:off x="6093011" y="4374000"/>
            <a:ext cx="72000" cy="2484000"/>
          </a:xfrm>
          <a:prstGeom prst="rect">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0"/>
          <p:cNvSpPr/>
          <p:nvPr/>
        </p:nvSpPr>
        <p:spPr>
          <a:xfrm>
            <a:off x="5818717" y="4374000"/>
            <a:ext cx="72000" cy="2484000"/>
          </a:xfrm>
          <a:prstGeom prst="rect">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0"/>
          <p:cNvSpPr txBox="1"/>
          <p:nvPr/>
        </p:nvSpPr>
        <p:spPr>
          <a:xfrm>
            <a:off x="485783" y="2731550"/>
            <a:ext cx="4458600" cy="101562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dirty="0" err="1">
                <a:solidFill>
                  <a:srgbClr val="222866"/>
                </a:solidFill>
                <a:latin typeface="Calibri"/>
                <a:ea typeface="Calibri"/>
                <a:cs typeface="Calibri"/>
                <a:sym typeface="Calibri"/>
              </a:rPr>
              <a:t>Οι</a:t>
            </a:r>
            <a:r>
              <a:rPr lang="en-US" sz="2000" b="1" dirty="0">
                <a:solidFill>
                  <a:srgbClr val="222866"/>
                </a:solidFill>
                <a:latin typeface="Calibri"/>
                <a:ea typeface="Calibri"/>
                <a:cs typeface="Calibri"/>
                <a:sym typeface="Calibri"/>
              </a:rPr>
              <a:t> </a:t>
            </a:r>
            <a:r>
              <a:rPr lang="el-GR" sz="2000" b="1" dirty="0">
                <a:solidFill>
                  <a:srgbClr val="222866"/>
                </a:solidFill>
                <a:latin typeface="Calibri"/>
                <a:ea typeface="Calibri"/>
                <a:cs typeface="Calibri"/>
                <a:sym typeface="Calibri"/>
              </a:rPr>
              <a:t>ΛΟΑΤΚΙ</a:t>
            </a:r>
            <a:r>
              <a:rPr lang="en-US" sz="2000" b="1" dirty="0">
                <a:solidFill>
                  <a:srgbClr val="222866"/>
                </a:solidFill>
                <a:latin typeface="Calibri"/>
                <a:ea typeface="Calibri"/>
                <a:cs typeface="Calibri"/>
                <a:sym typeface="Calibri"/>
              </a:rPr>
              <a:t>+ μα</a:t>
            </a:r>
            <a:r>
              <a:rPr lang="en-US" sz="2000" b="1" dirty="0" err="1">
                <a:solidFill>
                  <a:srgbClr val="222866"/>
                </a:solidFill>
                <a:latin typeface="Calibri"/>
                <a:ea typeface="Calibri"/>
                <a:cs typeface="Calibri"/>
                <a:sym typeface="Calibri"/>
              </a:rPr>
              <a:t>θητές</a:t>
            </a:r>
            <a:r>
              <a:rPr lang="en-US" sz="2000" b="1" dirty="0">
                <a:solidFill>
                  <a:srgbClr val="222866"/>
                </a:solidFill>
                <a:latin typeface="Calibri"/>
                <a:ea typeface="Calibri"/>
                <a:cs typeface="Calibri"/>
                <a:sym typeface="Calibri"/>
              </a:rPr>
              <a:t> μπ</a:t>
            </a:r>
            <a:r>
              <a:rPr lang="en-US" sz="2000" b="1" dirty="0" err="1">
                <a:solidFill>
                  <a:srgbClr val="222866"/>
                </a:solidFill>
                <a:latin typeface="Calibri"/>
                <a:ea typeface="Calibri"/>
                <a:cs typeface="Calibri"/>
                <a:sym typeface="Calibri"/>
              </a:rPr>
              <a:t>ορεί</a:t>
            </a:r>
            <a:r>
              <a:rPr lang="en-US" sz="2000" b="1" dirty="0">
                <a:solidFill>
                  <a:srgbClr val="222866"/>
                </a:solidFill>
                <a:latin typeface="Calibri"/>
                <a:ea typeface="Calibri"/>
                <a:cs typeface="Calibri"/>
                <a:sym typeface="Calibri"/>
              </a:rPr>
              <a:t> να α</a:t>
            </a:r>
            <a:r>
              <a:rPr lang="en-US" sz="2000" b="1" dirty="0" err="1">
                <a:solidFill>
                  <a:srgbClr val="222866"/>
                </a:solidFill>
                <a:latin typeface="Calibri"/>
                <a:ea typeface="Calibri"/>
                <a:cs typeface="Calibri"/>
                <a:sym typeface="Calibri"/>
              </a:rPr>
              <a:t>ντιμετω</a:t>
            </a:r>
            <a:r>
              <a:rPr lang="en-US" sz="2000" b="1" dirty="0">
                <a:solidFill>
                  <a:srgbClr val="222866"/>
                </a:solidFill>
                <a:latin typeface="Calibri"/>
                <a:ea typeface="Calibri"/>
                <a:cs typeface="Calibri"/>
                <a:sym typeface="Calibri"/>
              </a:rPr>
              <a:t>πίσουν εκφοβισμό, απομόνωση και αποκλεισμό.</a:t>
            </a:r>
            <a:endParaRPr sz="2000" b="1" dirty="0">
              <a:solidFill>
                <a:srgbClr val="222866"/>
              </a:solidFill>
              <a:latin typeface="Calibri"/>
              <a:ea typeface="Calibri"/>
              <a:cs typeface="Calibri"/>
              <a:sym typeface="Calibri"/>
            </a:endParaRPr>
          </a:p>
        </p:txBody>
      </p:sp>
      <p:sp>
        <p:nvSpPr>
          <p:cNvPr id="159" name="Google Shape;159;p10"/>
          <p:cNvSpPr txBox="1">
            <a:spLocks noGrp="1"/>
          </p:cNvSpPr>
          <p:nvPr>
            <p:ph type="title"/>
          </p:nvPr>
        </p:nvSpPr>
        <p:spPr>
          <a:xfrm>
            <a:off x="485775" y="1140823"/>
            <a:ext cx="10868025"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a:solidFill>
                  <a:srgbClr val="67ADDB"/>
                </a:solidFill>
              </a:rPr>
              <a:t>Εκφοβισμός και παρενόχληση</a:t>
            </a:r>
            <a:endParaRPr sz="3000" b="1">
              <a:solidFill>
                <a:srgbClr val="67ADDB"/>
              </a:solidFill>
              <a:latin typeface="Calibri"/>
              <a:ea typeface="Calibri"/>
              <a:cs typeface="Calibri"/>
              <a:sym typeface="Calibri"/>
            </a:endParaRPr>
          </a:p>
        </p:txBody>
      </p:sp>
      <p:sp>
        <p:nvSpPr>
          <p:cNvPr id="160" name="Google Shape;160;p10"/>
          <p:cNvSpPr txBox="1"/>
          <p:nvPr/>
        </p:nvSpPr>
        <p:spPr>
          <a:xfrm>
            <a:off x="1031551" y="3878350"/>
            <a:ext cx="3640500" cy="708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222866"/>
                </a:solidFill>
                <a:latin typeface="Calibri"/>
                <a:ea typeface="Calibri"/>
                <a:cs typeface="Calibri"/>
                <a:sym typeface="Calibri"/>
              </a:rPr>
              <a:t>Μια μελέτη του 2019 διαπίστωσε ότι το 63% των ΛΟΑΤΚΙ+ μαθητών υπέστησαν εκφοβισμό.</a:t>
            </a:r>
            <a:endParaRPr sz="2000" b="1">
              <a:solidFill>
                <a:srgbClr val="222866"/>
              </a:solidFill>
              <a:latin typeface="Calibri"/>
              <a:ea typeface="Calibri"/>
              <a:cs typeface="Calibri"/>
              <a:sym typeface="Calibri"/>
            </a:endParaRPr>
          </a:p>
        </p:txBody>
      </p:sp>
      <p:sp>
        <p:nvSpPr>
          <p:cNvPr id="161" name="Google Shape;161;p10"/>
          <p:cNvSpPr txBox="1"/>
          <p:nvPr/>
        </p:nvSpPr>
        <p:spPr>
          <a:xfrm>
            <a:off x="7253926" y="3546175"/>
            <a:ext cx="3640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22866"/>
                </a:solidFill>
                <a:latin typeface="Calibri"/>
                <a:ea typeface="Calibri"/>
                <a:cs typeface="Calibri"/>
                <a:sym typeface="Calibri"/>
              </a:rPr>
              <a:t>Ο εκφοβισμός επηρεάζει τις ακαδημαϊκές τους επιδόσεις και την ψυχική τους υγεία.</a:t>
            </a:r>
            <a:endParaRPr sz="2000" b="1">
              <a:solidFill>
                <a:srgbClr val="222866"/>
              </a:solidFill>
              <a:latin typeface="Calibri"/>
              <a:ea typeface="Calibri"/>
              <a:cs typeface="Calibri"/>
              <a:sym typeface="Calibri"/>
            </a:endParaRPr>
          </a:p>
        </p:txBody>
      </p:sp>
      <p:sp>
        <p:nvSpPr>
          <p:cNvPr id="162" name="Google Shape;162;p10"/>
          <p:cNvSpPr/>
          <p:nvPr/>
        </p:nvSpPr>
        <p:spPr>
          <a:xfrm rot="-9927933" flipH="1">
            <a:off x="5110975" y="4083577"/>
            <a:ext cx="405979" cy="344801"/>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0"/>
          <p:cNvSpPr/>
          <p:nvPr/>
        </p:nvSpPr>
        <p:spPr>
          <a:xfrm>
            <a:off x="6465027" y="3724049"/>
            <a:ext cx="351736" cy="352275"/>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10"/>
          <p:cNvSpPr/>
          <p:nvPr/>
        </p:nvSpPr>
        <p:spPr>
          <a:xfrm rot="10800000" flipH="1">
            <a:off x="5314000" y="3024939"/>
            <a:ext cx="409370" cy="374968"/>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68AC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0562710007_0_39"/>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a:solidFill>
                  <a:srgbClr val="232765"/>
                </a:solidFill>
              </a:rPr>
              <a:t>Η έννοια του άγχους των μειονοτήτων</a:t>
            </a:r>
            <a:endParaRPr sz="3000" b="1">
              <a:solidFill>
                <a:srgbClr val="232765"/>
              </a:solidFill>
              <a:latin typeface="Calibri"/>
              <a:ea typeface="Calibri"/>
              <a:cs typeface="Calibri"/>
              <a:sym typeface="Calibri"/>
            </a:endParaRPr>
          </a:p>
        </p:txBody>
      </p:sp>
      <p:sp>
        <p:nvSpPr>
          <p:cNvPr id="170" name="Google Shape;170;g30562710007_0_39"/>
          <p:cNvSpPr txBox="1">
            <a:spLocks noGrp="1"/>
          </p:cNvSpPr>
          <p:nvPr>
            <p:ph type="body" idx="1"/>
          </p:nvPr>
        </p:nvSpPr>
        <p:spPr>
          <a:xfrm>
            <a:off x="578498" y="1801915"/>
            <a:ext cx="10355499" cy="3945000"/>
          </a:xfrm>
          <a:prstGeom prst="rect">
            <a:avLst/>
          </a:prstGeom>
          <a:noFill/>
          <a:ln>
            <a:noFill/>
          </a:ln>
        </p:spPr>
        <p:txBody>
          <a:bodyPr spcFirstLastPara="1" wrap="square" lIns="91425" tIns="45700" rIns="91425" bIns="45700" anchor="t" anchorCtr="0">
            <a:normAutofit fontScale="92500" lnSpcReduction="20000"/>
          </a:bodyPr>
          <a:lstStyle/>
          <a:p>
            <a:pPr marL="914400" lvl="0" indent="0" algn="l" rtl="0">
              <a:lnSpc>
                <a:spcPct val="90000"/>
              </a:lnSpc>
              <a:spcBef>
                <a:spcPts val="0"/>
              </a:spcBef>
              <a:spcAft>
                <a:spcPts val="0"/>
              </a:spcAft>
              <a:buNone/>
            </a:pPr>
            <a:endParaRPr lang="el-GR" sz="2900" dirty="0"/>
          </a:p>
          <a:p>
            <a:pPr marL="914400" lvl="0" indent="0" algn="l" rtl="0">
              <a:lnSpc>
                <a:spcPct val="90000"/>
              </a:lnSpc>
              <a:spcBef>
                <a:spcPts val="0"/>
              </a:spcBef>
              <a:spcAft>
                <a:spcPts val="0"/>
              </a:spcAft>
              <a:buNone/>
            </a:pPr>
            <a:endParaRPr lang="el-GR" sz="2900" dirty="0"/>
          </a:p>
          <a:p>
            <a:pPr marL="914400" lvl="0" indent="0" algn="l" rtl="0">
              <a:lnSpc>
                <a:spcPct val="90000"/>
              </a:lnSpc>
              <a:spcBef>
                <a:spcPts val="0"/>
              </a:spcBef>
              <a:spcAft>
                <a:spcPts val="0"/>
              </a:spcAft>
              <a:buNone/>
            </a:pPr>
            <a:endParaRPr lang="el-GR" sz="2900" dirty="0"/>
          </a:p>
          <a:p>
            <a:pPr marL="914400" lvl="0" indent="0" algn="l" rtl="0">
              <a:lnSpc>
                <a:spcPct val="90000"/>
              </a:lnSpc>
              <a:spcBef>
                <a:spcPts val="0"/>
              </a:spcBef>
              <a:spcAft>
                <a:spcPts val="0"/>
              </a:spcAft>
              <a:buNone/>
            </a:pPr>
            <a:endParaRPr lang="el-GR" sz="2900" dirty="0"/>
          </a:p>
          <a:p>
            <a:pPr marL="914400" lvl="0" indent="0" algn="l" rtl="0">
              <a:lnSpc>
                <a:spcPct val="90000"/>
              </a:lnSpc>
              <a:spcBef>
                <a:spcPts val="0"/>
              </a:spcBef>
              <a:spcAft>
                <a:spcPts val="0"/>
              </a:spcAft>
              <a:buNone/>
            </a:pPr>
            <a:r>
              <a:rPr lang="en-US" sz="2900" dirty="0"/>
              <a:t>Το άγχος </a:t>
            </a:r>
            <a:r>
              <a:rPr lang="en-US" sz="2900" dirty="0" err="1"/>
              <a:t>των</a:t>
            </a:r>
            <a:r>
              <a:rPr lang="en-US" sz="2900" dirty="0"/>
              <a:t> </a:t>
            </a:r>
            <a:r>
              <a:rPr lang="en-US" sz="2900" dirty="0" err="1"/>
              <a:t>μειονοτήτων</a:t>
            </a:r>
            <a:r>
              <a:rPr lang="en-US" sz="2900" dirty="0"/>
              <a:t> ανα</a:t>
            </a:r>
            <a:r>
              <a:rPr lang="en-US" sz="2900" dirty="0" err="1"/>
              <a:t>φέρετ</a:t>
            </a:r>
            <a:r>
              <a:rPr lang="en-US" sz="2900" dirty="0"/>
              <a:t>αι στο συνεχές άγχος που αντιμετωπίζουν τα ΛΟΑΤΚΙ+ άτομα λόγω της κοινωνικής προκατάληψης.</a:t>
            </a:r>
            <a:endParaRPr sz="2900" dirty="0"/>
          </a:p>
          <a:p>
            <a:pPr marL="0" lvl="0" indent="457200" algn="l" rtl="0">
              <a:lnSpc>
                <a:spcPct val="90000"/>
              </a:lnSpc>
              <a:spcBef>
                <a:spcPts val="0"/>
              </a:spcBef>
              <a:spcAft>
                <a:spcPts val="0"/>
              </a:spcAft>
              <a:buNone/>
            </a:pPr>
            <a:endParaRPr sz="2900" dirty="0"/>
          </a:p>
          <a:p>
            <a:pPr marL="457200" lvl="0" indent="457200" algn="l" rtl="0">
              <a:lnSpc>
                <a:spcPct val="90000"/>
              </a:lnSpc>
              <a:spcBef>
                <a:spcPts val="0"/>
              </a:spcBef>
              <a:spcAft>
                <a:spcPts val="0"/>
              </a:spcAft>
              <a:buNone/>
            </a:pPr>
            <a:r>
              <a:rPr lang="en-US" sz="2900" dirty="0"/>
              <a:t>Η π</a:t>
            </a:r>
            <a:r>
              <a:rPr lang="en-US" sz="2900" dirty="0" err="1"/>
              <a:t>ρό</a:t>
            </a:r>
            <a:r>
              <a:rPr lang="en-US" sz="2900" dirty="0"/>
              <a:t>βλεψη αρνητικών αντιδράσεων προσθέτει συναισθηματική </a:t>
            </a:r>
            <a:r>
              <a:rPr lang="el-GR" sz="2900" dirty="0"/>
              <a:t>       	</a:t>
            </a:r>
            <a:r>
              <a:rPr lang="en-US" sz="2900" dirty="0"/>
              <a:t>π</a:t>
            </a:r>
            <a:r>
              <a:rPr lang="en-US" sz="2900" dirty="0" err="1"/>
              <a:t>ίεση</a:t>
            </a:r>
            <a:r>
              <a:rPr lang="en-US" sz="2900" dirty="0"/>
              <a:t>.</a:t>
            </a:r>
            <a:endParaRPr sz="2900" dirty="0"/>
          </a:p>
          <a:p>
            <a:pPr marL="457200" lvl="0" indent="457200" algn="l" rtl="0">
              <a:lnSpc>
                <a:spcPct val="90000"/>
              </a:lnSpc>
              <a:spcBef>
                <a:spcPts val="0"/>
              </a:spcBef>
              <a:spcAft>
                <a:spcPts val="0"/>
              </a:spcAft>
              <a:buNone/>
            </a:pPr>
            <a:endParaRPr sz="2900" dirty="0"/>
          </a:p>
          <a:p>
            <a:pPr marL="457200" lvl="0" indent="457200" algn="l" rtl="0">
              <a:lnSpc>
                <a:spcPct val="90000"/>
              </a:lnSpc>
              <a:spcBef>
                <a:spcPts val="0"/>
              </a:spcBef>
              <a:spcAft>
                <a:spcPts val="0"/>
              </a:spcAft>
              <a:buNone/>
            </a:pPr>
            <a:r>
              <a:rPr lang="en-US" sz="2900" dirty="0"/>
              <a:t>Μπ</a:t>
            </a:r>
            <a:r>
              <a:rPr lang="en-US" sz="2900" dirty="0" err="1"/>
              <a:t>ορεί</a:t>
            </a:r>
            <a:r>
              <a:rPr lang="en-US" sz="2900" dirty="0"/>
              <a:t> να </a:t>
            </a:r>
            <a:r>
              <a:rPr lang="en-US" sz="2900" dirty="0" err="1"/>
              <a:t>οδηγήσει</a:t>
            </a:r>
            <a:r>
              <a:rPr lang="en-US" sz="2900" dirty="0"/>
              <a:t> </a:t>
            </a:r>
            <a:r>
              <a:rPr lang="en-US" sz="2900" dirty="0" err="1"/>
              <a:t>σε</a:t>
            </a:r>
            <a:r>
              <a:rPr lang="en-US" sz="2900" dirty="0"/>
              <a:t> μα</a:t>
            </a:r>
            <a:r>
              <a:rPr lang="en-US" sz="2900" dirty="0" err="1"/>
              <a:t>κροχρόνι</a:t>
            </a:r>
            <a:r>
              <a:rPr lang="en-US" sz="2900" dirty="0"/>
              <a:t>α προβλήματα ψυχικής και </a:t>
            </a:r>
            <a:r>
              <a:rPr lang="el-GR" sz="2900" dirty="0"/>
              <a:t>	</a:t>
            </a:r>
            <a:r>
              <a:rPr lang="en-US" sz="2900" dirty="0" err="1"/>
              <a:t>σωμ</a:t>
            </a:r>
            <a:r>
              <a:rPr lang="en-US" sz="2900" dirty="0"/>
              <a:t>ατικής υγείας.</a:t>
            </a:r>
            <a:endParaRPr sz="2900" dirty="0"/>
          </a:p>
        </p:txBody>
      </p:sp>
      <p:sp>
        <p:nvSpPr>
          <p:cNvPr id="171" name="Google Shape;171;g30562710007_0_39"/>
          <p:cNvSpPr/>
          <p:nvPr/>
        </p:nvSpPr>
        <p:spPr>
          <a:xfrm rot="-2700000">
            <a:off x="965385" y="2932268"/>
            <a:ext cx="154195" cy="343514"/>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g30562710007_0_39"/>
          <p:cNvSpPr/>
          <p:nvPr/>
        </p:nvSpPr>
        <p:spPr>
          <a:xfrm flipH="1">
            <a:off x="869540" y="3929285"/>
            <a:ext cx="345887" cy="285335"/>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g30562710007_0_39"/>
          <p:cNvSpPr/>
          <p:nvPr/>
        </p:nvSpPr>
        <p:spPr>
          <a:xfrm rot="-5400000">
            <a:off x="886786" y="4690049"/>
            <a:ext cx="311421" cy="371296"/>
          </a:xfrm>
          <a:custGeom>
            <a:avLst/>
            <a:gdLst/>
            <a:ahLst/>
            <a:cxnLst/>
            <a:rect l="l" t="t" r="r" b="b"/>
            <a:pathLst>
              <a:path w="2708011" h="3228660" extrusionOk="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2528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g30562710007_0_113"/>
          <p:cNvGrpSpPr/>
          <p:nvPr/>
        </p:nvGrpSpPr>
        <p:grpSpPr>
          <a:xfrm>
            <a:off x="2940932" y="2736675"/>
            <a:ext cx="7024966" cy="1816297"/>
            <a:chOff x="1291353" y="1755670"/>
            <a:chExt cx="7024966" cy="1816297"/>
          </a:xfrm>
        </p:grpSpPr>
        <p:sp>
          <p:nvSpPr>
            <p:cNvPr id="179" name="Google Shape;179;g30562710007_0_113"/>
            <p:cNvSpPr/>
            <p:nvPr/>
          </p:nvSpPr>
          <p:spPr>
            <a:xfrm>
              <a:off x="6500119" y="1755670"/>
              <a:ext cx="1816200" cy="1816200"/>
            </a:xfrm>
            <a:prstGeom prst="blockArc">
              <a:avLst>
                <a:gd name="adj1" fmla="val 16127381"/>
                <a:gd name="adj2" fmla="val 5490194"/>
                <a:gd name="adj3" fmla="val 4041"/>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g30562710007_0_113"/>
            <p:cNvSpPr/>
            <p:nvPr/>
          </p:nvSpPr>
          <p:spPr>
            <a:xfrm>
              <a:off x="1291353" y="1755670"/>
              <a:ext cx="6156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g30562710007_0_113"/>
            <p:cNvSpPr/>
            <p:nvPr/>
          </p:nvSpPr>
          <p:spPr>
            <a:xfrm>
              <a:off x="2340248" y="3499967"/>
              <a:ext cx="5112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82" name="Google Shape;182;g30562710007_0_113"/>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err="1">
                <a:solidFill>
                  <a:srgbClr val="67ADDB"/>
                </a:solidFill>
              </a:rPr>
              <a:t>Ζητήμ</a:t>
            </a:r>
            <a:r>
              <a:rPr lang="en-US" sz="3000" b="1" dirty="0">
                <a:solidFill>
                  <a:srgbClr val="67ADDB"/>
                </a:solidFill>
              </a:rPr>
              <a:t>ατα ψυχικής υγείας μεταξύ των </a:t>
            </a:r>
            <a:r>
              <a:rPr lang="el-GR" sz="3000" b="1" dirty="0">
                <a:solidFill>
                  <a:srgbClr val="67ADDB"/>
                </a:solidFill>
              </a:rPr>
              <a:t>ΛΟΑΤΚΙ</a:t>
            </a:r>
            <a:r>
              <a:rPr lang="en-US" sz="3000" b="1" dirty="0">
                <a:solidFill>
                  <a:srgbClr val="67ADDB"/>
                </a:solidFill>
              </a:rPr>
              <a:t>+ </a:t>
            </a:r>
            <a:r>
              <a:rPr lang="en-US" sz="3000" b="1" dirty="0" err="1">
                <a:solidFill>
                  <a:srgbClr val="67ADDB"/>
                </a:solidFill>
              </a:rPr>
              <a:t>φοιτητών</a:t>
            </a:r>
            <a:endParaRPr sz="3000" b="1" dirty="0">
              <a:solidFill>
                <a:srgbClr val="67ADDB"/>
              </a:solidFill>
              <a:latin typeface="Calibri"/>
              <a:ea typeface="Calibri"/>
              <a:cs typeface="Calibri"/>
              <a:sym typeface="Calibri"/>
            </a:endParaRPr>
          </a:p>
        </p:txBody>
      </p:sp>
      <p:grpSp>
        <p:nvGrpSpPr>
          <p:cNvPr id="183" name="Google Shape;183;g30562710007_0_113"/>
          <p:cNvGrpSpPr/>
          <p:nvPr/>
        </p:nvGrpSpPr>
        <p:grpSpPr>
          <a:xfrm rot="10800000">
            <a:off x="2100479" y="2736675"/>
            <a:ext cx="7024966" cy="1816297"/>
            <a:chOff x="1291353" y="1755670"/>
            <a:chExt cx="7024966" cy="1816297"/>
          </a:xfrm>
        </p:grpSpPr>
        <p:sp>
          <p:nvSpPr>
            <p:cNvPr id="184" name="Google Shape;184;g30562710007_0_113"/>
            <p:cNvSpPr/>
            <p:nvPr/>
          </p:nvSpPr>
          <p:spPr>
            <a:xfrm>
              <a:off x="6500119" y="1755670"/>
              <a:ext cx="1816200" cy="1816200"/>
            </a:xfrm>
            <a:prstGeom prst="blockArc">
              <a:avLst>
                <a:gd name="adj1" fmla="val 16127381"/>
                <a:gd name="adj2" fmla="val 5490194"/>
                <a:gd name="adj3" fmla="val 4041"/>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g30562710007_0_113"/>
            <p:cNvSpPr/>
            <p:nvPr/>
          </p:nvSpPr>
          <p:spPr>
            <a:xfrm>
              <a:off x="1291353" y="1755670"/>
              <a:ext cx="6156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g30562710007_0_113"/>
            <p:cNvSpPr/>
            <p:nvPr/>
          </p:nvSpPr>
          <p:spPr>
            <a:xfrm>
              <a:off x="2340248" y="3499967"/>
              <a:ext cx="5112000" cy="72000"/>
            </a:xfrm>
            <a:prstGeom prst="rect">
              <a:avLst/>
            </a:prstGeom>
            <a:solidFill>
              <a:srgbClr val="23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87" name="Google Shape;187;g30562710007_0_113"/>
          <p:cNvSpPr/>
          <p:nvPr/>
        </p:nvSpPr>
        <p:spPr>
          <a:xfrm>
            <a:off x="5661812" y="2589484"/>
            <a:ext cx="306900" cy="306900"/>
          </a:xfrm>
          <a:prstGeom prst="ellipse">
            <a:avLst/>
          </a:prstGeom>
          <a:solidFill>
            <a:srgbClr val="21B1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g30562710007_0_113"/>
          <p:cNvSpPr/>
          <p:nvPr/>
        </p:nvSpPr>
        <p:spPr>
          <a:xfrm rot="10800000">
            <a:off x="5661782" y="4322664"/>
            <a:ext cx="306900" cy="306900"/>
          </a:xfrm>
          <a:prstGeom prst="ellipse">
            <a:avLst/>
          </a:prstGeom>
          <a:solidFill>
            <a:srgbClr val="21B1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g30562710007_0_113"/>
          <p:cNvSpPr/>
          <p:nvPr/>
        </p:nvSpPr>
        <p:spPr>
          <a:xfrm rot="10800000">
            <a:off x="5719406" y="4392755"/>
            <a:ext cx="166800" cy="1668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g30562710007_0_113"/>
          <p:cNvSpPr txBox="1"/>
          <p:nvPr/>
        </p:nvSpPr>
        <p:spPr>
          <a:xfrm>
            <a:off x="354999" y="4967325"/>
            <a:ext cx="35166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32765"/>
                </a:solidFill>
                <a:latin typeface="Calibri"/>
                <a:ea typeface="Calibri"/>
                <a:cs typeface="Calibri"/>
                <a:sym typeface="Calibri"/>
              </a:rPr>
              <a:t>Οι ΛΟΑΤΚΙ+ νέοι εμφανίζουν υψηλότερα ποσοστά κατάθλιψης, άγχους και αυτοκτονικού ιδεασμού.</a:t>
            </a:r>
            <a:endParaRPr sz="2000" b="1">
              <a:solidFill>
                <a:srgbClr val="232765"/>
              </a:solidFill>
              <a:latin typeface="Calibri"/>
              <a:ea typeface="Calibri"/>
              <a:cs typeface="Calibri"/>
              <a:sym typeface="Calibri"/>
            </a:endParaRPr>
          </a:p>
        </p:txBody>
      </p:sp>
      <p:grpSp>
        <p:nvGrpSpPr>
          <p:cNvPr id="191" name="Google Shape;191;g30562710007_0_113"/>
          <p:cNvGrpSpPr/>
          <p:nvPr/>
        </p:nvGrpSpPr>
        <p:grpSpPr>
          <a:xfrm>
            <a:off x="1656109" y="3187636"/>
            <a:ext cx="914400" cy="914400"/>
            <a:chOff x="5364088" y="2787774"/>
            <a:chExt cx="914400" cy="914400"/>
          </a:xfrm>
        </p:grpSpPr>
        <p:sp>
          <p:nvSpPr>
            <p:cNvPr id="192" name="Google Shape;192;g30562710007_0_113"/>
            <p:cNvSpPr/>
            <p:nvPr/>
          </p:nvSpPr>
          <p:spPr>
            <a:xfrm>
              <a:off x="5364088" y="2787774"/>
              <a:ext cx="914400" cy="9144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g30562710007_0_113"/>
            <p:cNvSpPr/>
            <p:nvPr/>
          </p:nvSpPr>
          <p:spPr>
            <a:xfrm>
              <a:off x="5443246" y="2866932"/>
              <a:ext cx="756000" cy="7560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4" name="Google Shape;194;g30562710007_0_113"/>
          <p:cNvGrpSpPr/>
          <p:nvPr/>
        </p:nvGrpSpPr>
        <p:grpSpPr>
          <a:xfrm>
            <a:off x="9304826" y="3187636"/>
            <a:ext cx="914400" cy="914400"/>
            <a:chOff x="5364088" y="2787774"/>
            <a:chExt cx="914400" cy="914400"/>
          </a:xfrm>
        </p:grpSpPr>
        <p:sp>
          <p:nvSpPr>
            <p:cNvPr id="195" name="Google Shape;195;g30562710007_0_113"/>
            <p:cNvSpPr/>
            <p:nvPr/>
          </p:nvSpPr>
          <p:spPr>
            <a:xfrm>
              <a:off x="5364088" y="2787774"/>
              <a:ext cx="914400" cy="9144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g30562710007_0_113"/>
            <p:cNvSpPr/>
            <p:nvPr/>
          </p:nvSpPr>
          <p:spPr>
            <a:xfrm>
              <a:off x="5443246" y="2866932"/>
              <a:ext cx="756000" cy="756000"/>
            </a:xfrm>
            <a:prstGeom prst="ellipse">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g30562710007_0_113"/>
          <p:cNvSpPr/>
          <p:nvPr/>
        </p:nvSpPr>
        <p:spPr>
          <a:xfrm>
            <a:off x="5731825" y="2659481"/>
            <a:ext cx="166800" cy="1668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g30562710007_0_113"/>
          <p:cNvSpPr txBox="1"/>
          <p:nvPr/>
        </p:nvSpPr>
        <p:spPr>
          <a:xfrm>
            <a:off x="8003724" y="4967325"/>
            <a:ext cx="35166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32765"/>
                </a:solidFill>
                <a:latin typeface="Calibri"/>
                <a:ea typeface="Calibri"/>
                <a:cs typeface="Calibri"/>
                <a:sym typeface="Calibri"/>
              </a:rPr>
              <a:t>Τα ζητήματα αυτά συνδέονται συχνά με τον εκφοβισμό, τον αποκλεισμό και την έλλειψη υποστήριξης.</a:t>
            </a:r>
            <a:endParaRPr sz="2000" b="1">
              <a:solidFill>
                <a:srgbClr val="232765"/>
              </a:solidFill>
              <a:latin typeface="Calibri"/>
              <a:ea typeface="Calibri"/>
              <a:cs typeface="Calibri"/>
              <a:sym typeface="Calibri"/>
            </a:endParaRPr>
          </a:p>
        </p:txBody>
      </p:sp>
      <p:sp>
        <p:nvSpPr>
          <p:cNvPr id="199" name="Google Shape;199;g30562710007_0_113"/>
          <p:cNvSpPr/>
          <p:nvPr/>
        </p:nvSpPr>
        <p:spPr>
          <a:xfrm flipH="1">
            <a:off x="1940352" y="3502160"/>
            <a:ext cx="345887" cy="285335"/>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2527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g30562710007_0_113"/>
          <p:cNvSpPr/>
          <p:nvPr/>
        </p:nvSpPr>
        <p:spPr>
          <a:xfrm>
            <a:off x="9586152" y="3435236"/>
            <a:ext cx="351736" cy="352275"/>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2528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0562710007_0_50"/>
          <p:cNvSpPr/>
          <p:nvPr/>
        </p:nvSpPr>
        <p:spPr>
          <a:xfrm rot="5400000">
            <a:off x="5008418" y="2702074"/>
            <a:ext cx="1020600" cy="1020600"/>
          </a:xfrm>
          <a:prstGeom prst="teardrop">
            <a:avLst>
              <a:gd name="adj" fmla="val 100000"/>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g30562710007_0_50"/>
          <p:cNvSpPr/>
          <p:nvPr/>
        </p:nvSpPr>
        <p:spPr>
          <a:xfrm>
            <a:off x="5084560" y="2778312"/>
            <a:ext cx="868200" cy="868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g30562710007_0_50"/>
          <p:cNvSpPr/>
          <p:nvPr/>
        </p:nvSpPr>
        <p:spPr>
          <a:xfrm rot="5400000">
            <a:off x="4872200" y="3745641"/>
            <a:ext cx="1020600" cy="1020600"/>
          </a:xfrm>
          <a:prstGeom prst="teardrop">
            <a:avLst>
              <a:gd name="adj" fmla="val 100000"/>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30562710007_0_50"/>
          <p:cNvSpPr/>
          <p:nvPr/>
        </p:nvSpPr>
        <p:spPr>
          <a:xfrm>
            <a:off x="4948342" y="3821879"/>
            <a:ext cx="868200" cy="868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30562710007_0_50"/>
          <p:cNvSpPr/>
          <p:nvPr/>
        </p:nvSpPr>
        <p:spPr>
          <a:xfrm rot="-5400000" flipH="1">
            <a:off x="6093011" y="3389832"/>
            <a:ext cx="1020600" cy="1020600"/>
          </a:xfrm>
          <a:prstGeom prst="teardrop">
            <a:avLst>
              <a:gd name="adj" fmla="val 100000"/>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g30562710007_0_50"/>
          <p:cNvSpPr/>
          <p:nvPr/>
        </p:nvSpPr>
        <p:spPr>
          <a:xfrm flipH="1">
            <a:off x="6169269" y="3466070"/>
            <a:ext cx="868200" cy="868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g30562710007_0_50"/>
          <p:cNvSpPr/>
          <p:nvPr/>
        </p:nvSpPr>
        <p:spPr>
          <a:xfrm>
            <a:off x="5955864" y="3618000"/>
            <a:ext cx="72000" cy="3240000"/>
          </a:xfrm>
          <a:prstGeom prst="rect">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g30562710007_0_50"/>
          <p:cNvSpPr/>
          <p:nvPr/>
        </p:nvSpPr>
        <p:spPr>
          <a:xfrm>
            <a:off x="6093011" y="4374000"/>
            <a:ext cx="72000" cy="2484000"/>
          </a:xfrm>
          <a:prstGeom prst="rect">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g30562710007_0_50"/>
          <p:cNvSpPr/>
          <p:nvPr/>
        </p:nvSpPr>
        <p:spPr>
          <a:xfrm>
            <a:off x="5818717" y="4374000"/>
            <a:ext cx="72000" cy="2484000"/>
          </a:xfrm>
          <a:prstGeom prst="rect">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g30562710007_0_50"/>
          <p:cNvSpPr txBox="1"/>
          <p:nvPr/>
        </p:nvSpPr>
        <p:spPr>
          <a:xfrm>
            <a:off x="485783" y="2731550"/>
            <a:ext cx="4458600" cy="101562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dirty="0" err="1">
                <a:solidFill>
                  <a:srgbClr val="222866"/>
                </a:solidFill>
                <a:latin typeface="Calibri"/>
                <a:ea typeface="Calibri"/>
                <a:cs typeface="Calibri"/>
                <a:sym typeface="Calibri"/>
              </a:rPr>
              <a:t>Πολλοί</a:t>
            </a:r>
            <a:r>
              <a:rPr lang="en-US" sz="2000" b="1" dirty="0">
                <a:solidFill>
                  <a:srgbClr val="222866"/>
                </a:solidFill>
                <a:latin typeface="Calibri"/>
                <a:ea typeface="Calibri"/>
                <a:cs typeface="Calibri"/>
                <a:sym typeface="Calibri"/>
              </a:rPr>
              <a:t> </a:t>
            </a:r>
            <a:r>
              <a:rPr lang="el-GR" sz="2000" b="1" dirty="0">
                <a:solidFill>
                  <a:srgbClr val="222866"/>
                </a:solidFill>
                <a:latin typeface="Calibri"/>
                <a:ea typeface="Calibri"/>
                <a:cs typeface="Calibri"/>
                <a:sym typeface="Calibri"/>
              </a:rPr>
              <a:t>ΛΟΑΤΚΙ</a:t>
            </a:r>
            <a:r>
              <a:rPr lang="en-US" sz="2000" b="1" dirty="0">
                <a:solidFill>
                  <a:srgbClr val="222866"/>
                </a:solidFill>
                <a:latin typeface="Calibri"/>
                <a:ea typeface="Calibri"/>
                <a:cs typeface="Calibri"/>
                <a:sym typeface="Calibri"/>
              </a:rPr>
              <a:t>+ μα</a:t>
            </a:r>
            <a:r>
              <a:rPr lang="en-US" sz="2000" b="1" dirty="0" err="1">
                <a:solidFill>
                  <a:srgbClr val="222866"/>
                </a:solidFill>
                <a:latin typeface="Calibri"/>
                <a:ea typeface="Calibri"/>
                <a:cs typeface="Calibri"/>
                <a:sym typeface="Calibri"/>
              </a:rPr>
              <a:t>θητές</a:t>
            </a:r>
            <a:r>
              <a:rPr lang="en-US" sz="2000" b="1" dirty="0">
                <a:solidFill>
                  <a:srgbClr val="222866"/>
                </a:solidFill>
                <a:latin typeface="Calibri"/>
                <a:ea typeface="Calibri"/>
                <a:cs typeface="Calibri"/>
                <a:sym typeface="Calibri"/>
              </a:rPr>
              <a:t> </a:t>
            </a:r>
            <a:r>
              <a:rPr lang="en-US" sz="2000" b="1" dirty="0" err="1">
                <a:solidFill>
                  <a:srgbClr val="222866"/>
                </a:solidFill>
                <a:latin typeface="Calibri"/>
                <a:ea typeface="Calibri"/>
                <a:cs typeface="Calibri"/>
                <a:sym typeface="Calibri"/>
              </a:rPr>
              <a:t>κρύ</a:t>
            </a:r>
            <a:r>
              <a:rPr lang="en-US" sz="2000" b="1" dirty="0">
                <a:solidFill>
                  <a:srgbClr val="222866"/>
                </a:solidFill>
                <a:latin typeface="Calibri"/>
                <a:ea typeface="Calibri"/>
                <a:cs typeface="Calibri"/>
                <a:sym typeface="Calibri"/>
              </a:rPr>
              <a:t>βουν την ταυτότητά τους για να αποφύγουν τον εκφοβισμό.</a:t>
            </a:r>
            <a:endParaRPr sz="2000" b="1" dirty="0">
              <a:solidFill>
                <a:srgbClr val="222866"/>
              </a:solidFill>
              <a:latin typeface="Calibri"/>
              <a:ea typeface="Calibri"/>
              <a:cs typeface="Calibri"/>
              <a:sym typeface="Calibri"/>
            </a:endParaRPr>
          </a:p>
        </p:txBody>
      </p:sp>
      <p:sp>
        <p:nvSpPr>
          <p:cNvPr id="215" name="Google Shape;215;g30562710007_0_50"/>
          <p:cNvSpPr txBox="1">
            <a:spLocks noGrp="1"/>
          </p:cNvSpPr>
          <p:nvPr>
            <p:ph type="title"/>
          </p:nvPr>
        </p:nvSpPr>
        <p:spPr>
          <a:xfrm>
            <a:off x="485775" y="1140823"/>
            <a:ext cx="10868100" cy="67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67ADDB"/>
                </a:solidFill>
              </a:rPr>
              <a:t>Το </a:t>
            </a:r>
            <a:r>
              <a:rPr lang="el-GR" sz="3000" b="1" dirty="0">
                <a:solidFill>
                  <a:srgbClr val="67ADDB"/>
                </a:solidFill>
              </a:rPr>
              <a:t>«</a:t>
            </a:r>
            <a:r>
              <a:rPr lang="en-US" sz="3000" b="1" dirty="0">
                <a:solidFill>
                  <a:srgbClr val="67ADDB"/>
                </a:solidFill>
              </a:rPr>
              <a:t>να </a:t>
            </a:r>
            <a:r>
              <a:rPr lang="en-US" sz="3000" b="1" dirty="0" err="1">
                <a:solidFill>
                  <a:srgbClr val="67ADDB"/>
                </a:solidFill>
              </a:rPr>
              <a:t>είσ</a:t>
            </a:r>
            <a:r>
              <a:rPr lang="en-US" sz="3000" b="1" dirty="0">
                <a:solidFill>
                  <a:srgbClr val="67ADDB"/>
                </a:solidFill>
              </a:rPr>
              <a:t>αι στο ντουλάπι</a:t>
            </a:r>
            <a:r>
              <a:rPr lang="el-GR" sz="3000" b="1" dirty="0">
                <a:solidFill>
                  <a:srgbClr val="67ADDB"/>
                </a:solidFill>
              </a:rPr>
              <a:t>»</a:t>
            </a:r>
            <a:r>
              <a:rPr lang="en-US" sz="3000" b="1" dirty="0">
                <a:solidFill>
                  <a:srgbClr val="67ADDB"/>
                </a:solidFill>
              </a:rPr>
              <a:t> και να βγαίνεις έξω</a:t>
            </a:r>
            <a:endParaRPr sz="3000" b="1" dirty="0">
              <a:solidFill>
                <a:srgbClr val="67ADDB"/>
              </a:solidFill>
              <a:latin typeface="Calibri"/>
              <a:ea typeface="Calibri"/>
              <a:cs typeface="Calibri"/>
              <a:sym typeface="Calibri"/>
            </a:endParaRPr>
          </a:p>
        </p:txBody>
      </p:sp>
      <p:sp>
        <p:nvSpPr>
          <p:cNvPr id="216" name="Google Shape;216;g30562710007_0_50"/>
          <p:cNvSpPr txBox="1"/>
          <p:nvPr/>
        </p:nvSpPr>
        <p:spPr>
          <a:xfrm>
            <a:off x="1031551" y="3878350"/>
            <a:ext cx="3640500" cy="708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222866"/>
                </a:solidFill>
                <a:latin typeface="Calibri"/>
                <a:ea typeface="Calibri"/>
                <a:cs typeface="Calibri"/>
                <a:sym typeface="Calibri"/>
              </a:rPr>
              <a:t>Το coming out είναι μια βαθιά προσωπική και συχνά δύσκολη διαδικασία.</a:t>
            </a:r>
            <a:endParaRPr sz="2000" b="1">
              <a:solidFill>
                <a:srgbClr val="222866"/>
              </a:solidFill>
              <a:latin typeface="Calibri"/>
              <a:ea typeface="Calibri"/>
              <a:cs typeface="Calibri"/>
              <a:sym typeface="Calibri"/>
            </a:endParaRPr>
          </a:p>
        </p:txBody>
      </p:sp>
      <p:sp>
        <p:nvSpPr>
          <p:cNvPr id="217" name="Google Shape;217;g30562710007_0_50"/>
          <p:cNvSpPr txBox="1"/>
          <p:nvPr/>
        </p:nvSpPr>
        <p:spPr>
          <a:xfrm>
            <a:off x="7253926" y="3546175"/>
            <a:ext cx="3640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22866"/>
                </a:solidFill>
                <a:latin typeface="Calibri"/>
                <a:ea typeface="Calibri"/>
                <a:cs typeface="Calibri"/>
                <a:sym typeface="Calibri"/>
              </a:rPr>
              <a:t>Ορισμένοι μαθητές "αποκαλύπτονται" με τη βία, γεγονός που μπορεί να προκαλέσει σημαντική βλάβη.</a:t>
            </a:r>
            <a:endParaRPr sz="2000" b="1">
              <a:solidFill>
                <a:srgbClr val="222866"/>
              </a:solidFill>
              <a:latin typeface="Calibri"/>
              <a:ea typeface="Calibri"/>
              <a:cs typeface="Calibri"/>
              <a:sym typeface="Calibri"/>
            </a:endParaRPr>
          </a:p>
        </p:txBody>
      </p:sp>
      <p:sp>
        <p:nvSpPr>
          <p:cNvPr id="218" name="Google Shape;218;g30562710007_0_50"/>
          <p:cNvSpPr/>
          <p:nvPr/>
        </p:nvSpPr>
        <p:spPr>
          <a:xfrm rot="9927933">
            <a:off x="6370375" y="3727715"/>
            <a:ext cx="405979" cy="344801"/>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30562710007_0_50"/>
          <p:cNvSpPr/>
          <p:nvPr/>
        </p:nvSpPr>
        <p:spPr>
          <a:xfrm>
            <a:off x="5191430" y="4062505"/>
            <a:ext cx="382200" cy="382200"/>
          </a:xfrm>
          <a:prstGeom prst="heart">
            <a:avLst/>
          </a:pr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30562710007_0_50"/>
          <p:cNvSpPr/>
          <p:nvPr/>
        </p:nvSpPr>
        <p:spPr>
          <a:xfrm>
            <a:off x="5342777" y="3036249"/>
            <a:ext cx="351736" cy="352275"/>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67AD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1684</Words>
  <Application>Microsoft Office PowerPoint</Application>
  <PresentationFormat>Ευρεία οθόνη</PresentationFormat>
  <Paragraphs>77</Paragraphs>
  <Slides>13</Slides>
  <Notes>13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Calibri</vt:lpstr>
      <vt:lpstr>Arial</vt:lpstr>
      <vt:lpstr>Helvetica Neue</vt:lpstr>
      <vt:lpstr>Open Sans</vt:lpstr>
      <vt:lpstr>Office Theme</vt:lpstr>
      <vt:lpstr>Παρουσίαση του PowerPoint</vt:lpstr>
      <vt:lpstr>Εισαγωγή στις εμπειρίες ΛΟΑΤΚΙ+ στην εκπαίδευση</vt:lpstr>
      <vt:lpstr>Ιστορικό πλαίσιο των δικαιωμάτων ΛΟΑΤΚΙ+</vt:lpstr>
      <vt:lpstr>Πολιτιστικές επιρροές στις εμπειρίες ΛΟΑΤΚΙ+</vt:lpstr>
      <vt:lpstr>Παρουσίαση του PowerPoint</vt:lpstr>
      <vt:lpstr>Εκφοβισμός και παρενόχληση</vt:lpstr>
      <vt:lpstr>Η έννοια του άγχους των μειονοτήτων</vt:lpstr>
      <vt:lpstr>Ζητήματα ψυχικής υγείας μεταξύ των ΛΟΑΤΚΙ+ φοιτητών</vt:lpstr>
      <vt:lpstr>Το «να είσαι στο ντουλάπι» και να βγαίνεις έξω</vt:lpstr>
      <vt:lpstr>Η σημασία του συμπεριληπτικού περιεχόμενου ΛΟΑΤΚΙ+ στα σχολεία</vt:lpstr>
      <vt:lpstr>Ειδικές προκλήσεις για τους Trans και τους φοιτητές που δεν συμμορφώνονται με το κοινωνικό φύλο τους</vt:lpstr>
      <vt:lpstr>ΛΟΑΤΚΙ+ εκπαιδευτικοί και σχολικό περιβάλλον</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keywords>, docId:EC9298291EE364909E23E23B4ECB8D50</cp:keywords>
  <cp:lastModifiedBy>ΕΛΕΝΗ ΜΑΥΡΟΠΟΥΛΟΥ</cp:lastModifiedBy>
  <cp:revision>8</cp:revision>
  <dcterms:created xsi:type="dcterms:W3CDTF">2021-11-25T08:56:18Z</dcterms:created>
  <dcterms:modified xsi:type="dcterms:W3CDTF">2025-10-04T15:13:09Z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