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9" r:id="rId4"/>
    <p:sldId id="258" r:id="rId5"/>
    <p:sldId id="270" r:id="rId6"/>
    <p:sldId id="276" r:id="rId7"/>
    <p:sldId id="274" r:id="rId8"/>
    <p:sldId id="275" r:id="rId9"/>
    <p:sldId id="277" r:id="rId10"/>
    <p:sldId id="278" r:id="rId11"/>
    <p:sldId id="280" r:id="rId12"/>
    <p:sldId id="273" r:id="rId13"/>
    <p:sldId id="279" r:id="rId14"/>
    <p:sldId id="281" r:id="rId15"/>
    <p:sldId id="268" r:id="rId16"/>
  </p:sldIdLst>
  <p:sldSz cx="12192000" cy="6858000"/>
  <p:notesSz cx="6858000" cy="9144000"/>
  <p:embeddedFontLst>
    <p:embeddedFont>
      <p:font typeface="Helvetica Neue"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0RH9Rh6bb+Mr4nSeMgSfYBO2t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68" autoAdjust="0"/>
  </p:normalViewPr>
  <p:slideViewPr>
    <p:cSldViewPr snapToGrid="0">
      <p:cViewPr varScale="1">
        <p:scale>
          <a:sx n="62" d="100"/>
          <a:sy n="62" d="100"/>
        </p:scale>
        <p:origin x="145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3D51FEFE-1F99-69CD-6100-33FBE08DFC03}"/>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EE4C2103-2AE7-A688-4918-8B579765FF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8FF6E572-D9FF-6222-F7A7-89A25C4D3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14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FA889DF2-C483-181F-85BE-7E0208F0C04C}"/>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CD2CFF1B-E42A-7841-9303-317FE4D647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E91DAA91-25D3-86D9-37F9-3D217C1374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07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242B2120-6A4B-DB91-0926-6B19C0343521}"/>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0B40631A-519C-4FE7-AF82-32C4839222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8E98E441-8F73-6356-698A-E44834EF2E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87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4873EB26-FC56-9F71-26DE-33512288C8CD}"/>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C379B1F9-3E43-8943-A77E-E569F1009C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1B5C1F27-D9B2-E09E-99C4-213E9D0CA0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67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60394893-2350-74F2-1AB4-AA1BABD88B86}"/>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AE9724EA-7ACF-5C92-40F3-42F03FEB70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2168217F-4CF2-8A45-FF50-B41C6D79FF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3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Ξεκινώντας, είναι σημαντικό να αναγνωρίσουμε ότι οι ΛΟΑΤΚΙ+ μαθητές αντιμετωπίζουν ένα ξεχωριστό σύνολο προκλήσεων στο εκπαιδευτικό τους περιβάλλον. Οι προκλήσεις αυτές δεν διαμορφώνονται μόνο από τις άμεσες εμπειρίες τους, αλλά και από την ευρύτερη κοινωνική και πολιτισμική ιστορία που έχει επηρεάσει επί μακρόν τον τρόπο με τον οποίο γίνονται αντιληπτά τα ΛΟΑΤΚΙ+ άτομα. Κατά τη διάρκεια αυτής της συνεδρίας, θα εξετάσουμε τα ζητήματα που αντιμετωπίζουν αυτοί οι μαθητές και πώς οι εμπειρίες των ΛΟΑΤΚΙ+ εκπαιδευτικών στα σχολεία διασταυρώνονται με αυτές των μαθητών τους.</a:t>
            </a:r>
            <a:endParaRPr/>
          </a:p>
        </p:txBody>
      </p:sp>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AAEA9223-914D-8178-262D-2311D0AC45C7}"/>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F4FD268B-DD2B-01BE-6964-45D15238C3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C0C56C7F-123B-D086-C038-DCEA1CE522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83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56271000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6F05AC0A-228C-810A-FCD0-3919184433B3}"/>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0C05B3C3-19C8-75CB-0189-EE2BCD45B2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Η ιστορία παίζει καθοριστικό ρόλο στη διαμόρφωση των εμπειριών των ΛΟΑΤΚΙ+ ατόμων σήμερα. Για παράδειγμα, μέχρι το 2013, η ομοφυλοφιλία εξακολουθούσε να θεωρείται ψυχική διαταραχή από τους επαγγελματίες της ιατρικής. Αυτό δείχνει πόσο πρόσφατα έχουν γίνει σημαντικά βήματα προόδου. Ακόμη και η αποποινικοποίηση των σχέσεων μεταξύ ατόμων του ίδιου φύλου σε πολλές ευρωπαϊκές χώρες συνέβη μόλις πριν από μερικές δεκαετίες. Αυτή η ιστορική περιθωριοποίηση αφήνει μια κληρονομιά στίγματος που οι μαθητές ΛΟΑΤΚΙ+ συνεχίζουν να αντιμετωπίζουν, παρά την πιο πρόσφατη πρόοδο. Η κατανόηση αυτού του πλαισίου μας βοηθά να δούμε γιατί η υποστήριξη αυτών των μαθητών είναι τόσο κρίσιμη σήμερα.</a:t>
            </a:r>
            <a:endParaRPr lang="en-US" dirty="0"/>
          </a:p>
        </p:txBody>
      </p:sp>
      <p:sp>
        <p:nvSpPr>
          <p:cNvPr id="105" name="Google Shape;105;g30562710007_0_4:notes">
            <a:extLst>
              <a:ext uri="{FF2B5EF4-FFF2-40B4-BE49-F238E27FC236}">
                <a16:creationId xmlns:a16="http://schemas.microsoft.com/office/drawing/2014/main" id="{51F94C52-E56D-B4C1-0E77-960203C964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94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8B8B53AF-4AB5-D6A3-4148-380192FE5730}"/>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A28E564B-7002-E125-71D4-2CE02298B0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B29B070A-C883-F3C8-6AEE-EBE795732C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36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87E6E0-66EA-2C11-1C12-B219FC7666F9}"/>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BA2C3D8C-D660-7C6C-A828-44F6D0100C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D32CFD57-F52F-AD10-9832-F46F17AC91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18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1DCDDDC4-03B7-3EC7-97CF-4A719AD072AC}"/>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35125631-822C-0F8F-2DEE-081A458225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2AB8A1A5-E9BC-D026-DD29-708ED9DAD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45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37ACC522-B05A-35A1-425B-9FFE419FF75F}"/>
            </a:ext>
          </a:extLst>
        </p:cNvPr>
        <p:cNvGrpSpPr/>
        <p:nvPr/>
      </p:nvGrpSpPr>
      <p:grpSpPr>
        <a:xfrm>
          <a:off x="0" y="0"/>
          <a:ext cx="0" cy="0"/>
          <a:chOff x="0" y="0"/>
          <a:chExt cx="0" cy="0"/>
        </a:xfrm>
      </p:grpSpPr>
      <p:sp>
        <p:nvSpPr>
          <p:cNvPr id="104" name="Google Shape;104;g30562710007_0_4:notes">
            <a:extLst>
              <a:ext uri="{FF2B5EF4-FFF2-40B4-BE49-F238E27FC236}">
                <a16:creationId xmlns:a16="http://schemas.microsoft.com/office/drawing/2014/main" id="{02B54EF0-F884-3B2C-6FA8-96CED64FD5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105" name="Google Shape;105;g30562710007_0_4:notes">
            <a:extLst>
              <a:ext uri="{FF2B5EF4-FFF2-40B4-BE49-F238E27FC236}">
                <a16:creationId xmlns:a16="http://schemas.microsoft.com/office/drawing/2014/main" id="{58DEA307-3F20-CAAB-D9BB-0C1B2555CE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75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06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86" name="Google Shape;86;p1"/>
          <p:cNvSpPr txBox="1"/>
          <p:nvPr/>
        </p:nvSpPr>
        <p:spPr>
          <a:xfrm>
            <a:off x="349925" y="2274600"/>
            <a:ext cx="56502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lt1"/>
                </a:solidFill>
                <a:latin typeface="Calibri"/>
                <a:ea typeface="Calibri"/>
                <a:cs typeface="Calibri"/>
                <a:sym typeface="Calibri"/>
              </a:rPr>
              <a:t>Μάθημα εξειδίκευσης 2 - Ενότητα 1.2</a:t>
            </a:r>
            <a:endParaRPr dirty="0"/>
          </a:p>
          <a:p>
            <a:pPr marL="0" marR="0" lvl="0" indent="0" algn="l" rtl="0">
              <a:spcBef>
                <a:spcPts val="0"/>
              </a:spcBef>
              <a:spcAft>
                <a:spcPts val="0"/>
              </a:spcAft>
              <a:buNone/>
            </a:pPr>
            <a:r>
              <a:rPr lang="el-GR" sz="2800" b="1" dirty="0">
                <a:solidFill>
                  <a:srgbClr val="69ABDB"/>
                </a:solidFill>
                <a:latin typeface="Calibri"/>
                <a:ea typeface="Calibri"/>
                <a:cs typeface="Calibri"/>
                <a:sym typeface="Calibri"/>
              </a:rPr>
              <a:t>Γλώσσα προσαρμοσμένη στο κοινωνικό φύλο</a:t>
            </a:r>
            <a:endParaRPr sz="2800" b="1" dirty="0">
              <a:solidFill>
                <a:srgbClr val="69ABDB"/>
              </a:solidFill>
              <a:latin typeface="Calibri"/>
              <a:ea typeface="Calibri"/>
              <a:cs typeface="Calibri"/>
              <a:sym typeface="Calibri"/>
            </a:endParaRPr>
          </a:p>
        </p:txBody>
      </p:sp>
      <p:sp>
        <p:nvSpPr>
          <p:cNvPr id="87" name="Google Shape;87;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BDD7EE"/>
                </a:solidFill>
                <a:latin typeface="Open Sans"/>
                <a:ea typeface="Open Sans"/>
                <a:cs typeface="Open Sans"/>
                <a:sym typeface="Open Sans"/>
              </a:rPr>
              <a:t>Αριθμός έργου: 101056515</a:t>
            </a:r>
            <a:endParaRPr sz="1100">
              <a:solidFill>
                <a:srgbClr val="BDD7EE"/>
              </a:solidFill>
              <a:latin typeface="Calibri"/>
              <a:ea typeface="Calibri"/>
              <a:cs typeface="Calibri"/>
              <a:sym typeface="Calibri"/>
            </a:endParaRPr>
          </a:p>
        </p:txBody>
      </p:sp>
      <p:pic>
        <p:nvPicPr>
          <p:cNvPr id="88" name="Google Shape;88;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89" name="Google Shape;89;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0" name="Google Shape;90;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1" name="Google Shape;91;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US" sz="900" b="0" u="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92" name="Google Shape;92;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3" name="Google Shape;93;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5F4C00D-E6C1-1522-11ED-0E3DBE5330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ACB3907-4827-4D65-B499-FD18727930FD}"/>
              </a:ext>
            </a:extLst>
          </p:cNvPr>
          <p:cNvSpPr/>
          <p:nvPr/>
        </p:nvSpPr>
        <p:spPr>
          <a:xfrm>
            <a:off x="8211091" y="3948114"/>
            <a:ext cx="3268717" cy="2131705"/>
          </a:xfrm>
          <a:prstGeom prst="rect">
            <a:avLst/>
          </a:prstGeom>
          <a:solidFill>
            <a:srgbClr val="BAD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Google Shape;107;g30562710007_0_4">
            <a:extLst>
              <a:ext uri="{FF2B5EF4-FFF2-40B4-BE49-F238E27FC236}">
                <a16:creationId xmlns:a16="http://schemas.microsoft.com/office/drawing/2014/main" id="{27C0D23C-991D-0ABE-4212-81373915D182}"/>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Πώς να εφαρμοστεί αυτό το είδος γλώσσας στο σχολικό πλαίσιο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3D34933D-E0FA-8C40-40AF-CFF2D3276A69}"/>
              </a:ext>
            </a:extLst>
          </p:cNvPr>
          <p:cNvSpPr txBox="1"/>
          <p:nvPr/>
        </p:nvSpPr>
        <p:spPr>
          <a:xfrm>
            <a:off x="485775" y="1820023"/>
            <a:ext cx="7328939" cy="1754326"/>
          </a:xfrm>
          <a:prstGeom prst="rect">
            <a:avLst/>
          </a:prstGeom>
          <a:noFill/>
        </p:spPr>
        <p:txBody>
          <a:bodyPr wrap="square" rtlCol="0">
            <a:spAutoFit/>
          </a:bodyPr>
          <a:lstStyle/>
          <a:p>
            <a:r>
              <a:rPr lang="en-US" sz="1800" b="1" dirty="0"/>
              <a:t>Αυτοπαρουσίαση με αντωνυμίες</a:t>
            </a:r>
          </a:p>
          <a:p>
            <a:pPr algn="just"/>
            <a:r>
              <a:rPr lang="en-US" sz="1800" dirty="0"/>
              <a:t>Έχετε πρόβλημα να σπάσετε τον πάγο; Ξεκινήστε με την επίδειξη της κατάλληλης εθιμοτυπίας εισαγωγής, λέγοντας το όνομά σας και τις αντωνυμίες σας</a:t>
            </a:r>
            <a:r>
              <a:rPr lang="el-GR" sz="1800" dirty="0"/>
              <a:t>. </a:t>
            </a:r>
            <a:r>
              <a:rPr lang="en-US" sz="1800" dirty="0"/>
              <a:t>Με αυτόν τον τρόπο συμμετέχετε στο ίδιο σύνολο κανόνων καθώς ωθείτε την τάξη σας να κάνει το ίδιο. Αυτό βοηθά στην ομαλοποίηση και σέβεται την ατομική άνεση. </a:t>
            </a:r>
          </a:p>
        </p:txBody>
      </p:sp>
      <p:sp>
        <p:nvSpPr>
          <p:cNvPr id="8" name="TextBox 7">
            <a:extLst>
              <a:ext uri="{FF2B5EF4-FFF2-40B4-BE49-F238E27FC236}">
                <a16:creationId xmlns:a16="http://schemas.microsoft.com/office/drawing/2014/main" id="{FDF36C00-2D98-38CC-7F6D-78EFC180D12E}"/>
              </a:ext>
            </a:extLst>
          </p:cNvPr>
          <p:cNvSpPr txBox="1"/>
          <p:nvPr/>
        </p:nvSpPr>
        <p:spPr>
          <a:xfrm>
            <a:off x="2343807" y="3494496"/>
            <a:ext cx="5558216" cy="3139321"/>
          </a:xfrm>
          <a:prstGeom prst="rect">
            <a:avLst/>
          </a:prstGeom>
          <a:noFill/>
        </p:spPr>
        <p:txBody>
          <a:bodyPr wrap="square" rtlCol="0">
            <a:spAutoFit/>
          </a:bodyPr>
          <a:lstStyle/>
          <a:p>
            <a:r>
              <a:rPr lang="en-US" sz="1800" b="1" dirty="0"/>
              <a:t>Οι παραδοχές έχουν περισσότερες από μία μορφές</a:t>
            </a:r>
          </a:p>
          <a:p>
            <a:pPr algn="just"/>
            <a:r>
              <a:rPr lang="en-US" sz="1800" dirty="0"/>
              <a:t>Γνωρίζατε ότι μπορείτε να εκφράσετε τις υποθέσεις σας σε περισσότερες από μία μορφές; Για παράδειγμα, η χρωματική κωδικοποίηση είναι μια πολύ μη λεκτική ένδειξη. Αν έχετε ροζ και μπλε αυτοκόλλητες σημειώσεις, είναι πιο πιθανό να δώσετε το ροζ στα κορίτσια και το μπλε στα αγόρια. Άλλες ενδείξεις περιλαμβάνουν τη γλώσσα του σώματός σας, όπως το να κάνετε προσαρμογή του τόνου σας ανάλογα με το αντιληπτό </a:t>
            </a:r>
            <a:r>
              <a:rPr lang="el-GR" sz="1800" dirty="0"/>
              <a:t>κοινωνικό </a:t>
            </a:r>
            <a:r>
              <a:rPr lang="en-US" sz="1800" dirty="0" err="1"/>
              <a:t>φύλο</a:t>
            </a:r>
            <a:r>
              <a:rPr lang="en-US" sz="1800" dirty="0"/>
              <a:t> </a:t>
            </a:r>
          </a:p>
        </p:txBody>
      </p:sp>
      <p:pic>
        <p:nvPicPr>
          <p:cNvPr id="3" name="Picture 2" descr="A cartoon of a person with his hands on his chest&#10;&#10;AI-generated content may be incorrect.">
            <a:extLst>
              <a:ext uri="{FF2B5EF4-FFF2-40B4-BE49-F238E27FC236}">
                <a16:creationId xmlns:a16="http://schemas.microsoft.com/office/drawing/2014/main" id="{98528FFD-17C6-C3DC-29EE-36716D431482}"/>
              </a:ext>
            </a:extLst>
          </p:cNvPr>
          <p:cNvPicPr>
            <a:picLocks noChangeAspect="1"/>
          </p:cNvPicPr>
          <p:nvPr/>
        </p:nvPicPr>
        <p:blipFill>
          <a:blip r:embed="rId3"/>
          <a:stretch>
            <a:fillRect/>
          </a:stretch>
        </p:blipFill>
        <p:spPr>
          <a:xfrm>
            <a:off x="9073080" y="1777758"/>
            <a:ext cx="1845793" cy="1993738"/>
          </a:xfrm>
          <a:prstGeom prst="rect">
            <a:avLst/>
          </a:prstGeom>
        </p:spPr>
      </p:pic>
      <p:pic>
        <p:nvPicPr>
          <p:cNvPr id="7" name="Picture 6" descr="A blue and purple shapes&#10;&#10;AI-generated content may be incorrect.">
            <a:extLst>
              <a:ext uri="{FF2B5EF4-FFF2-40B4-BE49-F238E27FC236}">
                <a16:creationId xmlns:a16="http://schemas.microsoft.com/office/drawing/2014/main" id="{9086867F-9ED2-8F25-ED3B-4F6CBE178B61}"/>
              </a:ext>
            </a:extLst>
          </p:cNvPr>
          <p:cNvPicPr>
            <a:picLocks noChangeAspect="1"/>
          </p:cNvPicPr>
          <p:nvPr/>
        </p:nvPicPr>
        <p:blipFill>
          <a:blip r:embed="rId4"/>
          <a:stretch>
            <a:fillRect/>
          </a:stretch>
        </p:blipFill>
        <p:spPr>
          <a:xfrm>
            <a:off x="649419" y="4220538"/>
            <a:ext cx="1483637" cy="1384301"/>
          </a:xfrm>
          <a:prstGeom prst="rect">
            <a:avLst/>
          </a:prstGeom>
        </p:spPr>
      </p:pic>
      <p:sp>
        <p:nvSpPr>
          <p:cNvPr id="2" name="TextBox 1">
            <a:extLst>
              <a:ext uri="{FF2B5EF4-FFF2-40B4-BE49-F238E27FC236}">
                <a16:creationId xmlns:a16="http://schemas.microsoft.com/office/drawing/2014/main" id="{F0837770-AC91-73CD-1812-8BAE7769FA15}"/>
              </a:ext>
            </a:extLst>
          </p:cNvPr>
          <p:cNvSpPr txBox="1"/>
          <p:nvPr/>
        </p:nvSpPr>
        <p:spPr>
          <a:xfrm>
            <a:off x="8337025" y="4048495"/>
            <a:ext cx="3016850" cy="2031325"/>
          </a:xfrm>
          <a:prstGeom prst="rect">
            <a:avLst/>
          </a:prstGeom>
          <a:noFill/>
        </p:spPr>
        <p:txBody>
          <a:bodyPr wrap="square" rtlCol="0">
            <a:spAutoFit/>
          </a:bodyPr>
          <a:lstStyle/>
          <a:p>
            <a:pPr algn="just"/>
            <a:r>
              <a:rPr lang="en-US" sz="1800" b="1" dirty="0"/>
              <a:t>Σημείωση: </a:t>
            </a:r>
            <a:r>
              <a:rPr lang="en-US" sz="1800" dirty="0"/>
              <a:t>Ρωτήστε τους μαθητές με μικτές αντωνυμίες (π.χ. αυτοί/αυτές), αν θα ήθελαν να τις χρησιμοποιείτε εναλλάξ κατά τη διάρκεια της σχολικής ημέρας.</a:t>
            </a:r>
          </a:p>
          <a:p>
            <a:endParaRPr lang="en-US" sz="1800" dirty="0"/>
          </a:p>
        </p:txBody>
      </p:sp>
    </p:spTree>
    <p:extLst>
      <p:ext uri="{BB962C8B-B14F-4D97-AF65-F5344CB8AC3E}">
        <p14:creationId xmlns:p14="http://schemas.microsoft.com/office/powerpoint/2010/main" val="39904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18920EF-136B-FFD3-4DFB-841F2D15EF33}"/>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6B853EB3-E1D1-5D76-E3A6-9D8F20213BCD}"/>
              </a:ext>
            </a:extLst>
          </p:cNvPr>
          <p:cNvSpPr txBox="1">
            <a:spLocks noGrp="1"/>
          </p:cNvSpPr>
          <p:nvPr>
            <p:ph type="title"/>
          </p:nvPr>
        </p:nvSpPr>
        <p:spPr>
          <a:xfrm>
            <a:off x="485775" y="1939607"/>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Αυτοαναστοχασμός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AE650494-C531-9FBE-CCDE-08C9D6B95495}"/>
              </a:ext>
            </a:extLst>
          </p:cNvPr>
          <p:cNvSpPr txBox="1"/>
          <p:nvPr/>
        </p:nvSpPr>
        <p:spPr>
          <a:xfrm>
            <a:off x="485775" y="2618807"/>
            <a:ext cx="7328939" cy="2585323"/>
          </a:xfrm>
          <a:prstGeom prst="rect">
            <a:avLst/>
          </a:prstGeom>
          <a:noFill/>
        </p:spPr>
        <p:txBody>
          <a:bodyPr wrap="square" rtlCol="0">
            <a:spAutoFit/>
          </a:bodyPr>
          <a:lstStyle/>
          <a:p>
            <a:pPr algn="just"/>
            <a:r>
              <a:rPr lang="en-US" sz="1800" b="1" dirty="0">
                <a:solidFill>
                  <a:srgbClr val="002060"/>
                </a:solidFill>
              </a:rPr>
              <a:t>Τι πιστεύετε ότι το καθιστά σημαντικό;</a:t>
            </a:r>
          </a:p>
          <a:p>
            <a:pPr algn="just"/>
            <a:endParaRPr lang="en-US" sz="1800" b="1" dirty="0">
              <a:solidFill>
                <a:srgbClr val="002060"/>
              </a:solidFill>
            </a:endParaRPr>
          </a:p>
          <a:p>
            <a:pPr algn="just"/>
            <a:r>
              <a:rPr lang="en-US" sz="1800" b="1" dirty="0">
                <a:solidFill>
                  <a:srgbClr val="002060"/>
                </a:solidFill>
              </a:rPr>
              <a:t>Έχετε ακούσει για τις αντωνυμίες ουδέτερου φύλου; </a:t>
            </a:r>
          </a:p>
          <a:p>
            <a:pPr algn="just"/>
            <a:endParaRPr lang="en-US" sz="1800" b="1" dirty="0">
              <a:solidFill>
                <a:srgbClr val="002060"/>
              </a:solidFill>
            </a:endParaRPr>
          </a:p>
          <a:p>
            <a:pPr algn="just"/>
            <a:r>
              <a:rPr lang="en-US" sz="1800" b="1" dirty="0">
                <a:solidFill>
                  <a:srgbClr val="002060"/>
                </a:solidFill>
              </a:rPr>
              <a:t>Αναλογιστείτε τις προκαταλήψεις σας ως προς το </a:t>
            </a:r>
            <a:r>
              <a:rPr lang="el-GR" sz="1800" b="1" dirty="0">
                <a:solidFill>
                  <a:srgbClr val="002060"/>
                </a:solidFill>
              </a:rPr>
              <a:t>κοινωνικό </a:t>
            </a:r>
            <a:r>
              <a:rPr lang="en-US" sz="1800" b="1" dirty="0" err="1">
                <a:solidFill>
                  <a:srgbClr val="002060"/>
                </a:solidFill>
              </a:rPr>
              <a:t>φύλο</a:t>
            </a:r>
            <a:endParaRPr lang="en-US" sz="1800" b="1" dirty="0">
              <a:solidFill>
                <a:srgbClr val="002060"/>
              </a:solidFill>
            </a:endParaRPr>
          </a:p>
          <a:p>
            <a:pPr algn="just"/>
            <a:endParaRPr lang="en-US" sz="1800" b="1" dirty="0">
              <a:solidFill>
                <a:srgbClr val="002060"/>
              </a:solidFill>
            </a:endParaRPr>
          </a:p>
          <a:p>
            <a:pPr algn="just"/>
            <a:r>
              <a:rPr lang="en-US" sz="1800" b="1" dirty="0">
                <a:solidFill>
                  <a:srgbClr val="002060"/>
                </a:solidFill>
              </a:rPr>
              <a:t>Ποια είναι μερικά στερεότυπα </a:t>
            </a:r>
            <a:r>
              <a:rPr lang="el-GR" sz="1800" b="1" dirty="0">
                <a:solidFill>
                  <a:srgbClr val="002060"/>
                </a:solidFill>
              </a:rPr>
              <a:t>κοινωνικού </a:t>
            </a:r>
            <a:r>
              <a:rPr lang="en-US" sz="1800" b="1" dirty="0" err="1">
                <a:solidFill>
                  <a:srgbClr val="002060"/>
                </a:solidFill>
              </a:rPr>
              <a:t>φύλου</a:t>
            </a:r>
            <a:r>
              <a:rPr lang="en-US" sz="1800" b="1" dirty="0">
                <a:solidFill>
                  <a:srgbClr val="002060"/>
                </a:solidFill>
              </a:rPr>
              <a:t> που σας έρχονται στο μυαλό; </a:t>
            </a:r>
          </a:p>
        </p:txBody>
      </p:sp>
      <p:pic>
        <p:nvPicPr>
          <p:cNvPr id="3" name="Picture 2" descr="A blue cloud with white dots and question marks&#10;&#10;AI-generated content may be incorrect.">
            <a:extLst>
              <a:ext uri="{FF2B5EF4-FFF2-40B4-BE49-F238E27FC236}">
                <a16:creationId xmlns:a16="http://schemas.microsoft.com/office/drawing/2014/main" id="{CC855E87-4133-5F66-58A6-E9BC29E0553B}"/>
              </a:ext>
            </a:extLst>
          </p:cNvPr>
          <p:cNvPicPr>
            <a:picLocks noChangeAspect="1"/>
          </p:cNvPicPr>
          <p:nvPr/>
        </p:nvPicPr>
        <p:blipFill>
          <a:blip r:embed="rId3"/>
          <a:stretch>
            <a:fillRect/>
          </a:stretch>
        </p:blipFill>
        <p:spPr>
          <a:xfrm>
            <a:off x="7635933" y="1561237"/>
            <a:ext cx="3421638" cy="2386233"/>
          </a:xfrm>
          <a:prstGeom prst="rect">
            <a:avLst/>
          </a:prstGeom>
        </p:spPr>
      </p:pic>
    </p:spTree>
    <p:extLst>
      <p:ext uri="{BB962C8B-B14F-4D97-AF65-F5344CB8AC3E}">
        <p14:creationId xmlns:p14="http://schemas.microsoft.com/office/powerpoint/2010/main" val="107710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F454C31B-BD77-28AC-4EE8-546A5CD7E876}"/>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6B53E943-77F7-6A6F-5C35-BFAB47AF8131}"/>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Η περίπτωση της ελληνικής γλώσσας </a:t>
            </a:r>
            <a:endParaRPr sz="3000" b="1" dirty="0">
              <a:solidFill>
                <a:srgbClr val="232765"/>
              </a:solidFill>
              <a:latin typeface="Calibri"/>
              <a:ea typeface="Calibri"/>
              <a:cs typeface="Calibri"/>
              <a:sym typeface="Calibri"/>
            </a:endParaRPr>
          </a:p>
        </p:txBody>
      </p:sp>
      <p:sp>
        <p:nvSpPr>
          <p:cNvPr id="8" name="Google Shape;99;p8">
            <a:extLst>
              <a:ext uri="{FF2B5EF4-FFF2-40B4-BE49-F238E27FC236}">
                <a16:creationId xmlns:a16="http://schemas.microsoft.com/office/drawing/2014/main" id="{51EC4600-F6F0-520D-154D-1A10CF34070D}"/>
              </a:ext>
            </a:extLst>
          </p:cNvPr>
          <p:cNvSpPr txBox="1">
            <a:spLocks noGrp="1"/>
          </p:cNvSpPr>
          <p:nvPr>
            <p:ph type="body" idx="1"/>
          </p:nvPr>
        </p:nvSpPr>
        <p:spPr>
          <a:xfrm>
            <a:off x="485776" y="2002971"/>
            <a:ext cx="7733314" cy="3944983"/>
          </a:xfrm>
          <a:prstGeom prst="rect">
            <a:avLst/>
          </a:prstGeom>
          <a:noFill/>
          <a:ln>
            <a:noFill/>
          </a:ln>
        </p:spPr>
        <p:txBody>
          <a:bodyPr spcFirstLastPara="1" wrap="square" lIns="91425" tIns="45700" rIns="91425" bIns="45700" anchor="t" anchorCtr="0">
            <a:normAutofit fontScale="62500" lnSpcReduction="20000"/>
          </a:bodyPr>
          <a:lstStyle/>
          <a:p>
            <a:pPr marL="228600" lvl="0" indent="-114300" algn="just" rtl="0">
              <a:lnSpc>
                <a:spcPct val="90000"/>
              </a:lnSpc>
              <a:spcBef>
                <a:spcPts val="0"/>
              </a:spcBef>
              <a:spcAft>
                <a:spcPts val="0"/>
              </a:spcAft>
              <a:buClr>
                <a:schemeClr val="dk1"/>
              </a:buClr>
              <a:buSzPts val="1800"/>
              <a:buNone/>
            </a:pPr>
            <a:r>
              <a:rPr lang="en-US" sz="2900" dirty="0"/>
              <a:t>Η ελληνική γλώσσα, όπως και πολλές έμφυλες γλώσσες, αποδίδει εγγενώς το γραμματικό γένος στα ουσιαστικά, συμπεριλαμβανομένων των τίτλων εργασίας. Αυτό σημαίνει ότι πολλά επαγγέλματα έχουν διακριτούς αρσενικούς και θηλυκούς τύπους (π.χ. </a:t>
            </a:r>
            <a:r>
              <a:rPr lang="en-US" sz="2900" dirty="0" err="1"/>
              <a:t>δασκάλος </a:t>
            </a:r>
            <a:r>
              <a:rPr lang="en-US" sz="2900" dirty="0"/>
              <a:t>για έναν άνδρα δάσκαλο και δασκάλα για μια γυναίκα δάσκαλο). Ωστόσο, ορισμένα παραδοσιακά ανδροκρατούμενα επαγγέλματα, όπως ο γιατρός (γιατρός) ή ο μηχανικός (μηχανικός), συχνά δεν διαθέτουν ευρέως αποδεκτές θηλυκές εκδοχές ή χρησιμοποιούν γενικά την αρσενική μορφή, καθιστώντας την ένταξη του </a:t>
            </a:r>
            <a:r>
              <a:rPr lang="el-GR" sz="2900" dirty="0"/>
              <a:t>κοινωνικού </a:t>
            </a:r>
            <a:r>
              <a:rPr lang="en-US" sz="2900" dirty="0" err="1"/>
              <a:t>φύλου</a:t>
            </a:r>
            <a:r>
              <a:rPr lang="en-US" sz="2900" dirty="0"/>
              <a:t> πρόκληση. Οι προσπάθειες εισαγωγής ουδέτερων ή ρητά θηλυκών εναλλακτικών λύσεων συναντούν μερικές φορές αντίσταση λόγω της γλωσσικής παράδοσης και των κοινωνικών κανόνων. Παρόλο που οι νεότεροι επαγγελματικοί τίτλοι, ιδίως οι δανεισμένοι από τα αγγλικά (π.χ. </a:t>
            </a:r>
            <a:r>
              <a:rPr lang="en-US" sz="2900" dirty="0" err="1"/>
              <a:t>μάν</a:t>
            </a:r>
            <a:r>
              <a:rPr lang="en-US" sz="2900" dirty="0"/>
              <a:t>ατζερ για τον manager), τείνουν να είναι ουδέτεροι ως προς το </a:t>
            </a:r>
            <a:r>
              <a:rPr lang="el-GR" sz="2900" dirty="0"/>
              <a:t>κοινωνικό </a:t>
            </a:r>
            <a:r>
              <a:rPr lang="en-US" sz="2900" dirty="0" err="1"/>
              <a:t>φύλο</a:t>
            </a:r>
            <a:r>
              <a:rPr lang="en-US" sz="2900" dirty="0"/>
              <a:t>, οι παλαιότεροι όροι αντικατοπτρίζουν τους ιστορικούς ρόλους των </a:t>
            </a:r>
            <a:r>
              <a:rPr lang="el-GR" sz="2900" dirty="0"/>
              <a:t>κοινωνικών </a:t>
            </a:r>
            <a:r>
              <a:rPr lang="en-US" sz="2900" dirty="0" err="1"/>
              <a:t>φύλων</a:t>
            </a:r>
            <a:r>
              <a:rPr lang="en-US" sz="2900" dirty="0"/>
              <a:t>. Οι γλωσσικές προσπάθειες για την ένταξη στην ελληνική γλώσσα συνεχίζονται, αλλά η προσαρμογή μιας γλώσσας με έντονα έμφυλο χαρακτήρα στα σύγχρονα πρότυπα για την ένταξη παραμένει περίπλοκη.</a:t>
            </a:r>
          </a:p>
        </p:txBody>
      </p:sp>
      <p:pic>
        <p:nvPicPr>
          <p:cNvPr id="3" name="Picture 2" descr="A green dictionary on top of a column&#10;&#10;AI-generated content may be incorrect.">
            <a:extLst>
              <a:ext uri="{FF2B5EF4-FFF2-40B4-BE49-F238E27FC236}">
                <a16:creationId xmlns:a16="http://schemas.microsoft.com/office/drawing/2014/main" id="{A3DE02F1-F6F7-C390-22D8-00FD78C24C2C}"/>
              </a:ext>
            </a:extLst>
          </p:cNvPr>
          <p:cNvPicPr>
            <a:picLocks noChangeAspect="1"/>
          </p:cNvPicPr>
          <p:nvPr/>
        </p:nvPicPr>
        <p:blipFill>
          <a:blip r:embed="rId3"/>
          <a:stretch>
            <a:fillRect/>
          </a:stretch>
        </p:blipFill>
        <p:spPr>
          <a:xfrm>
            <a:off x="8337658" y="1130978"/>
            <a:ext cx="3181679" cy="5727022"/>
          </a:xfrm>
          <a:prstGeom prst="rect">
            <a:avLst/>
          </a:prstGeom>
        </p:spPr>
      </p:pic>
    </p:spTree>
    <p:extLst>
      <p:ext uri="{BB962C8B-B14F-4D97-AF65-F5344CB8AC3E}">
        <p14:creationId xmlns:p14="http://schemas.microsoft.com/office/powerpoint/2010/main" val="1414927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16B2CAA5-F621-C978-F690-EECBDFF8CB1C}"/>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D3BE93CA-1B7B-3732-6F74-35E17750F83C}"/>
              </a:ext>
            </a:extLst>
          </p:cNvPr>
          <p:cNvSpPr txBox="1">
            <a:spLocks noGrp="1"/>
          </p:cNvSpPr>
          <p:nvPr>
            <p:ph type="title"/>
          </p:nvPr>
        </p:nvSpPr>
        <p:spPr>
          <a:xfrm>
            <a:off x="349850" y="906712"/>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Προσαρμογή προγραμμάτων σπουδών και εκπαιδευτικού υλικού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B10C3CAB-BD4A-AF91-37BE-8596F3EBFD87}"/>
              </a:ext>
            </a:extLst>
          </p:cNvPr>
          <p:cNvSpPr txBox="1"/>
          <p:nvPr/>
        </p:nvSpPr>
        <p:spPr>
          <a:xfrm>
            <a:off x="485775" y="1437631"/>
            <a:ext cx="7999785" cy="4801314"/>
          </a:xfrm>
          <a:prstGeom prst="rect">
            <a:avLst/>
          </a:prstGeom>
          <a:noFill/>
        </p:spPr>
        <p:txBody>
          <a:bodyPr wrap="square" rtlCol="0">
            <a:spAutoFit/>
          </a:bodyPr>
          <a:lstStyle/>
          <a:p>
            <a:pPr algn="just"/>
            <a:r>
              <a:rPr lang="en-US" sz="1800" dirty="0"/>
              <a:t>Προκειμένου να εφαρμοστεί μια ολιστική προσέγγιση, το εκπαιδευτικό υλικό και ακόμη και ο εκπαιδευτικός σχεδιασμός πίσω από το πρόγραμμα σπουδών πρέπει να λαμβάνουν υπόψη τους οποιουσδήποτε γλωσσικούς παράγοντες που μπορεί να δημιουργούν στερεότυπα </a:t>
            </a:r>
            <a:r>
              <a:rPr lang="el-GR" sz="1800" dirty="0"/>
              <a:t>κοινωνικού </a:t>
            </a:r>
            <a:r>
              <a:rPr lang="en-US" sz="1800" dirty="0" err="1"/>
              <a:t>φύλου</a:t>
            </a:r>
            <a:r>
              <a:rPr lang="en-US" sz="1800" dirty="0"/>
              <a:t>. </a:t>
            </a:r>
          </a:p>
          <a:p>
            <a:pPr algn="just"/>
            <a:endParaRPr lang="en-US" sz="1800" dirty="0"/>
          </a:p>
          <a:p>
            <a:pPr algn="just"/>
            <a:r>
              <a:rPr lang="en-US" sz="1800" dirty="0"/>
              <a:t>Φυσικά, δεν αρκεί απλώς η χρήση αντωνυμιών στο γραπτό υλικό και στα προγράμματα σπουδών. Οι γλωσσικές αλλαγές θα πρέπει να συνοδεύονται από την κατάλληλη ποσότητα παραδειγμάτων που αναδεικνύουν τα επιτεύγματα των διαφορετικών </a:t>
            </a:r>
            <a:r>
              <a:rPr lang="el-GR" sz="1800" dirty="0"/>
              <a:t>κοινωνικών </a:t>
            </a:r>
            <a:r>
              <a:rPr lang="en-US" sz="1800" dirty="0" err="1"/>
              <a:t>φύλων</a:t>
            </a:r>
            <a:r>
              <a:rPr lang="en-US" sz="1800" dirty="0"/>
              <a:t>, παρά την επιζήμια επίδραση τυχόν προκαταλήψεων. </a:t>
            </a:r>
          </a:p>
          <a:p>
            <a:pPr algn="just"/>
            <a:endParaRPr lang="en-US" sz="1800" dirty="0"/>
          </a:p>
          <a:p>
            <a:pPr algn="just"/>
            <a:r>
              <a:rPr lang="en-US" sz="1800" dirty="0"/>
              <a:t>Για να δημιουργηθεί ένα ακόμη πιο υγιές αποτέλεσμα, τα σχολικά εγχειρίδια θα πρέπει να αναγνωρίσουν ενεργά την ιστορική επιμονή της έμφυλης γλώσσας που δημιούργησε γενεές προκαταλήψεων. </a:t>
            </a:r>
          </a:p>
          <a:p>
            <a:pPr algn="just"/>
            <a:endParaRPr lang="en-US" sz="1800" dirty="0"/>
          </a:p>
          <a:p>
            <a:pPr algn="just"/>
            <a:r>
              <a:rPr lang="en-US" sz="1800" b="1" dirty="0">
                <a:solidFill>
                  <a:srgbClr val="002060"/>
                </a:solidFill>
              </a:rPr>
              <a:t>Πώς αισθάνεστε για αυτή την αλλαγή; Θα πρέπει να εφαρμοστεί σταδιακά ή ριζικά κατά τη γνώμη σας; </a:t>
            </a:r>
          </a:p>
        </p:txBody>
      </p:sp>
      <p:pic>
        <p:nvPicPr>
          <p:cNvPr id="9" name="Picture 8" descr="A pencil with a pink and blue writing&#10;&#10;AI-generated content may be incorrect.">
            <a:extLst>
              <a:ext uri="{FF2B5EF4-FFF2-40B4-BE49-F238E27FC236}">
                <a16:creationId xmlns:a16="http://schemas.microsoft.com/office/drawing/2014/main" id="{3D293894-2606-891D-661F-AAE258EA1678}"/>
              </a:ext>
            </a:extLst>
          </p:cNvPr>
          <p:cNvPicPr>
            <a:picLocks noChangeAspect="1"/>
          </p:cNvPicPr>
          <p:nvPr/>
        </p:nvPicPr>
        <p:blipFill>
          <a:blip r:embed="rId3"/>
          <a:stretch>
            <a:fillRect/>
          </a:stretch>
        </p:blipFill>
        <p:spPr>
          <a:xfrm>
            <a:off x="8485560" y="2304322"/>
            <a:ext cx="3344233" cy="2883548"/>
          </a:xfrm>
          <a:prstGeom prst="rect">
            <a:avLst/>
          </a:prstGeom>
        </p:spPr>
      </p:pic>
    </p:spTree>
    <p:extLst>
      <p:ext uri="{BB962C8B-B14F-4D97-AF65-F5344CB8AC3E}">
        <p14:creationId xmlns:p14="http://schemas.microsoft.com/office/powerpoint/2010/main" val="2737466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E2147DE-00EE-C745-FD37-B00B4AB54930}"/>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54F555B1-1E63-4D86-232A-EE54EE73951A}"/>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Αυτοαναστοχασμός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40E1713E-22B3-8CD7-69EB-DEAAB90EE98F}"/>
              </a:ext>
            </a:extLst>
          </p:cNvPr>
          <p:cNvSpPr txBox="1"/>
          <p:nvPr/>
        </p:nvSpPr>
        <p:spPr>
          <a:xfrm>
            <a:off x="485776" y="1820023"/>
            <a:ext cx="5610224" cy="2862322"/>
          </a:xfrm>
          <a:prstGeom prst="rect">
            <a:avLst/>
          </a:prstGeom>
          <a:noFill/>
        </p:spPr>
        <p:txBody>
          <a:bodyPr wrap="square" rtlCol="0">
            <a:spAutoFit/>
          </a:bodyPr>
          <a:lstStyle/>
          <a:p>
            <a:pPr algn="just"/>
            <a:r>
              <a:rPr lang="en-US" sz="2000" dirty="0">
                <a:solidFill>
                  <a:srgbClr val="002060"/>
                </a:solidFill>
              </a:rPr>
              <a:t>Σε ένα Γυμνάσιο, η κα Brown, η καθηγήτρια φυσικών επιστημών, παρατήρησε ότι ορισμένοι μαθητές επέμεναν να αναφέρονται σε ένα μη δυαδικό άτομο ως "αυτή", θεωρώντας ότι αυτό ήταν το σωστό με βάση τα ρούχα τους.</a:t>
            </a:r>
          </a:p>
          <a:p>
            <a:pPr algn="just"/>
            <a:endParaRPr lang="en-US" sz="2000" dirty="0">
              <a:solidFill>
                <a:srgbClr val="002060"/>
              </a:solidFill>
            </a:endParaRPr>
          </a:p>
          <a:p>
            <a:pPr algn="just"/>
            <a:r>
              <a:rPr lang="en-US" sz="2000" dirty="0">
                <a:solidFill>
                  <a:srgbClr val="002060"/>
                </a:solidFill>
              </a:rPr>
              <a:t>Πώς θα πρέπει να αντιμετωπίσει το θέμα η κ. Μπράουν; Τι θα κάνατε εσείς σε μια παρόμοια κατάσταση; Γράψτε τις σκέψεις σας και σκεφτείτε τις.</a:t>
            </a:r>
          </a:p>
        </p:txBody>
      </p:sp>
      <p:pic>
        <p:nvPicPr>
          <p:cNvPr id="4" name="Picture 3" descr="A blue suitcase with question marks above it&#10;&#10;AI-generated content may be incorrect.">
            <a:extLst>
              <a:ext uri="{FF2B5EF4-FFF2-40B4-BE49-F238E27FC236}">
                <a16:creationId xmlns:a16="http://schemas.microsoft.com/office/drawing/2014/main" id="{F849923D-BB47-F07D-B230-CB87B7758DE3}"/>
              </a:ext>
            </a:extLst>
          </p:cNvPr>
          <p:cNvPicPr>
            <a:picLocks noChangeAspect="1"/>
          </p:cNvPicPr>
          <p:nvPr/>
        </p:nvPicPr>
        <p:blipFill>
          <a:blip r:embed="rId3"/>
          <a:stretch>
            <a:fillRect/>
          </a:stretch>
        </p:blipFill>
        <p:spPr>
          <a:xfrm>
            <a:off x="7189114" y="2081048"/>
            <a:ext cx="3567906" cy="3273959"/>
          </a:xfrm>
          <a:prstGeom prst="rect">
            <a:avLst/>
          </a:prstGeom>
        </p:spPr>
      </p:pic>
    </p:spTree>
    <p:extLst>
      <p:ext uri="{BB962C8B-B14F-4D97-AF65-F5344CB8AC3E}">
        <p14:creationId xmlns:p14="http://schemas.microsoft.com/office/powerpoint/2010/main" val="3052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1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US" sz="900">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271" name="Google Shape;271;p1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272" name="Google Shape;272;p18"/>
          <p:cNvSpPr/>
          <p:nvPr/>
        </p:nvSpPr>
        <p:spPr>
          <a:xfrm>
            <a:off x="361387" y="1340822"/>
            <a:ext cx="4724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a:solidFill>
                  <a:schemeClr val="lt1"/>
                </a:solidFill>
                <a:latin typeface="Calibri"/>
                <a:ea typeface="Calibri"/>
                <a:cs typeface="Calibri"/>
                <a:sym typeface="Calibri"/>
              </a:rPr>
              <a:t>Σας ευχαριστώ </a:t>
            </a:r>
            <a:r>
              <a:rPr lang="en-US" sz="3200" b="1">
                <a:solidFill>
                  <a:schemeClr val="lt1"/>
                </a:solidFill>
                <a:latin typeface="Calibri"/>
                <a:ea typeface="Calibri"/>
                <a:cs typeface="Calibri"/>
                <a:sym typeface="Calibri"/>
              </a:rPr>
              <a:t>☺</a:t>
            </a:r>
            <a:endParaRPr sz="3200" b="1">
              <a:solidFill>
                <a:schemeClr val="lt1"/>
              </a:solidFill>
              <a:latin typeface="Calibri"/>
              <a:ea typeface="Calibri"/>
              <a:cs typeface="Calibri"/>
              <a:sym typeface="Calibri"/>
            </a:endParaRPr>
          </a:p>
        </p:txBody>
      </p:sp>
      <p:pic>
        <p:nvPicPr>
          <p:cNvPr id="274" name="Google Shape;274;p1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8"/>
          <p:cNvSpPr txBox="1">
            <a:spLocks noGrp="1"/>
          </p:cNvSpPr>
          <p:nvPr>
            <p:ph type="title"/>
          </p:nvPr>
        </p:nvSpPr>
        <p:spPr>
          <a:xfrm>
            <a:off x="485775" y="1140823"/>
            <a:ext cx="10868025"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232765"/>
                </a:solidFill>
              </a:rPr>
              <a:t>Εισ</a:t>
            </a:r>
            <a:r>
              <a:rPr lang="en-US" sz="3000" b="1" dirty="0">
                <a:solidFill>
                  <a:srgbClr val="232765"/>
                </a:solidFill>
              </a:rPr>
              <a:t>αγωγή στις εμπειρίες </a:t>
            </a:r>
            <a:r>
              <a:rPr lang="el-GR" sz="3000" b="1" dirty="0">
                <a:solidFill>
                  <a:srgbClr val="232765"/>
                </a:solidFill>
              </a:rPr>
              <a:t>ΛΟΑΤΚΙ</a:t>
            </a:r>
            <a:r>
              <a:rPr lang="en-US" sz="3000" b="1" dirty="0">
                <a:solidFill>
                  <a:srgbClr val="232765"/>
                </a:solidFill>
              </a:rPr>
              <a:t>+ στην εκπαίδευση</a:t>
            </a:r>
            <a:endParaRPr sz="3000" b="1" dirty="0">
              <a:solidFill>
                <a:srgbClr val="232765"/>
              </a:solidFill>
              <a:latin typeface="Calibri"/>
              <a:ea typeface="Calibri"/>
              <a:cs typeface="Calibri"/>
              <a:sym typeface="Calibri"/>
            </a:endParaRPr>
          </a:p>
        </p:txBody>
      </p:sp>
      <p:sp>
        <p:nvSpPr>
          <p:cNvPr id="99" name="Google Shape;99;p8"/>
          <p:cNvSpPr txBox="1">
            <a:spLocks noGrp="1"/>
          </p:cNvSpPr>
          <p:nvPr>
            <p:ph type="body" idx="1"/>
          </p:nvPr>
        </p:nvSpPr>
        <p:spPr>
          <a:xfrm>
            <a:off x="485775" y="2002971"/>
            <a:ext cx="10868025" cy="3944983"/>
          </a:xfrm>
          <a:prstGeom prst="rect">
            <a:avLst/>
          </a:prstGeom>
          <a:noFill/>
          <a:ln>
            <a:noFill/>
          </a:ln>
        </p:spPr>
        <p:txBody>
          <a:bodyPr spcFirstLastPara="1" wrap="square" lIns="91425" tIns="45700" rIns="91425" bIns="45700" anchor="t" anchorCtr="0">
            <a:normAutofit fontScale="92500"/>
          </a:bodyPr>
          <a:lstStyle/>
          <a:p>
            <a:pPr marL="228600" lvl="0" indent="-114300" algn="l" rtl="0">
              <a:lnSpc>
                <a:spcPct val="90000"/>
              </a:lnSpc>
              <a:spcBef>
                <a:spcPts val="0"/>
              </a:spcBef>
              <a:spcAft>
                <a:spcPts val="0"/>
              </a:spcAft>
              <a:buClr>
                <a:schemeClr val="dk1"/>
              </a:buClr>
              <a:buSzPts val="1800"/>
              <a:buNone/>
            </a:pPr>
            <a:r>
              <a:rPr lang="en-US" sz="2900" dirty="0"/>
              <a:t>Στο τέλος αυτής της ενότητας θα είστε σε θέση να:</a:t>
            </a:r>
            <a:endParaRPr sz="2900" dirty="0"/>
          </a:p>
          <a:p>
            <a:pPr marL="228600" lvl="0" indent="-114300" algn="l" rtl="0">
              <a:lnSpc>
                <a:spcPct val="90000"/>
              </a:lnSpc>
              <a:spcBef>
                <a:spcPts val="0"/>
              </a:spcBef>
              <a:spcAft>
                <a:spcPts val="0"/>
              </a:spcAft>
              <a:buClr>
                <a:schemeClr val="dk1"/>
              </a:buClr>
              <a:buSzPts val="1800"/>
              <a:buNone/>
            </a:pPr>
            <a:endParaRPr sz="2900" dirty="0"/>
          </a:p>
          <a:p>
            <a:pPr marL="342900" lvl="0" indent="-342900" algn="just" fontAlgn="base">
              <a:lnSpc>
                <a:spcPct val="107000"/>
              </a:lnSpc>
              <a:buFont typeface="Symbol" panose="05050102010706020507" pitchFamily="18" charset="2"/>
              <a:buChar char=""/>
            </a:pPr>
            <a:r>
              <a:rPr lang="el-GR" sz="2400" dirty="0"/>
              <a:t>Κατανοήσετε </a:t>
            </a:r>
            <a:r>
              <a:rPr lang="en-GB" sz="2400" dirty="0" err="1"/>
              <a:t>τη</a:t>
            </a:r>
            <a:r>
              <a:rPr lang="en-GB" sz="2400" dirty="0"/>
              <a:t> σημασία της </a:t>
            </a:r>
            <a:r>
              <a:rPr lang="el-GR" sz="2400" dirty="0"/>
              <a:t>συμπεριληπτικής </a:t>
            </a:r>
            <a:r>
              <a:rPr lang="en-GB" sz="2400" dirty="0" err="1"/>
              <a:t>γλώσσ</a:t>
            </a:r>
            <a:r>
              <a:rPr lang="en-GB" sz="2400" dirty="0"/>
              <a:t>ας σε σχέση με τις ταυτότητες </a:t>
            </a:r>
            <a:r>
              <a:rPr lang="el-GR" sz="2400" dirty="0"/>
              <a:t>ΛΟΑΤΚΙ</a:t>
            </a:r>
            <a:r>
              <a:rPr lang="en-GB" sz="2400" dirty="0"/>
              <a:t>+,</a:t>
            </a:r>
            <a:endParaRPr lang="el-GR" sz="2400" dirty="0"/>
          </a:p>
          <a:p>
            <a:pPr marL="342900" lvl="0" indent="-342900" algn="just" fontAlgn="base">
              <a:lnSpc>
                <a:spcPct val="107000"/>
              </a:lnSpc>
              <a:buFont typeface="Symbol" panose="05050102010706020507" pitchFamily="18" charset="2"/>
              <a:buChar char=""/>
            </a:pPr>
            <a:r>
              <a:rPr lang="en-GB" sz="2400" dirty="0" err="1"/>
              <a:t>χρησιμο</a:t>
            </a:r>
            <a:r>
              <a:rPr lang="en-GB" sz="2400" dirty="0"/>
              <a:t>ποιείτε τη σωστή ορολογία σχετικά με τις ταυτότητες </a:t>
            </a:r>
            <a:r>
              <a:rPr lang="el-GR" sz="2400" dirty="0"/>
              <a:t>ΛΟΑΤΚΙ</a:t>
            </a:r>
            <a:r>
              <a:rPr lang="en-GB" sz="2400" dirty="0"/>
              <a:t>+,</a:t>
            </a:r>
            <a:endParaRPr lang="el-GR" sz="2400" dirty="0"/>
          </a:p>
          <a:p>
            <a:pPr marL="342900" lvl="0" indent="-342900" algn="just" fontAlgn="base">
              <a:lnSpc>
                <a:spcPct val="107000"/>
              </a:lnSpc>
              <a:spcAft>
                <a:spcPts val="800"/>
              </a:spcAft>
              <a:buFont typeface="Symbol" panose="05050102010706020507" pitchFamily="18" charset="2"/>
              <a:buChar char=""/>
            </a:pPr>
            <a:r>
              <a:rPr lang="en-GB" sz="2400" dirty="0" err="1"/>
              <a:t>υιοθετείτε</a:t>
            </a:r>
            <a:r>
              <a:rPr lang="en-GB" sz="2400" dirty="0"/>
              <a:t> γλώσσα που ανταποκρίνεται στο </a:t>
            </a:r>
            <a:r>
              <a:rPr lang="el-GR" sz="2400" dirty="0"/>
              <a:t>κοινωνικό </a:t>
            </a:r>
            <a:r>
              <a:rPr lang="en-GB" sz="2400" dirty="0" err="1"/>
              <a:t>φύλο</a:t>
            </a:r>
            <a:r>
              <a:rPr lang="en-GB" sz="2400" dirty="0"/>
              <a:t>. Η γλώσσα που ανταποκρίνεται στο </a:t>
            </a:r>
            <a:r>
              <a:rPr lang="el-GR" sz="2400" dirty="0"/>
              <a:t>κοινωνικό </a:t>
            </a:r>
            <a:r>
              <a:rPr lang="en-GB" sz="2400" dirty="0" err="1"/>
              <a:t>φύλο</a:t>
            </a:r>
            <a:r>
              <a:rPr lang="en-GB" sz="2400" dirty="0"/>
              <a:t> αντιμετωπίζει και αναγνωρίζει ενεργά τις έμφυλες ανισότητες και ανισότητες. Περιλαμβάνει την σκόπιμη επιλογή λέξεων και φράσεων που αμφισβητούν και εξουδετερώνουν τις έμφυλες νόρμες και προκαταλήψεις. </a:t>
            </a:r>
            <a:endParaRPr lang="el-GR" sz="2400" dirty="0"/>
          </a:p>
          <a:p>
            <a:pPr marL="0" lvl="0" indent="457200" algn="l" rtl="0">
              <a:lnSpc>
                <a:spcPct val="90000"/>
              </a:lnSpc>
              <a:spcBef>
                <a:spcPts val="0"/>
              </a:spcBef>
              <a:spcAft>
                <a:spcPts val="0"/>
              </a:spcAft>
              <a:buNone/>
            </a:pPr>
            <a:endParaRPr sz="2900" dirty="0"/>
          </a:p>
          <a:p>
            <a:pPr marL="0" lvl="0" indent="457200" algn="l" rtl="0">
              <a:lnSpc>
                <a:spcPct val="90000"/>
              </a:lnSpc>
              <a:spcBef>
                <a:spcPts val="0"/>
              </a:spcBef>
              <a:spcAft>
                <a:spcPts val="0"/>
              </a:spcAft>
              <a:buNone/>
            </a:pPr>
            <a:endParaRPr sz="2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04BEC792-E3B7-88EB-8121-BAFC3F284C50}"/>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B05B5DE4-E4C5-9194-30AB-AC94155BC819}"/>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Εισαγωγή</a:t>
            </a:r>
            <a:endParaRPr sz="3000" b="1" dirty="0">
              <a:solidFill>
                <a:srgbClr val="232765"/>
              </a:solidFill>
              <a:latin typeface="Calibri"/>
              <a:ea typeface="Calibri"/>
              <a:cs typeface="Calibri"/>
              <a:sym typeface="Calibri"/>
            </a:endParaRPr>
          </a:p>
        </p:txBody>
      </p:sp>
      <p:sp>
        <p:nvSpPr>
          <p:cNvPr id="7" name="Google Shape;99;p8">
            <a:extLst>
              <a:ext uri="{FF2B5EF4-FFF2-40B4-BE49-F238E27FC236}">
                <a16:creationId xmlns:a16="http://schemas.microsoft.com/office/drawing/2014/main" id="{9AD87FDF-8220-34F6-30DB-9401A2755587}"/>
              </a:ext>
            </a:extLst>
          </p:cNvPr>
          <p:cNvSpPr txBox="1">
            <a:spLocks noGrp="1"/>
          </p:cNvSpPr>
          <p:nvPr>
            <p:ph type="body" idx="1"/>
          </p:nvPr>
        </p:nvSpPr>
        <p:spPr>
          <a:xfrm>
            <a:off x="485776" y="2002971"/>
            <a:ext cx="7025368" cy="3944983"/>
          </a:xfrm>
          <a:prstGeom prst="rect">
            <a:avLst/>
          </a:prstGeom>
          <a:noFill/>
          <a:ln>
            <a:noFill/>
          </a:ln>
        </p:spPr>
        <p:txBody>
          <a:bodyPr spcFirstLastPara="1" wrap="square" lIns="91425" tIns="45700" rIns="91425" bIns="45700" anchor="t" anchorCtr="0">
            <a:normAutofit fontScale="70000" lnSpcReduction="20000"/>
          </a:bodyPr>
          <a:lstStyle/>
          <a:p>
            <a:pPr marL="228600" lvl="0" indent="-114300" algn="just">
              <a:spcBef>
                <a:spcPts val="0"/>
              </a:spcBef>
              <a:buNone/>
            </a:pPr>
            <a:r>
              <a:rPr lang="en-US" sz="2900" dirty="0"/>
              <a:t>Τι </a:t>
            </a:r>
            <a:r>
              <a:rPr lang="el-GR" sz="2900" dirty="0"/>
              <a:t>κοινωνικό </a:t>
            </a:r>
            <a:r>
              <a:rPr lang="en-US" sz="2900" dirty="0" err="1"/>
              <a:t>φύλο</a:t>
            </a:r>
            <a:r>
              <a:rPr lang="en-US" sz="2900" dirty="0"/>
              <a:t> φαντάζεστε όταν ακούτε τη λέξη </a:t>
            </a:r>
            <a:r>
              <a:rPr lang="en-US" sz="2900" b="1" dirty="0"/>
              <a:t>"μηχανικός" ή "νοσηλευτής"</a:t>
            </a:r>
            <a:r>
              <a:rPr lang="en-US" sz="2900" dirty="0"/>
              <a:t>; Η γλώσσα είναι ένας συμφωνημένος κώδικας επικοινωνίας που χρησιμοποιείται ανεξάρτητα από το </a:t>
            </a:r>
            <a:r>
              <a:rPr lang="el-GR" sz="2900" dirty="0"/>
              <a:t>κοινωνικό </a:t>
            </a:r>
            <a:r>
              <a:rPr lang="en-US" sz="2900" dirty="0" err="1"/>
              <a:t>φύλο</a:t>
            </a:r>
            <a:r>
              <a:rPr lang="en-US" sz="2900" dirty="0"/>
              <a:t>. Αν το σκεφτείτε, ωστόσο, ακόμη και οι πρώτες λέξεις </a:t>
            </a:r>
            <a:r>
              <a:rPr lang="en-US" sz="2900" dirty="0" err="1"/>
              <a:t>ενός</a:t>
            </a:r>
            <a:r>
              <a:rPr lang="en-US" sz="2900" dirty="0"/>
              <a:t> πα</a:t>
            </a:r>
            <a:r>
              <a:rPr lang="en-US" sz="2900" dirty="0" err="1"/>
              <a:t>ιδιού</a:t>
            </a:r>
            <a:r>
              <a:rPr lang="en-US" sz="2900" dirty="0"/>
              <a:t>, "μαμά" ή "μπαμπά", αποκαλύπτουν τη δύναμη του </a:t>
            </a:r>
            <a:r>
              <a:rPr lang="el-GR" sz="2900" dirty="0"/>
              <a:t>κοινωνικού </a:t>
            </a:r>
            <a:r>
              <a:rPr lang="en-US" sz="2900" dirty="0" err="1"/>
              <a:t>φύλου</a:t>
            </a:r>
            <a:r>
              <a:rPr lang="en-US" sz="2900" dirty="0"/>
              <a:t> στη φύση αυτού του κώδικα. </a:t>
            </a:r>
          </a:p>
          <a:p>
            <a:pPr marL="228600" lvl="0" indent="-114300" algn="just">
              <a:spcBef>
                <a:spcPts val="0"/>
              </a:spcBef>
              <a:buNone/>
            </a:pPr>
            <a:endParaRPr lang="en-US" sz="2900" dirty="0"/>
          </a:p>
          <a:p>
            <a:pPr marL="228600" lvl="0" indent="-114300" algn="just">
              <a:spcBef>
                <a:spcPts val="0"/>
              </a:spcBef>
              <a:buNone/>
            </a:pPr>
            <a:r>
              <a:rPr lang="en-US" sz="2900" dirty="0"/>
              <a:t>Πράγματι, επηρεάζει τον τρόπο με τον οποίο αλληλεπιδρούμε ή κατανοούμε το </a:t>
            </a:r>
            <a:r>
              <a:rPr lang="el-GR" sz="2900" dirty="0"/>
              <a:t>κοινωνικό </a:t>
            </a:r>
            <a:r>
              <a:rPr lang="en-US" sz="2900" dirty="0" err="1"/>
              <a:t>φύλο</a:t>
            </a:r>
            <a:r>
              <a:rPr lang="en-US" sz="2900" dirty="0"/>
              <a:t>. Ως αρνητική συνέπεια, συχνά διαμορφώνει τις προκαταλήψεις και τις συμπεριφορές μας απέναντι στο </a:t>
            </a:r>
            <a:r>
              <a:rPr lang="el-GR" sz="2900" dirty="0"/>
              <a:t>κοινωνικό </a:t>
            </a:r>
            <a:r>
              <a:rPr lang="en-US" sz="2900" dirty="0" err="1"/>
              <a:t>φύλο</a:t>
            </a:r>
            <a:r>
              <a:rPr lang="en-US" sz="2900" dirty="0"/>
              <a:t>. Μπορεί όμως η ίδια η γλώσσα να μας βοηθήσει να αντιμετωπίσουμε το ίδιο ακριβώς πρόβλημα που δημιουργεί; Παρέχει, από μόνη της, τα εργαλεία που χρειαζόμαστε για να είμαστε </a:t>
            </a:r>
            <a:r>
              <a:rPr lang="el-GR" sz="2900" dirty="0"/>
              <a:t>συμπεριληπτικοί</a:t>
            </a:r>
            <a:r>
              <a:rPr lang="en-US" sz="2900" dirty="0"/>
              <a:t>, ή πρέπει να είμαστε εφευρετικοί; </a:t>
            </a:r>
          </a:p>
        </p:txBody>
      </p:sp>
      <p:pic>
        <p:nvPicPr>
          <p:cNvPr id="1026" name="Picture 2" descr="AI generated img">
            <a:extLst>
              <a:ext uri="{FF2B5EF4-FFF2-40B4-BE49-F238E27FC236}">
                <a16:creationId xmlns:a16="http://schemas.microsoft.com/office/drawing/2014/main" id="{5F85EDBB-1017-E81C-CCA0-2A8554FE55C7}"/>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19685" y="0"/>
            <a:ext cx="3873226" cy="68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54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a14="http://schemas.microsoft.com/office/drawing/2010/main" xmlns:p14="http://schemas.microsoft.com/office/powerpoint/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Picture 2" descr="A blue and black rectangle&#10;&#10;AI-generated content may be incorrect.">
            <a:extLst>
              <a:ext uri="{FF2B5EF4-FFF2-40B4-BE49-F238E27FC236}">
                <a16:creationId xmlns:a16="http://schemas.microsoft.com/office/drawing/2014/main" id="{169BA4B7-BCA9-181A-E77B-A6F8960242B0}"/>
              </a:ext>
            </a:extLst>
          </p:cNvPr>
          <p:cNvPicPr>
            <a:picLocks noChangeAspect="1"/>
          </p:cNvPicPr>
          <p:nvPr/>
        </p:nvPicPr>
        <p:blipFill>
          <a:blip r:embed="rId3"/>
          <a:stretch>
            <a:fillRect/>
          </a:stretch>
        </p:blipFill>
        <p:spPr>
          <a:xfrm>
            <a:off x="4960862" y="1072357"/>
            <a:ext cx="6402020" cy="4713286"/>
          </a:xfrm>
          <a:prstGeom prst="rect">
            <a:avLst/>
          </a:prstGeom>
        </p:spPr>
      </p:pic>
      <p:sp>
        <p:nvSpPr>
          <p:cNvPr id="7" name="Google Shape;99;p8">
            <a:extLst>
              <a:ext uri="{FF2B5EF4-FFF2-40B4-BE49-F238E27FC236}">
                <a16:creationId xmlns:a16="http://schemas.microsoft.com/office/drawing/2014/main" id="{8AC4402D-DE74-6339-CB33-C8E4116D82D8}"/>
              </a:ext>
            </a:extLst>
          </p:cNvPr>
          <p:cNvSpPr txBox="1">
            <a:spLocks noGrp="1"/>
          </p:cNvSpPr>
          <p:nvPr>
            <p:ph type="body" idx="1"/>
          </p:nvPr>
        </p:nvSpPr>
        <p:spPr>
          <a:xfrm>
            <a:off x="4960862" y="1456509"/>
            <a:ext cx="6249004" cy="3944983"/>
          </a:xfrm>
          <a:prstGeom prst="rect">
            <a:avLst/>
          </a:prstGeom>
          <a:noFill/>
          <a:ln>
            <a:noFill/>
          </a:ln>
        </p:spPr>
        <p:txBody>
          <a:bodyPr spcFirstLastPara="1" wrap="square" lIns="91425" tIns="45700" rIns="91425" bIns="45700" anchor="t" anchorCtr="0">
            <a:normAutofit fontScale="92500" lnSpcReduction="10000"/>
          </a:bodyPr>
          <a:lstStyle/>
          <a:p>
            <a:pPr marL="228600" lvl="0" indent="-114300" algn="just" rtl="0">
              <a:lnSpc>
                <a:spcPct val="90000"/>
              </a:lnSpc>
              <a:spcBef>
                <a:spcPts val="0"/>
              </a:spcBef>
              <a:spcAft>
                <a:spcPts val="0"/>
              </a:spcAft>
              <a:buClr>
                <a:schemeClr val="dk1"/>
              </a:buClr>
              <a:buSzPts val="1800"/>
              <a:buNone/>
            </a:pPr>
            <a:r>
              <a:rPr lang="en-US" sz="2900" b="1" dirty="0">
                <a:solidFill>
                  <a:schemeClr val="bg1"/>
                </a:solidFill>
              </a:rPr>
              <a:t>Η χρήση λέξεων και φράσεων (γραπτά και προφορικά) που αναγνωρίζουν και προωθούν την ισότητα των </a:t>
            </a:r>
            <a:r>
              <a:rPr lang="el-GR" sz="2900" b="1" dirty="0">
                <a:solidFill>
                  <a:schemeClr val="bg1"/>
                </a:solidFill>
              </a:rPr>
              <a:t>κοινωνικών </a:t>
            </a:r>
            <a:r>
              <a:rPr lang="en-US" sz="2900" b="1" dirty="0" err="1">
                <a:solidFill>
                  <a:schemeClr val="bg1"/>
                </a:solidFill>
              </a:rPr>
              <a:t>φύλων</a:t>
            </a:r>
            <a:r>
              <a:rPr lang="en-US" sz="2900" b="1" dirty="0">
                <a:solidFill>
                  <a:schemeClr val="bg1"/>
                </a:solidFill>
              </a:rPr>
              <a:t>. </a:t>
            </a:r>
          </a:p>
          <a:p>
            <a:pPr marL="228600" lvl="0" indent="-114300" algn="just" rtl="0">
              <a:lnSpc>
                <a:spcPct val="90000"/>
              </a:lnSpc>
              <a:spcBef>
                <a:spcPts val="0"/>
              </a:spcBef>
              <a:spcAft>
                <a:spcPts val="0"/>
              </a:spcAft>
              <a:buClr>
                <a:schemeClr val="dk1"/>
              </a:buClr>
              <a:buSzPts val="1800"/>
              <a:buNone/>
            </a:pPr>
            <a:r>
              <a:rPr lang="en-US" sz="2900" b="1" dirty="0">
                <a:solidFill>
                  <a:schemeClr val="bg1"/>
                </a:solidFill>
              </a:rPr>
              <a:t>Η γλώσσα που ανταποκρίνεται στο </a:t>
            </a:r>
            <a:r>
              <a:rPr lang="el-GR" sz="2900" b="1" dirty="0">
                <a:solidFill>
                  <a:schemeClr val="bg1"/>
                </a:solidFill>
              </a:rPr>
              <a:t>κοινωνικό φύλο </a:t>
            </a:r>
            <a:r>
              <a:rPr lang="en-US" sz="2900" b="1" dirty="0" err="1">
                <a:solidFill>
                  <a:schemeClr val="bg1"/>
                </a:solidFill>
              </a:rPr>
              <a:t>στοχεύει</a:t>
            </a:r>
            <a:r>
              <a:rPr lang="en-US" sz="2900" b="1" dirty="0">
                <a:solidFill>
                  <a:schemeClr val="bg1"/>
                </a:solidFill>
              </a:rPr>
              <a:t> στη δημιουργία ενός </a:t>
            </a:r>
            <a:r>
              <a:rPr lang="el-GR" sz="2900" b="1" dirty="0">
                <a:solidFill>
                  <a:schemeClr val="bg1"/>
                </a:solidFill>
              </a:rPr>
              <a:t>συμπεριληπτικού </a:t>
            </a:r>
            <a:r>
              <a:rPr lang="en-US" sz="2900" b="1" dirty="0">
                <a:solidFill>
                  <a:schemeClr val="bg1"/>
                </a:solidFill>
              </a:rPr>
              <a:t>π</a:t>
            </a:r>
            <a:r>
              <a:rPr lang="en-US" sz="2900" b="1" dirty="0" err="1">
                <a:solidFill>
                  <a:schemeClr val="bg1"/>
                </a:solidFill>
              </a:rPr>
              <a:t>ερι</a:t>
            </a:r>
            <a:r>
              <a:rPr lang="en-US" sz="2900" b="1" dirty="0">
                <a:solidFill>
                  <a:schemeClr val="bg1"/>
                </a:solidFill>
              </a:rPr>
              <a:t>βάλλοντος</a:t>
            </a:r>
            <a:r>
              <a:rPr lang="el-GR" sz="2900" b="1" dirty="0">
                <a:solidFill>
                  <a:schemeClr val="bg1"/>
                </a:solidFill>
              </a:rPr>
              <a:t> </a:t>
            </a:r>
            <a:r>
              <a:rPr lang="en-US" sz="2900" b="1" dirty="0">
                <a:solidFill>
                  <a:schemeClr val="bg1"/>
                </a:solidFill>
              </a:rPr>
              <a:t>και σεβασμό προς τα άτομα όλων των </a:t>
            </a:r>
            <a:r>
              <a:rPr lang="el-GR" sz="2900" b="1" dirty="0">
                <a:solidFill>
                  <a:schemeClr val="bg1"/>
                </a:solidFill>
              </a:rPr>
              <a:t>κοινωνικών </a:t>
            </a:r>
            <a:r>
              <a:rPr lang="en-US" sz="2900" b="1" dirty="0" err="1">
                <a:solidFill>
                  <a:schemeClr val="bg1"/>
                </a:solidFill>
              </a:rPr>
              <a:t>φύλων</a:t>
            </a:r>
            <a:r>
              <a:rPr lang="en-US" sz="2900" b="1" dirty="0">
                <a:solidFill>
                  <a:schemeClr val="bg1"/>
                </a:solidFill>
              </a:rPr>
              <a:t>, διασφαλίζοντας ότι όλοι αισθάνονται ότι εκπροσωπούνται και εκτιμώνται.</a:t>
            </a:r>
          </a:p>
        </p:txBody>
      </p:sp>
      <p:sp>
        <p:nvSpPr>
          <p:cNvPr id="8" name="Title 1">
            <a:extLst>
              <a:ext uri="{FF2B5EF4-FFF2-40B4-BE49-F238E27FC236}">
                <a16:creationId xmlns:a16="http://schemas.microsoft.com/office/drawing/2014/main" id="{A119445D-8AB3-BBF1-4BA6-20998F1F853C}"/>
              </a:ext>
            </a:extLst>
          </p:cNvPr>
          <p:cNvSpPr>
            <a:spLocks noGrp="1"/>
          </p:cNvSpPr>
          <p:nvPr>
            <p:ph type="title"/>
          </p:nvPr>
        </p:nvSpPr>
        <p:spPr>
          <a:xfrm>
            <a:off x="332136" y="1072357"/>
            <a:ext cx="4505871" cy="2710373"/>
          </a:xfrm>
        </p:spPr>
        <p:txBody>
          <a:bodyPr>
            <a:normAutofit fontScale="90000"/>
          </a:bodyPr>
          <a:lstStyle/>
          <a:p>
            <a:pPr algn="ctr"/>
            <a:r>
              <a:rPr lang="en-US" sz="4000" b="1" dirty="0">
                <a:solidFill>
                  <a:srgbClr val="002060"/>
                </a:solidFill>
                <a:latin typeface="+mn-lt"/>
              </a:rPr>
              <a:t>Ποιος είναι ο ορισμός της γλώσσας που </a:t>
            </a:r>
            <a:r>
              <a:rPr lang="el-GR" sz="4000" b="1" dirty="0">
                <a:solidFill>
                  <a:srgbClr val="002060"/>
                </a:solidFill>
                <a:latin typeface="+mn-lt"/>
              </a:rPr>
              <a:t>προσαρμόζεται</a:t>
            </a:r>
            <a:r>
              <a:rPr lang="en-US" sz="4000" b="1" dirty="0">
                <a:solidFill>
                  <a:srgbClr val="002060"/>
                </a:solidFill>
                <a:latin typeface="+mn-lt"/>
              </a:rPr>
              <a:t> στο</a:t>
            </a:r>
            <a:r>
              <a:rPr lang="el-GR" sz="4000" b="1" dirty="0">
                <a:solidFill>
                  <a:srgbClr val="002060"/>
                </a:solidFill>
                <a:latin typeface="+mn-lt"/>
              </a:rPr>
              <a:t> κοινωνικό φύλο</a:t>
            </a:r>
            <a:r>
              <a:rPr lang="en-US" sz="4000" b="1" dirty="0">
                <a:solidFill>
                  <a:srgbClr val="002060"/>
                </a:solidFill>
                <a:latin typeface="+mn-lt"/>
              </a:rPr>
              <a:t>;</a:t>
            </a:r>
            <a:endParaRPr lang="el-GR" sz="4000" b="1" dirty="0">
              <a:solidFill>
                <a:srgbClr val="002060"/>
              </a:solidFill>
              <a:latin typeface="+mn-lt"/>
            </a:endParaRPr>
          </a:p>
        </p:txBody>
      </p:sp>
      <p:pic>
        <p:nvPicPr>
          <p:cNvPr id="5" name="Picture 4" descr="A rainbow with clouds in the sky&#10;&#10;AI-generated content may be incorrect.">
            <a:extLst>
              <a:ext uri="{FF2B5EF4-FFF2-40B4-BE49-F238E27FC236}">
                <a16:creationId xmlns:a16="http://schemas.microsoft.com/office/drawing/2014/main" id="{9E9E0A34-CEF9-A66E-1CC1-35B173CE5B1E}"/>
              </a:ext>
            </a:extLst>
          </p:cNvPr>
          <p:cNvPicPr>
            <a:picLocks noChangeAspect="1"/>
          </p:cNvPicPr>
          <p:nvPr/>
        </p:nvPicPr>
        <p:blipFill>
          <a:blip r:embed="rId4"/>
          <a:stretch>
            <a:fillRect/>
          </a:stretch>
        </p:blipFill>
        <p:spPr>
          <a:xfrm>
            <a:off x="1158982" y="3821195"/>
            <a:ext cx="2525376" cy="158029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FD84D94-46B2-C27B-7853-A5B02C696759}"/>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A68337F3-4390-502E-8DE1-B70DBE35E4E7}"/>
              </a:ext>
            </a:extLst>
          </p:cNvPr>
          <p:cNvSpPr txBox="1">
            <a:spLocks noGrp="1"/>
          </p:cNvSpPr>
          <p:nvPr>
            <p:ph type="title"/>
          </p:nvPr>
        </p:nvSpPr>
        <p:spPr>
          <a:xfrm>
            <a:off x="596233" y="1001298"/>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Γιατί έχει σημασία η γλώσσα που ανταποκρίνεται στο </a:t>
            </a:r>
            <a:r>
              <a:rPr lang="el-GR" sz="3000" b="1" dirty="0">
                <a:solidFill>
                  <a:srgbClr val="232765"/>
                </a:solidFill>
              </a:rPr>
              <a:t>κοινωνικό </a:t>
            </a:r>
            <a:r>
              <a:rPr lang="en-US" sz="3000" b="1" dirty="0" err="1">
                <a:solidFill>
                  <a:srgbClr val="232765"/>
                </a:solidFill>
              </a:rPr>
              <a:t>φύλο</a:t>
            </a:r>
            <a:r>
              <a:rPr lang="en-US" sz="3000" b="1" dirty="0">
                <a:solidFill>
                  <a:srgbClr val="232765"/>
                </a:solidFill>
              </a:rPr>
              <a:t>; </a:t>
            </a:r>
            <a:endParaRPr sz="3000" b="1" dirty="0">
              <a:solidFill>
                <a:srgbClr val="232765"/>
              </a:solidFill>
              <a:latin typeface="Calibri"/>
              <a:ea typeface="Calibri"/>
              <a:cs typeface="Calibri"/>
              <a:sym typeface="Calibri"/>
            </a:endParaRPr>
          </a:p>
        </p:txBody>
      </p:sp>
      <p:sp>
        <p:nvSpPr>
          <p:cNvPr id="7" name="Google Shape;99;p8">
            <a:extLst>
              <a:ext uri="{FF2B5EF4-FFF2-40B4-BE49-F238E27FC236}">
                <a16:creationId xmlns:a16="http://schemas.microsoft.com/office/drawing/2014/main" id="{BACDEF56-2320-9985-264E-63D2BCBDCE6E}"/>
              </a:ext>
            </a:extLst>
          </p:cNvPr>
          <p:cNvSpPr txBox="1">
            <a:spLocks noGrp="1"/>
          </p:cNvSpPr>
          <p:nvPr>
            <p:ph type="body" idx="1"/>
          </p:nvPr>
        </p:nvSpPr>
        <p:spPr>
          <a:xfrm>
            <a:off x="0" y="3600155"/>
            <a:ext cx="3915907" cy="3175332"/>
          </a:xfrm>
          <a:prstGeom prst="rect">
            <a:avLst/>
          </a:prstGeom>
          <a:noFill/>
          <a:ln>
            <a:noFill/>
          </a:ln>
        </p:spPr>
        <p:txBody>
          <a:bodyPr spcFirstLastPara="1" wrap="square" lIns="91425" tIns="45700" rIns="91425" bIns="45700" anchor="t" anchorCtr="0">
            <a:noAutofit/>
          </a:bodyPr>
          <a:lstStyle/>
          <a:p>
            <a:pPr marL="228600" lvl="0" indent="-114300" algn="just" rtl="0">
              <a:lnSpc>
                <a:spcPct val="90000"/>
              </a:lnSpc>
              <a:spcBef>
                <a:spcPts val="0"/>
              </a:spcBef>
              <a:spcAft>
                <a:spcPts val="0"/>
              </a:spcAft>
              <a:buClr>
                <a:schemeClr val="dk1"/>
              </a:buClr>
              <a:buSzPts val="1800"/>
              <a:buNone/>
            </a:pPr>
            <a:r>
              <a:rPr lang="en-US" sz="1800" dirty="0">
                <a:solidFill>
                  <a:srgbClr val="000000"/>
                </a:solidFill>
                <a:effectLst/>
                <a:latin typeface="Calibri" panose="020F0502020204030204" pitchFamily="34" charset="0"/>
              </a:rPr>
              <a:t>Όταν οι εκπαιδευόμενοι μπορούν να συσχετιστούν με το </a:t>
            </a:r>
            <a:r>
              <a:rPr lang="el-GR" sz="1800" dirty="0">
                <a:solidFill>
                  <a:srgbClr val="000000"/>
                </a:solidFill>
                <a:effectLst/>
                <a:latin typeface="Calibri" panose="020F0502020204030204" pitchFamily="34" charset="0"/>
              </a:rPr>
              <a:t>κοινωνικό </a:t>
            </a:r>
            <a:r>
              <a:rPr lang="en-US" sz="1800" dirty="0" err="1">
                <a:solidFill>
                  <a:srgbClr val="000000"/>
                </a:solidFill>
                <a:effectLst/>
                <a:latin typeface="Calibri" panose="020F0502020204030204" pitchFamily="34" charset="0"/>
              </a:rPr>
              <a:t>φύλο</a:t>
            </a:r>
            <a:r>
              <a:rPr lang="en-US" sz="1800" dirty="0">
                <a:solidFill>
                  <a:srgbClr val="000000"/>
                </a:solidFill>
                <a:effectLst/>
                <a:latin typeface="Calibri" panose="020F0502020204030204" pitchFamily="34" charset="0"/>
              </a:rPr>
              <a:t> τους, αυτό δείχνει ότι οι ανάγκες τους αντιπροσωπεύονται αποτελεσματικότερα από τη γλώσσα που χρησιμοποιείται. </a:t>
            </a:r>
            <a:r>
              <a:rPr lang="en-US" sz="1800" dirty="0">
                <a:solidFill>
                  <a:srgbClr val="000000"/>
                </a:solidFill>
                <a:latin typeface="Calibri" panose="020F0502020204030204" pitchFamily="34" charset="0"/>
              </a:rPr>
              <a:t>Η δημιουργία έμφυλων ρόλων μέσω της γλώσσας μπορεί να διαχωρίσει τις αντιλαμβανόμενες επιθυμίες και ανάγκες </a:t>
            </a:r>
            <a:endParaRPr lang="en-US" sz="1800" dirty="0"/>
          </a:p>
        </p:txBody>
      </p:sp>
      <p:sp>
        <p:nvSpPr>
          <p:cNvPr id="2" name="Google Shape;107;g30562710007_0_4">
            <a:extLst>
              <a:ext uri="{FF2B5EF4-FFF2-40B4-BE49-F238E27FC236}">
                <a16:creationId xmlns:a16="http://schemas.microsoft.com/office/drawing/2014/main" id="{4C241E1E-AA77-D92C-A9DE-0B61AC505A5C}"/>
              </a:ext>
            </a:extLst>
          </p:cNvPr>
          <p:cNvSpPr txBox="1">
            <a:spLocks/>
          </p:cNvSpPr>
          <p:nvPr/>
        </p:nvSpPr>
        <p:spPr>
          <a:xfrm>
            <a:off x="223928" y="1670179"/>
            <a:ext cx="3778217" cy="679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pPr>
            <a:r>
              <a:rPr lang="en-US" sz="2200" b="1" dirty="0">
                <a:solidFill>
                  <a:srgbClr val="232765"/>
                </a:solidFill>
              </a:rPr>
              <a:t>Συμμετοχικότητα και εκπροσώπηση</a:t>
            </a:r>
          </a:p>
        </p:txBody>
      </p:sp>
      <p:sp>
        <p:nvSpPr>
          <p:cNvPr id="3" name="Google Shape;107;g30562710007_0_4">
            <a:extLst>
              <a:ext uri="{FF2B5EF4-FFF2-40B4-BE49-F238E27FC236}">
                <a16:creationId xmlns:a16="http://schemas.microsoft.com/office/drawing/2014/main" id="{D8DA2B3D-2BCA-E573-1EA3-44B14438A1CD}"/>
              </a:ext>
            </a:extLst>
          </p:cNvPr>
          <p:cNvSpPr txBox="1">
            <a:spLocks/>
          </p:cNvSpPr>
          <p:nvPr/>
        </p:nvSpPr>
        <p:spPr>
          <a:xfrm>
            <a:off x="4921805" y="1670179"/>
            <a:ext cx="3355756" cy="679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pPr>
            <a:r>
              <a:rPr lang="en-US" sz="2200" b="1" dirty="0">
                <a:solidFill>
                  <a:srgbClr val="232765"/>
                </a:solidFill>
              </a:rPr>
              <a:t>Υπέρβαση προκαταλήψεων</a:t>
            </a:r>
          </a:p>
        </p:txBody>
      </p:sp>
      <p:sp>
        <p:nvSpPr>
          <p:cNvPr id="4" name="Google Shape;107;g30562710007_0_4">
            <a:extLst>
              <a:ext uri="{FF2B5EF4-FFF2-40B4-BE49-F238E27FC236}">
                <a16:creationId xmlns:a16="http://schemas.microsoft.com/office/drawing/2014/main" id="{C7D9D5F1-EBF7-8788-6C2A-CED90C0CEFB0}"/>
              </a:ext>
            </a:extLst>
          </p:cNvPr>
          <p:cNvSpPr txBox="1">
            <a:spLocks/>
          </p:cNvSpPr>
          <p:nvPr/>
        </p:nvSpPr>
        <p:spPr>
          <a:xfrm>
            <a:off x="8612316" y="1670179"/>
            <a:ext cx="3355756" cy="679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pPr>
            <a:r>
              <a:rPr lang="en-US" sz="2200" b="1" dirty="0">
                <a:solidFill>
                  <a:srgbClr val="232765"/>
                </a:solidFill>
              </a:rPr>
              <a:t>Περιεκτικό περιβάλλον </a:t>
            </a:r>
          </a:p>
        </p:txBody>
      </p:sp>
      <p:sp>
        <p:nvSpPr>
          <p:cNvPr id="5" name="Google Shape;99;p8">
            <a:extLst>
              <a:ext uri="{FF2B5EF4-FFF2-40B4-BE49-F238E27FC236}">
                <a16:creationId xmlns:a16="http://schemas.microsoft.com/office/drawing/2014/main" id="{206B18D4-45AA-071E-CBDA-986D0ED01DC9}"/>
              </a:ext>
            </a:extLst>
          </p:cNvPr>
          <p:cNvSpPr txBox="1">
            <a:spLocks/>
          </p:cNvSpPr>
          <p:nvPr/>
        </p:nvSpPr>
        <p:spPr>
          <a:xfrm>
            <a:off x="3942179" y="3682667"/>
            <a:ext cx="4176209" cy="25945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114300" algn="just">
              <a:spcBef>
                <a:spcPts val="0"/>
              </a:spcBef>
              <a:buFont typeface="Arial"/>
              <a:buNone/>
            </a:pPr>
            <a:r>
              <a:rPr lang="en-US" sz="1800" dirty="0">
                <a:solidFill>
                  <a:srgbClr val="000000"/>
                </a:solidFill>
                <a:latin typeface="Calibri" panose="020F0502020204030204" pitchFamily="34" charset="0"/>
              </a:rPr>
              <a:t>Οι προκαταλήψεις είναι έννοιες σκέψης που επηρεάζουν υποσυνείδητα τις αντιλήψεις μας</a:t>
            </a:r>
            <a:r>
              <a:rPr lang="el-GR" sz="1800" dirty="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επηρεάζοντας τις απόψεις μας και, κατά συνέπεια, τις αποφάσεις μας. Δεν μιλάμε απλώς σε μια γλώσσα - αρθρώνουμε και τις σκέψεις μας με αυτήν. Αυτός είναι ο λόγος για τον οποίο μια τέτοια άρθρωση των συλλογισμών θα μειώσει τις προκαταλήψεις. </a:t>
            </a:r>
            <a:endParaRPr lang="en-US" sz="1800" dirty="0"/>
          </a:p>
        </p:txBody>
      </p:sp>
      <p:sp>
        <p:nvSpPr>
          <p:cNvPr id="6" name="Google Shape;99;p8">
            <a:extLst>
              <a:ext uri="{FF2B5EF4-FFF2-40B4-BE49-F238E27FC236}">
                <a16:creationId xmlns:a16="http://schemas.microsoft.com/office/drawing/2014/main" id="{BFF02372-C197-FEE7-4AB9-29555E2DA82B}"/>
              </a:ext>
            </a:extLst>
          </p:cNvPr>
          <p:cNvSpPr txBox="1">
            <a:spLocks/>
          </p:cNvSpPr>
          <p:nvPr/>
        </p:nvSpPr>
        <p:spPr>
          <a:xfrm>
            <a:off x="8345070" y="3682668"/>
            <a:ext cx="3355756" cy="2693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114300" algn="just">
              <a:spcBef>
                <a:spcPts val="0"/>
              </a:spcBef>
              <a:buFont typeface="Arial"/>
              <a:buNone/>
            </a:pPr>
            <a:r>
              <a:rPr lang="en-US" sz="1800" dirty="0" err="1">
                <a:solidFill>
                  <a:srgbClr val="000000"/>
                </a:solidFill>
                <a:latin typeface="Calibri" panose="020F0502020204030204" pitchFamily="34" charset="0"/>
              </a:rPr>
              <a:t>Έν</a:t>
            </a:r>
            <a:r>
              <a:rPr lang="en-US" sz="1800" dirty="0">
                <a:solidFill>
                  <a:srgbClr val="000000"/>
                </a:solidFill>
                <a:latin typeface="Calibri" panose="020F0502020204030204" pitchFamily="34" charset="0"/>
              </a:rPr>
              <a:t>α </a:t>
            </a:r>
            <a:r>
              <a:rPr lang="el-GR" sz="1800" dirty="0">
                <a:solidFill>
                  <a:srgbClr val="000000"/>
                </a:solidFill>
                <a:latin typeface="Calibri" panose="020F0502020204030204" pitchFamily="34" charset="0"/>
              </a:rPr>
              <a:t>συμπεριληπτικό </a:t>
            </a:r>
            <a:r>
              <a:rPr lang="en-US" sz="1800" dirty="0">
                <a:solidFill>
                  <a:srgbClr val="000000"/>
                </a:solidFill>
                <a:latin typeface="Calibri" panose="020F0502020204030204" pitchFamily="34" charset="0"/>
              </a:rPr>
              <a:t>π</a:t>
            </a:r>
            <a:r>
              <a:rPr lang="en-US" sz="1800" dirty="0" err="1">
                <a:solidFill>
                  <a:srgbClr val="000000"/>
                </a:solidFill>
                <a:latin typeface="Calibri" panose="020F0502020204030204" pitchFamily="34" charset="0"/>
              </a:rPr>
              <a:t>ερι</a:t>
            </a:r>
            <a:r>
              <a:rPr lang="en-US" sz="1800" dirty="0">
                <a:solidFill>
                  <a:srgbClr val="000000"/>
                </a:solidFill>
                <a:latin typeface="Calibri" panose="020F0502020204030204" pitchFamily="34" charset="0"/>
              </a:rPr>
              <a:t>βάλλον δημιουργείται όταν οι γλωσσικές πρακτικές αναγνωρίζουν και σέβονται όλες τις ταυτότητες </a:t>
            </a:r>
            <a:r>
              <a:rPr lang="el-GR" sz="1800" dirty="0">
                <a:solidFill>
                  <a:srgbClr val="000000"/>
                </a:solidFill>
                <a:latin typeface="Calibri" panose="020F0502020204030204" pitchFamily="34" charset="0"/>
              </a:rPr>
              <a:t>κοινωνικού </a:t>
            </a:r>
            <a:r>
              <a:rPr lang="en-US" sz="1800" dirty="0" err="1">
                <a:solidFill>
                  <a:srgbClr val="000000"/>
                </a:solidFill>
                <a:latin typeface="Calibri" panose="020F0502020204030204" pitchFamily="34" charset="0"/>
              </a:rPr>
              <a:t>φύλου</a:t>
            </a:r>
            <a:r>
              <a:rPr lang="en-US" sz="1800" dirty="0">
                <a:solidFill>
                  <a:srgbClr val="000000"/>
                </a:solidFill>
                <a:latin typeface="Calibri" panose="020F0502020204030204" pitchFamily="34" charset="0"/>
              </a:rPr>
              <a:t>. Με αυτόν τον τρόπο, όταν μοιράζονται οι γνώσεις και οι ευκαιρίες, είναι πιο πιθανό να συμμετέχουν όλοι. </a:t>
            </a:r>
            <a:endParaRPr lang="en-US" sz="1800" dirty="0"/>
          </a:p>
        </p:txBody>
      </p:sp>
      <p:pic>
        <p:nvPicPr>
          <p:cNvPr id="10" name="Picture 9" descr="A group of people icons&#10;&#10;AI-generated content may be incorrect.">
            <a:extLst>
              <a:ext uri="{FF2B5EF4-FFF2-40B4-BE49-F238E27FC236}">
                <a16:creationId xmlns:a16="http://schemas.microsoft.com/office/drawing/2014/main" id="{AB1D36EF-16CC-FFED-1A5F-7BBF7B6767C5}"/>
              </a:ext>
            </a:extLst>
          </p:cNvPr>
          <p:cNvPicPr>
            <a:picLocks noChangeAspect="1"/>
          </p:cNvPicPr>
          <p:nvPr/>
        </p:nvPicPr>
        <p:blipFill>
          <a:blip r:embed="rId3"/>
          <a:stretch>
            <a:fillRect/>
          </a:stretch>
        </p:blipFill>
        <p:spPr>
          <a:xfrm>
            <a:off x="2214142" y="1996514"/>
            <a:ext cx="1303587" cy="1370136"/>
          </a:xfrm>
          <a:prstGeom prst="rect">
            <a:avLst/>
          </a:prstGeom>
        </p:spPr>
      </p:pic>
      <p:pic>
        <p:nvPicPr>
          <p:cNvPr id="12" name="Picture 11" descr="A sun and clouds with a beam of light&#10;&#10;AI-generated content may be incorrect.">
            <a:extLst>
              <a:ext uri="{FF2B5EF4-FFF2-40B4-BE49-F238E27FC236}">
                <a16:creationId xmlns:a16="http://schemas.microsoft.com/office/drawing/2014/main" id="{6DF9620E-F9D6-7C3E-4142-BF48DBB0F7BD}"/>
              </a:ext>
            </a:extLst>
          </p:cNvPr>
          <p:cNvPicPr>
            <a:picLocks noChangeAspect="1"/>
          </p:cNvPicPr>
          <p:nvPr/>
        </p:nvPicPr>
        <p:blipFill>
          <a:blip r:embed="rId4"/>
          <a:stretch>
            <a:fillRect/>
          </a:stretch>
        </p:blipFill>
        <p:spPr>
          <a:xfrm>
            <a:off x="5150325" y="2060427"/>
            <a:ext cx="1891350" cy="2102391"/>
          </a:xfrm>
          <a:prstGeom prst="rect">
            <a:avLst/>
          </a:prstGeom>
        </p:spPr>
      </p:pic>
      <p:pic>
        <p:nvPicPr>
          <p:cNvPr id="14" name="Picture 13" descr="A pot with male and female symbols&#10;&#10;AI-generated content may be incorrect.">
            <a:extLst>
              <a:ext uri="{FF2B5EF4-FFF2-40B4-BE49-F238E27FC236}">
                <a16:creationId xmlns:a16="http://schemas.microsoft.com/office/drawing/2014/main" id="{2D67AB8B-A715-535E-FDB8-658F3EA7CA2F}"/>
              </a:ext>
            </a:extLst>
          </p:cNvPr>
          <p:cNvPicPr>
            <a:picLocks noChangeAspect="1"/>
          </p:cNvPicPr>
          <p:nvPr/>
        </p:nvPicPr>
        <p:blipFill>
          <a:blip r:embed="rId5"/>
          <a:stretch>
            <a:fillRect/>
          </a:stretch>
        </p:blipFill>
        <p:spPr>
          <a:xfrm>
            <a:off x="9529653" y="2244585"/>
            <a:ext cx="963587" cy="1258016"/>
          </a:xfrm>
          <a:prstGeom prst="rect">
            <a:avLst/>
          </a:prstGeom>
        </p:spPr>
      </p:pic>
    </p:spTree>
    <p:extLst>
      <p:ext uri="{BB962C8B-B14F-4D97-AF65-F5344CB8AC3E}">
        <p14:creationId xmlns:p14="http://schemas.microsoft.com/office/powerpoint/2010/main" val="3447373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E1D0A7D6-6E61-D56D-EF69-694E4DACE532}"/>
            </a:ext>
          </a:extLst>
        </p:cNvPr>
        <p:cNvGrpSpPr/>
        <p:nvPr/>
      </p:nvGrpSpPr>
      <p:grpSpPr>
        <a:xfrm>
          <a:off x="0" y="0"/>
          <a:ext cx="0" cy="0"/>
          <a:chOff x="0" y="0"/>
          <a:chExt cx="0" cy="0"/>
        </a:xfrm>
      </p:grpSpPr>
      <p:pic>
        <p:nvPicPr>
          <p:cNvPr id="3" name="Picture 2" descr="A blue arrow pointing upwards&#10;&#10;AI-generated content may be incorrect.">
            <a:extLst>
              <a:ext uri="{FF2B5EF4-FFF2-40B4-BE49-F238E27FC236}">
                <a16:creationId xmlns:a16="http://schemas.microsoft.com/office/drawing/2014/main" id="{F51D13F5-645C-5490-DAF0-4C7651F94B7E}"/>
              </a:ext>
            </a:extLst>
          </p:cNvPr>
          <p:cNvPicPr>
            <a:picLocks noChangeAspect="1"/>
          </p:cNvPicPr>
          <p:nvPr/>
        </p:nvPicPr>
        <p:blipFill>
          <a:blip r:embed="rId3">
            <a:alphaModFix amt="30000"/>
          </a:blip>
          <a:stretch>
            <a:fillRect/>
          </a:stretch>
        </p:blipFill>
        <p:spPr>
          <a:xfrm rot="747142">
            <a:off x="988435" y="-280459"/>
            <a:ext cx="9837425" cy="5970692"/>
          </a:xfrm>
          <a:prstGeom prst="rect">
            <a:avLst/>
          </a:prstGeom>
        </p:spPr>
      </p:pic>
      <p:sp>
        <p:nvSpPr>
          <p:cNvPr id="107" name="Google Shape;107;g30562710007_0_4">
            <a:extLst>
              <a:ext uri="{FF2B5EF4-FFF2-40B4-BE49-F238E27FC236}">
                <a16:creationId xmlns:a16="http://schemas.microsoft.com/office/drawing/2014/main" id="{1499CBFD-0935-F415-15EC-17D9A1BEDEEB}"/>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Η σημασία των αντωνυμιών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AA2C5E5D-112E-FE20-31EC-2C8C60D82311}"/>
              </a:ext>
            </a:extLst>
          </p:cNvPr>
          <p:cNvSpPr txBox="1"/>
          <p:nvPr/>
        </p:nvSpPr>
        <p:spPr>
          <a:xfrm>
            <a:off x="1927654" y="3822005"/>
            <a:ext cx="3124359" cy="2308324"/>
          </a:xfrm>
          <a:prstGeom prst="rect">
            <a:avLst/>
          </a:prstGeom>
          <a:noFill/>
        </p:spPr>
        <p:txBody>
          <a:bodyPr wrap="square" rtlCol="0">
            <a:spAutoFit/>
          </a:bodyPr>
          <a:lstStyle/>
          <a:p>
            <a:r>
              <a:rPr lang="en-US" sz="1800" b="1" u="sng" dirty="0"/>
              <a:t>Σεβασμός στις αντωνυμίες</a:t>
            </a:r>
          </a:p>
          <a:p>
            <a:r>
              <a:rPr lang="en-US" sz="1800" dirty="0"/>
              <a:t>Ζητήστε και χρησιμοποιήστε τις σωστές αντωνυμίες των μαθητών, π.χ. αυτός/α</a:t>
            </a:r>
            <a:r>
              <a:rPr lang="en-US" sz="1800" dirty="0" err="1"/>
              <a:t>υτ</a:t>
            </a:r>
            <a:r>
              <a:rPr lang="el-GR" sz="1800" dirty="0"/>
              <a:t>όν</a:t>
            </a:r>
            <a:r>
              <a:rPr lang="en-US" sz="1800" dirty="0"/>
              <a:t>, αυτή/α</a:t>
            </a:r>
            <a:r>
              <a:rPr lang="en-US" sz="1800" dirty="0" err="1"/>
              <a:t>υτή</a:t>
            </a:r>
            <a:r>
              <a:rPr lang="el-GR" sz="1800" dirty="0"/>
              <a:t>ν</a:t>
            </a:r>
            <a:r>
              <a:rPr lang="en-US" sz="1800" dirty="0"/>
              <a:t>, αυτοί/α</a:t>
            </a:r>
            <a:r>
              <a:rPr lang="en-US" sz="1800" dirty="0" err="1"/>
              <a:t>υτ</a:t>
            </a:r>
            <a:r>
              <a:rPr lang="el-GR" sz="1800" dirty="0" err="1"/>
              <a:t>ών</a:t>
            </a:r>
            <a:r>
              <a:rPr lang="en-US" sz="1800" dirty="0"/>
              <a:t>. Αυτό δεν είναι κάτι για το οποίο μπορείτε να διαβάσετε γύρω σας πινακίδες</a:t>
            </a:r>
            <a:r>
              <a:rPr lang="el-GR" sz="1800" dirty="0"/>
              <a:t>.</a:t>
            </a:r>
            <a:endParaRPr lang="en-US" sz="1800" dirty="0"/>
          </a:p>
        </p:txBody>
      </p:sp>
      <p:pic>
        <p:nvPicPr>
          <p:cNvPr id="4" name="Google Shape;144;p2">
            <a:extLst>
              <a:ext uri="{FF2B5EF4-FFF2-40B4-BE49-F238E27FC236}">
                <a16:creationId xmlns:a16="http://schemas.microsoft.com/office/drawing/2014/main" id="{A299D858-6D30-0452-55F0-5F93E6E5E7FF}"/>
              </a:ext>
            </a:extLst>
          </p:cNvPr>
          <p:cNvPicPr preferRelativeResize="0"/>
          <p:nvPr/>
        </p:nvPicPr>
        <p:blipFill rotWithShape="1">
          <a:blip r:embed="rId4">
            <a:alphaModFix/>
          </a:blip>
          <a:srcRect/>
          <a:stretch/>
        </p:blipFill>
        <p:spPr>
          <a:xfrm>
            <a:off x="2768601" y="3246363"/>
            <a:ext cx="414866" cy="529402"/>
          </a:xfrm>
          <a:prstGeom prst="rect">
            <a:avLst/>
          </a:prstGeom>
          <a:noFill/>
          <a:ln>
            <a:noFill/>
          </a:ln>
        </p:spPr>
      </p:pic>
      <p:pic>
        <p:nvPicPr>
          <p:cNvPr id="6" name="Google Shape;144;p2">
            <a:extLst>
              <a:ext uri="{FF2B5EF4-FFF2-40B4-BE49-F238E27FC236}">
                <a16:creationId xmlns:a16="http://schemas.microsoft.com/office/drawing/2014/main" id="{B566B57E-494E-D5E1-FD4C-3600F212BFF3}"/>
              </a:ext>
            </a:extLst>
          </p:cNvPr>
          <p:cNvPicPr preferRelativeResize="0"/>
          <p:nvPr/>
        </p:nvPicPr>
        <p:blipFill rotWithShape="1">
          <a:blip r:embed="rId4">
            <a:alphaModFix/>
          </a:blip>
          <a:srcRect/>
          <a:stretch/>
        </p:blipFill>
        <p:spPr>
          <a:xfrm>
            <a:off x="5492281" y="2175485"/>
            <a:ext cx="414866" cy="529402"/>
          </a:xfrm>
          <a:prstGeom prst="rect">
            <a:avLst/>
          </a:prstGeom>
          <a:noFill/>
          <a:ln>
            <a:noFill/>
          </a:ln>
        </p:spPr>
      </p:pic>
      <p:sp>
        <p:nvSpPr>
          <p:cNvPr id="8" name="TextBox 7">
            <a:extLst>
              <a:ext uri="{FF2B5EF4-FFF2-40B4-BE49-F238E27FC236}">
                <a16:creationId xmlns:a16="http://schemas.microsoft.com/office/drawing/2014/main" id="{0553CB45-5F5B-A013-068D-3F87D6AB1A66}"/>
              </a:ext>
            </a:extLst>
          </p:cNvPr>
          <p:cNvSpPr txBox="1"/>
          <p:nvPr/>
        </p:nvSpPr>
        <p:spPr>
          <a:xfrm>
            <a:off x="5081484" y="2788386"/>
            <a:ext cx="2419983" cy="2585323"/>
          </a:xfrm>
          <a:prstGeom prst="rect">
            <a:avLst/>
          </a:prstGeom>
          <a:noFill/>
        </p:spPr>
        <p:txBody>
          <a:bodyPr wrap="square" rtlCol="0">
            <a:spAutoFit/>
          </a:bodyPr>
          <a:lstStyle/>
          <a:p>
            <a:r>
              <a:rPr lang="en-US" sz="1800" b="1" u="sng" dirty="0"/>
              <a:t>Ενικός αριθμός 'Αυτοί'</a:t>
            </a:r>
          </a:p>
          <a:p>
            <a:r>
              <a:rPr lang="en-US" sz="1800" dirty="0"/>
              <a:t>Χρησιμοποιείται συνήθως για άτομα με διαφορετικό </a:t>
            </a:r>
            <a:r>
              <a:rPr lang="el-GR" sz="1800" dirty="0"/>
              <a:t>κοινωνικό φύλο </a:t>
            </a:r>
            <a:r>
              <a:rPr lang="en-US" sz="1800" dirty="0"/>
              <a:t> ή μη δυαδικά άτομα. Το έχετε χρησιμοποιήσει ποτέ;</a:t>
            </a:r>
          </a:p>
        </p:txBody>
      </p:sp>
      <p:pic>
        <p:nvPicPr>
          <p:cNvPr id="9" name="Google Shape;144;p2">
            <a:extLst>
              <a:ext uri="{FF2B5EF4-FFF2-40B4-BE49-F238E27FC236}">
                <a16:creationId xmlns:a16="http://schemas.microsoft.com/office/drawing/2014/main" id="{7880315A-7765-4D2C-5FE1-FDD177B72B8A}"/>
              </a:ext>
            </a:extLst>
          </p:cNvPr>
          <p:cNvPicPr preferRelativeResize="0"/>
          <p:nvPr/>
        </p:nvPicPr>
        <p:blipFill rotWithShape="1">
          <a:blip r:embed="rId4">
            <a:alphaModFix/>
          </a:blip>
          <a:srcRect/>
          <a:stretch/>
        </p:blipFill>
        <p:spPr>
          <a:xfrm>
            <a:off x="8603148" y="1468352"/>
            <a:ext cx="414866" cy="529402"/>
          </a:xfrm>
          <a:prstGeom prst="rect">
            <a:avLst/>
          </a:prstGeom>
          <a:noFill/>
          <a:ln>
            <a:noFill/>
          </a:ln>
        </p:spPr>
      </p:pic>
      <p:sp>
        <p:nvSpPr>
          <p:cNvPr id="10" name="TextBox 9">
            <a:extLst>
              <a:ext uri="{FF2B5EF4-FFF2-40B4-BE49-F238E27FC236}">
                <a16:creationId xmlns:a16="http://schemas.microsoft.com/office/drawing/2014/main" id="{6CC4C379-133A-5E82-2B94-08669FFD2CBC}"/>
              </a:ext>
            </a:extLst>
          </p:cNvPr>
          <p:cNvSpPr txBox="1"/>
          <p:nvPr/>
        </p:nvSpPr>
        <p:spPr>
          <a:xfrm>
            <a:off x="7563320" y="1997754"/>
            <a:ext cx="3737094" cy="2585323"/>
          </a:xfrm>
          <a:prstGeom prst="rect">
            <a:avLst/>
          </a:prstGeom>
          <a:noFill/>
        </p:spPr>
        <p:txBody>
          <a:bodyPr wrap="square" rtlCol="0">
            <a:spAutoFit/>
          </a:bodyPr>
          <a:lstStyle/>
          <a:p>
            <a:r>
              <a:rPr lang="el-GR" sz="1800" b="1" u="sng" dirty="0"/>
              <a:t>Εσφαλμένη χρήση του</a:t>
            </a:r>
          </a:p>
          <a:p>
            <a:r>
              <a:rPr lang="en-US" sz="1800" dirty="0"/>
              <a:t>Η χρήση λανθασμένων αντωνυμιών μπορεί να είναι επιβλαβής και ασεβής. Υποθέτοντας ότι αναγνωρίζετε τον εαυτό σας, π.χ. ως άνδρα, θα αισθανόσασταν προσβεβλημένοι αν σας απευθύνονταν ως αυτή/αυτ</a:t>
            </a:r>
            <a:r>
              <a:rPr lang="el-GR" sz="1800" dirty="0" err="1"/>
              <a:t>ήν</a:t>
            </a:r>
            <a:r>
              <a:rPr lang="en-US" sz="1800" dirty="0"/>
              <a:t>; </a:t>
            </a:r>
          </a:p>
        </p:txBody>
      </p:sp>
      <p:pic>
        <p:nvPicPr>
          <p:cNvPr id="13" name="Picture 12" descr="A couple of boys sitting at a table writing&#10;&#10;AI-generated content may be incorrect.">
            <a:extLst>
              <a:ext uri="{FF2B5EF4-FFF2-40B4-BE49-F238E27FC236}">
                <a16:creationId xmlns:a16="http://schemas.microsoft.com/office/drawing/2014/main" id="{B4FF060A-07A3-F286-D70E-257190FF395D}"/>
              </a:ext>
            </a:extLst>
          </p:cNvPr>
          <p:cNvPicPr>
            <a:picLocks noChangeAspect="1"/>
          </p:cNvPicPr>
          <p:nvPr/>
        </p:nvPicPr>
        <p:blipFill>
          <a:blip r:embed="rId5"/>
          <a:stretch>
            <a:fillRect/>
          </a:stretch>
        </p:blipFill>
        <p:spPr>
          <a:xfrm>
            <a:off x="8495469" y="4193413"/>
            <a:ext cx="2419983" cy="1837784"/>
          </a:xfrm>
          <a:prstGeom prst="rect">
            <a:avLst/>
          </a:prstGeom>
        </p:spPr>
      </p:pic>
    </p:spTree>
    <p:extLst>
      <p:ext uri="{BB962C8B-B14F-4D97-AF65-F5344CB8AC3E}">
        <p14:creationId xmlns:p14="http://schemas.microsoft.com/office/powerpoint/2010/main" val="286253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62CA85AE-3CE0-146B-ECC5-9E56686E54E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67D7631-316B-B6B6-2B2F-2FA6D6464C52}"/>
              </a:ext>
            </a:extLst>
          </p:cNvPr>
          <p:cNvSpPr/>
          <p:nvPr/>
        </p:nvSpPr>
        <p:spPr>
          <a:xfrm>
            <a:off x="389467" y="1698170"/>
            <a:ext cx="10744199" cy="1603829"/>
          </a:xfrm>
          <a:prstGeom prst="rect">
            <a:avLst/>
          </a:prstGeom>
          <a:solidFill>
            <a:srgbClr val="BAD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Google Shape;107;g30562710007_0_4">
            <a:extLst>
              <a:ext uri="{FF2B5EF4-FFF2-40B4-BE49-F238E27FC236}">
                <a16:creationId xmlns:a16="http://schemas.microsoft.com/office/drawing/2014/main" id="{4D3689CF-B00B-4F97-6A88-0A25B058E7E9}"/>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Πώς να εφαρμοστεί αυτό το είδος γλώσσας στο σχολικό πλαίσιο </a:t>
            </a:r>
            <a:endParaRPr sz="3000" b="1" dirty="0">
              <a:solidFill>
                <a:srgbClr val="232765"/>
              </a:solidFill>
              <a:latin typeface="Calibri"/>
              <a:ea typeface="Calibri"/>
              <a:cs typeface="Calibri"/>
              <a:sym typeface="Calibri"/>
            </a:endParaRPr>
          </a:p>
        </p:txBody>
      </p:sp>
      <p:sp>
        <p:nvSpPr>
          <p:cNvPr id="2" name="TextBox 1">
            <a:extLst>
              <a:ext uri="{FF2B5EF4-FFF2-40B4-BE49-F238E27FC236}">
                <a16:creationId xmlns:a16="http://schemas.microsoft.com/office/drawing/2014/main" id="{DDAE9B0B-BC7D-82DB-782B-3077263C3407}"/>
              </a:ext>
            </a:extLst>
          </p:cNvPr>
          <p:cNvSpPr txBox="1"/>
          <p:nvPr/>
        </p:nvSpPr>
        <p:spPr>
          <a:xfrm>
            <a:off x="389466" y="1761420"/>
            <a:ext cx="10744199" cy="1477328"/>
          </a:xfrm>
          <a:prstGeom prst="rect">
            <a:avLst/>
          </a:prstGeom>
          <a:noFill/>
        </p:spPr>
        <p:txBody>
          <a:bodyPr wrap="square" rtlCol="0">
            <a:spAutoFit/>
          </a:bodyPr>
          <a:lstStyle/>
          <a:p>
            <a:r>
              <a:rPr lang="en-US" sz="1800" dirty="0"/>
              <a:t>Καθώς η γλώσσα είναι κάτι που χρησιμοποιείται από ολόκληρη την κοινωνία, δεν είναι προφανές πώς μπορεί να υπάρξει αποτελεσματική αλλαγή. Γι' αυτό το λόγο απαιτείται κατάλληλη προσπάθεια και στοχευμένες δράσεις. </a:t>
            </a:r>
          </a:p>
          <a:p>
            <a:r>
              <a:rPr lang="en-US" sz="1800" dirty="0"/>
              <a:t>Πώς μπορούμε, λοιπόν, να δημιουργήσουμε με τον καλύτερο δυνατό τρόπο τις απαραίτητες συνθήκες για τη χρήση της </a:t>
            </a:r>
            <a:r>
              <a:rPr lang="el-GR" sz="1800" dirty="0"/>
              <a:t>συμπεριληπτικής </a:t>
            </a:r>
            <a:r>
              <a:rPr lang="en-US" sz="1800" dirty="0" err="1"/>
              <a:t>γλώσσ</a:t>
            </a:r>
            <a:r>
              <a:rPr lang="en-US" sz="1800" dirty="0"/>
              <a:t>ας και με γνώμονα τη διάσταση του </a:t>
            </a:r>
            <a:r>
              <a:rPr lang="el-GR" sz="1800" dirty="0"/>
              <a:t>κοινωνικού </a:t>
            </a:r>
            <a:r>
              <a:rPr lang="en-US" sz="1800" dirty="0" err="1"/>
              <a:t>φύλου</a:t>
            </a:r>
            <a:r>
              <a:rPr lang="en-US" sz="1800" dirty="0"/>
              <a:t>; </a:t>
            </a:r>
          </a:p>
        </p:txBody>
      </p:sp>
      <p:sp>
        <p:nvSpPr>
          <p:cNvPr id="5" name="TextBox 4">
            <a:extLst>
              <a:ext uri="{FF2B5EF4-FFF2-40B4-BE49-F238E27FC236}">
                <a16:creationId xmlns:a16="http://schemas.microsoft.com/office/drawing/2014/main" id="{B442CBC7-0523-5D89-6B67-CC78A36A8F45}"/>
              </a:ext>
            </a:extLst>
          </p:cNvPr>
          <p:cNvSpPr txBox="1"/>
          <p:nvPr/>
        </p:nvSpPr>
        <p:spPr>
          <a:xfrm>
            <a:off x="485775" y="3405502"/>
            <a:ext cx="6294234" cy="2896443"/>
          </a:xfrm>
          <a:prstGeom prst="rect">
            <a:avLst/>
          </a:prstGeom>
          <a:noFill/>
        </p:spPr>
        <p:txBody>
          <a:bodyPr wrap="square" rtlCol="0">
            <a:spAutoFit/>
          </a:bodyPr>
          <a:lstStyle/>
          <a:p>
            <a:r>
              <a:rPr lang="en-US" sz="1800" b="1" dirty="0"/>
              <a:t>Ζητήστε συγγνώμη σε περίπτωση λάθους και αναγνωρίστε το</a:t>
            </a:r>
          </a:p>
          <a:p>
            <a:pPr algn="just"/>
            <a:r>
              <a:rPr lang="en-US" sz="1600" dirty="0"/>
              <a:t>Όλοι κάνουμε λάθη, ιδίως επειδή η γλώσσα χρησιμοποιεί επίσης τη δύναμη της συνήθειας. Έτσι, όταν χρησιμοποιούμε λάθος λέξεις, δεν είναι το τέλος του κόσμου. Αντίθετα, θα πρέπει να αναγνωρίσουμε το λάθος μας και να επιδείξουμε σωστή χρήση της γλώσσας. Αυτή η δημόσια αναγνώριση χρησιμεύει, επιπλέον, ως θετικό παράδειγμα για τους υπόλοιπους γύρω - βλέποντας ότι είναι σωστό να ζητάμε συγγνώμη. Το κλειδί είναι να αποφύγετε να κάνετε την κατάσταση πιο δυσάρεστη με το να ζητάτε υπερβολικά συγγνώμη ή να τραβάτε υπερβολική προσοχή στο λάθος. </a:t>
            </a:r>
          </a:p>
        </p:txBody>
      </p:sp>
      <p:pic>
        <p:nvPicPr>
          <p:cNvPr id="9" name="Picture 8" descr="A group of colorful wooden figurines&#10;&#10;AI-generated content may be incorrect.">
            <a:extLst>
              <a:ext uri="{FF2B5EF4-FFF2-40B4-BE49-F238E27FC236}">
                <a16:creationId xmlns:a16="http://schemas.microsoft.com/office/drawing/2014/main" id="{62A3CD25-1082-CB2D-C8E2-6BC57E477C86}"/>
              </a:ext>
            </a:extLst>
          </p:cNvPr>
          <p:cNvPicPr>
            <a:picLocks noChangeAspect="1"/>
          </p:cNvPicPr>
          <p:nvPr/>
        </p:nvPicPr>
        <p:blipFill>
          <a:blip r:embed="rId3"/>
          <a:stretch>
            <a:fillRect/>
          </a:stretch>
        </p:blipFill>
        <p:spPr>
          <a:xfrm>
            <a:off x="6884533" y="3429000"/>
            <a:ext cx="4249133" cy="2378197"/>
          </a:xfrm>
          <a:prstGeom prst="rect">
            <a:avLst/>
          </a:prstGeom>
        </p:spPr>
      </p:pic>
      <p:pic>
        <p:nvPicPr>
          <p:cNvPr id="10" name="Google Shape;144;p2">
            <a:extLst>
              <a:ext uri="{FF2B5EF4-FFF2-40B4-BE49-F238E27FC236}">
                <a16:creationId xmlns:a16="http://schemas.microsoft.com/office/drawing/2014/main" id="{1ABF5994-3F30-9B21-A50F-BD5BB2CE02C7}"/>
              </a:ext>
            </a:extLst>
          </p:cNvPr>
          <p:cNvPicPr preferRelativeResize="0"/>
          <p:nvPr/>
        </p:nvPicPr>
        <p:blipFill rotWithShape="1">
          <a:blip r:embed="rId4">
            <a:alphaModFix/>
          </a:blip>
          <a:srcRect/>
          <a:stretch/>
        </p:blipFill>
        <p:spPr>
          <a:xfrm rot="10800000" flipH="1">
            <a:off x="10991448" y="5934198"/>
            <a:ext cx="724853" cy="1027292"/>
          </a:xfrm>
          <a:prstGeom prst="rect">
            <a:avLst/>
          </a:prstGeom>
          <a:noFill/>
          <a:ln>
            <a:noFill/>
          </a:ln>
        </p:spPr>
      </p:pic>
    </p:spTree>
    <p:extLst>
      <p:ext uri="{BB962C8B-B14F-4D97-AF65-F5344CB8AC3E}">
        <p14:creationId xmlns:p14="http://schemas.microsoft.com/office/powerpoint/2010/main" val="712327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1236CBE7-0032-FD1B-3E0F-4F33C48C3A48}"/>
            </a:ext>
          </a:extLst>
        </p:cNvPr>
        <p:cNvGrpSpPr/>
        <p:nvPr/>
      </p:nvGrpSpPr>
      <p:grpSpPr>
        <a:xfrm>
          <a:off x="0" y="0"/>
          <a:ext cx="0" cy="0"/>
          <a:chOff x="0" y="0"/>
          <a:chExt cx="0" cy="0"/>
        </a:xfrm>
      </p:grpSpPr>
      <p:pic>
        <p:nvPicPr>
          <p:cNvPr id="14" name="Picture 13" descr="A blue light in the dark&#10;&#10;AI-generated content may be incorrect.">
            <a:extLst>
              <a:ext uri="{FF2B5EF4-FFF2-40B4-BE49-F238E27FC236}">
                <a16:creationId xmlns:a16="http://schemas.microsoft.com/office/drawing/2014/main" id="{9C95436C-9D9F-AE86-2D53-42526DB6CF0A}"/>
              </a:ext>
            </a:extLst>
          </p:cNvPr>
          <p:cNvPicPr>
            <a:picLocks noChangeAspect="1"/>
          </p:cNvPicPr>
          <p:nvPr/>
        </p:nvPicPr>
        <p:blipFill>
          <a:blip r:embed="rId3">
            <a:duotone>
              <a:schemeClr val="accent5">
                <a:shade val="45000"/>
                <a:satMod val="135000"/>
              </a:schemeClr>
              <a:prstClr val="white"/>
            </a:duotone>
          </a:blip>
          <a:stretch>
            <a:fillRect/>
          </a:stretch>
        </p:blipFill>
        <p:spPr>
          <a:xfrm>
            <a:off x="2512029" y="-240252"/>
            <a:ext cx="7338504" cy="7338504"/>
          </a:xfrm>
          <a:prstGeom prst="rect">
            <a:avLst/>
          </a:prstGeom>
        </p:spPr>
      </p:pic>
      <p:sp>
        <p:nvSpPr>
          <p:cNvPr id="107" name="Google Shape;107;g30562710007_0_4">
            <a:extLst>
              <a:ext uri="{FF2B5EF4-FFF2-40B4-BE49-F238E27FC236}">
                <a16:creationId xmlns:a16="http://schemas.microsoft.com/office/drawing/2014/main" id="{DD40A024-21AC-9D98-3949-A2C6F7D1D93D}"/>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Πώς να εφαρμοστεί αυτό το είδος γλώσσας στο σχολικό πλαίσιο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77326B62-8B3F-07A5-15A8-7FC2BBA76256}"/>
              </a:ext>
            </a:extLst>
          </p:cNvPr>
          <p:cNvSpPr txBox="1"/>
          <p:nvPr/>
        </p:nvSpPr>
        <p:spPr>
          <a:xfrm>
            <a:off x="321277" y="1820023"/>
            <a:ext cx="4188940" cy="4247317"/>
          </a:xfrm>
          <a:prstGeom prst="rect">
            <a:avLst/>
          </a:prstGeom>
          <a:noFill/>
        </p:spPr>
        <p:txBody>
          <a:bodyPr wrap="square" rtlCol="0">
            <a:spAutoFit/>
          </a:bodyPr>
          <a:lstStyle/>
          <a:p>
            <a:r>
              <a:rPr lang="en-US" sz="1800" b="1" dirty="0"/>
              <a:t>Ανάληψη ευθύνης</a:t>
            </a:r>
          </a:p>
          <a:p>
            <a:pPr algn="just"/>
            <a:r>
              <a:rPr lang="en-US" sz="1800" dirty="0"/>
              <a:t>Η υπευθυνότητα σημαίνει να χειρίζεστε τα λάθη αντωνυμίας με την παραδοχή τους, με επαγγελματικό τρόπο. Όταν δεν είστε σίγουροι, πρέπει να ζητάτε ευγενικά διευκρινίσεις αντί να προσπαθείτε μέσω "δοκιμής και λάθους". Το να ζητάτε διευκρινίσεις προσελκύει τη συμμετοχή των μαθητών και, ως εκ τούτου, δημιουργείται ένας ασφαλής χώρος. Αυτό είναι πολύ σημαντικό, καθώς οι μαθητές θα νιώθουν πιο άνετα γύρω από τη διόρθωση παρανοήσεων που διαφορετικά θα διαιωνίζονταν</a:t>
            </a:r>
            <a:r>
              <a:rPr lang="el-GR" sz="1800" dirty="0"/>
              <a:t>.</a:t>
            </a:r>
            <a:endParaRPr lang="en-US" sz="1800" dirty="0"/>
          </a:p>
        </p:txBody>
      </p:sp>
      <p:sp>
        <p:nvSpPr>
          <p:cNvPr id="7" name="TextBox 6">
            <a:extLst>
              <a:ext uri="{FF2B5EF4-FFF2-40B4-BE49-F238E27FC236}">
                <a16:creationId xmlns:a16="http://schemas.microsoft.com/office/drawing/2014/main" id="{38411E00-3C66-9B77-C2B1-D9F872B8020B}"/>
              </a:ext>
            </a:extLst>
          </p:cNvPr>
          <p:cNvSpPr txBox="1"/>
          <p:nvPr/>
        </p:nvSpPr>
        <p:spPr>
          <a:xfrm>
            <a:off x="7090232" y="1820022"/>
            <a:ext cx="4188940" cy="4247317"/>
          </a:xfrm>
          <a:prstGeom prst="rect">
            <a:avLst/>
          </a:prstGeom>
          <a:noFill/>
        </p:spPr>
        <p:txBody>
          <a:bodyPr wrap="square" rtlCol="0">
            <a:spAutoFit/>
          </a:bodyPr>
          <a:lstStyle/>
          <a:p>
            <a:r>
              <a:rPr lang="en-US" sz="1800" b="1" dirty="0"/>
              <a:t>Διατήρηση διακριτικότητας</a:t>
            </a:r>
          </a:p>
          <a:p>
            <a:pPr algn="just"/>
            <a:r>
              <a:rPr lang="en-US" sz="1800" dirty="0"/>
              <a:t>Ταυτόχρονα, τα θέματα των αντωνυμιών και της ταυτότητας φύλου θα πρέπει να συζητούνται με την κατάλληλη ευαισθησία και διακριτικότητα. Δεν θα πρέπει να τα συζητάτε χωρίς τη ρητή άδεια του μαθητή. Ως εκ τούτου, μέρος του εν λόγω ασφαλούς χώρου είναι η δημιουργία ενός περιβάλλοντος όπου γίνεται σεβαστή η ιδιωτικότητα - διότι έτσι οι μαθητές μπορούν να αισθάνονται ασφαλείς εκφράζοντας την ταυτότητα φύλου τους με τους δικούς τους όρους.</a:t>
            </a:r>
          </a:p>
        </p:txBody>
      </p:sp>
      <p:pic>
        <p:nvPicPr>
          <p:cNvPr id="12" name="Picture 11" descr="A person and a child studying at a table&#10;&#10;AI-generated content may be incorrect.">
            <a:extLst>
              <a:ext uri="{FF2B5EF4-FFF2-40B4-BE49-F238E27FC236}">
                <a16:creationId xmlns:a16="http://schemas.microsoft.com/office/drawing/2014/main" id="{B2DB5BD0-AEE9-8925-97CD-FE074EBD1BF2}"/>
              </a:ext>
            </a:extLst>
          </p:cNvPr>
          <p:cNvPicPr>
            <a:picLocks noChangeAspect="1"/>
          </p:cNvPicPr>
          <p:nvPr/>
        </p:nvPicPr>
        <p:blipFill>
          <a:blip r:embed="rId4"/>
          <a:stretch>
            <a:fillRect/>
          </a:stretch>
        </p:blipFill>
        <p:spPr>
          <a:xfrm>
            <a:off x="4618810" y="3350751"/>
            <a:ext cx="2306924" cy="2442626"/>
          </a:xfrm>
          <a:prstGeom prst="rect">
            <a:avLst/>
          </a:prstGeom>
        </p:spPr>
      </p:pic>
    </p:spTree>
    <p:extLst>
      <p:ext uri="{BB962C8B-B14F-4D97-AF65-F5344CB8AC3E}">
        <p14:creationId xmlns:p14="http://schemas.microsoft.com/office/powerpoint/2010/main" val="2741611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449287CA-DB53-B52C-F18C-8D7535A8989E}"/>
            </a:ext>
          </a:extLst>
        </p:cNvPr>
        <p:cNvGrpSpPr/>
        <p:nvPr/>
      </p:nvGrpSpPr>
      <p:grpSpPr>
        <a:xfrm>
          <a:off x="0" y="0"/>
          <a:ext cx="0" cy="0"/>
          <a:chOff x="0" y="0"/>
          <a:chExt cx="0" cy="0"/>
        </a:xfrm>
      </p:grpSpPr>
      <p:sp>
        <p:nvSpPr>
          <p:cNvPr id="107" name="Google Shape;107;g30562710007_0_4">
            <a:extLst>
              <a:ext uri="{FF2B5EF4-FFF2-40B4-BE49-F238E27FC236}">
                <a16:creationId xmlns:a16="http://schemas.microsoft.com/office/drawing/2014/main" id="{65DA76BD-DB26-170A-9AE6-3ABF0C9641A2}"/>
              </a:ext>
            </a:extLst>
          </p:cNvPr>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rPr>
              <a:t>Πώς να εφαρμοστεί αυτό το είδος γλώσσας στο σχολικό πλαίσιο </a:t>
            </a:r>
            <a:endParaRPr sz="3000" b="1" dirty="0">
              <a:solidFill>
                <a:srgbClr val="232765"/>
              </a:solidFill>
              <a:latin typeface="Calibri"/>
              <a:ea typeface="Calibri"/>
              <a:cs typeface="Calibri"/>
              <a:sym typeface="Calibri"/>
            </a:endParaRPr>
          </a:p>
        </p:txBody>
      </p:sp>
      <p:sp>
        <p:nvSpPr>
          <p:cNvPr id="5" name="TextBox 4">
            <a:extLst>
              <a:ext uri="{FF2B5EF4-FFF2-40B4-BE49-F238E27FC236}">
                <a16:creationId xmlns:a16="http://schemas.microsoft.com/office/drawing/2014/main" id="{1896F20E-7A9D-0288-610F-7D6E456D04E1}"/>
              </a:ext>
            </a:extLst>
          </p:cNvPr>
          <p:cNvSpPr txBox="1"/>
          <p:nvPr/>
        </p:nvSpPr>
        <p:spPr>
          <a:xfrm>
            <a:off x="392642" y="3970023"/>
            <a:ext cx="6281227" cy="2308324"/>
          </a:xfrm>
          <a:prstGeom prst="rect">
            <a:avLst/>
          </a:prstGeom>
          <a:noFill/>
        </p:spPr>
        <p:txBody>
          <a:bodyPr wrap="square" rtlCol="0">
            <a:spAutoFit/>
          </a:bodyPr>
          <a:lstStyle/>
          <a:p>
            <a:r>
              <a:rPr lang="en-US" sz="1800" b="1" dirty="0"/>
              <a:t>Ουδέτερη ως προς </a:t>
            </a:r>
            <a:r>
              <a:rPr lang="en-US" sz="1800" b="1" dirty="0" err="1"/>
              <a:t>το</a:t>
            </a:r>
            <a:r>
              <a:rPr lang="en-US" sz="1800" b="1" dirty="0"/>
              <a:t> </a:t>
            </a:r>
            <a:r>
              <a:rPr lang="el-GR" sz="1800" b="1" dirty="0"/>
              <a:t>κοινωνικό </a:t>
            </a:r>
            <a:r>
              <a:rPr lang="en-US" sz="1800" b="1" dirty="0" err="1"/>
              <a:t>φύλο</a:t>
            </a:r>
            <a:r>
              <a:rPr lang="en-US" sz="1800" b="1" dirty="0"/>
              <a:t> γλώσσα</a:t>
            </a:r>
          </a:p>
          <a:p>
            <a:pPr algn="just"/>
            <a:r>
              <a:rPr lang="en-US" sz="1800" dirty="0"/>
              <a:t>Επιλέξτε εκφράσεις που αποφεύγουν την προκατάληψη προς ένα συγκεκριμένο </a:t>
            </a:r>
            <a:r>
              <a:rPr lang="el-GR" sz="1800" dirty="0"/>
              <a:t>βιολογικό </a:t>
            </a:r>
            <a:r>
              <a:rPr lang="en-US" sz="1800" dirty="0" err="1"/>
              <a:t>φύλο</a:t>
            </a:r>
            <a:r>
              <a:rPr lang="en-US" sz="1800" dirty="0"/>
              <a:t> ή </a:t>
            </a:r>
            <a:r>
              <a:rPr lang="el-GR" sz="1800" dirty="0"/>
              <a:t>κοινωνικό </a:t>
            </a:r>
            <a:r>
              <a:rPr lang="en-US" sz="1800" dirty="0" err="1"/>
              <a:t>φύλο</a:t>
            </a:r>
            <a:r>
              <a:rPr lang="en-US" sz="1800" dirty="0"/>
              <a:t>. Για παράδειγμα, αντί να λέτε "παιδιά", μπορείτε να χρησιμοποιήσετε τη λέξη "μαθητές". Αυτό κινείται πέρα από την τάξη, καθώς θα πρέπει να προσαρμόσετε και τη γραπτή επικοινωνία - όταν, για παράδειγμα, παρέχετε ανατροφοδότηση. </a:t>
            </a:r>
          </a:p>
        </p:txBody>
      </p:sp>
      <p:pic>
        <p:nvPicPr>
          <p:cNvPr id="6" name="Picture 5" descr="A silhouette of a person speaking to a cloud with a red x&#10;&#10;AI-generated content may be incorrect.">
            <a:extLst>
              <a:ext uri="{FF2B5EF4-FFF2-40B4-BE49-F238E27FC236}">
                <a16:creationId xmlns:a16="http://schemas.microsoft.com/office/drawing/2014/main" id="{E1F34CE3-9DBE-CFE6-4037-8B4A51CB5B36}"/>
              </a:ext>
            </a:extLst>
          </p:cNvPr>
          <p:cNvPicPr>
            <a:picLocks noChangeAspect="1"/>
          </p:cNvPicPr>
          <p:nvPr/>
        </p:nvPicPr>
        <p:blipFill>
          <a:blip r:embed="rId3"/>
          <a:stretch>
            <a:fillRect/>
          </a:stretch>
        </p:blipFill>
        <p:spPr>
          <a:xfrm>
            <a:off x="1774067" y="1740223"/>
            <a:ext cx="2687865" cy="2221333"/>
          </a:xfrm>
          <a:prstGeom prst="rect">
            <a:avLst/>
          </a:prstGeom>
        </p:spPr>
      </p:pic>
      <p:sp>
        <p:nvSpPr>
          <p:cNvPr id="8" name="TextBox 7">
            <a:extLst>
              <a:ext uri="{FF2B5EF4-FFF2-40B4-BE49-F238E27FC236}">
                <a16:creationId xmlns:a16="http://schemas.microsoft.com/office/drawing/2014/main" id="{40F2E466-D136-1E88-BCE7-5E4C68D430CE}"/>
              </a:ext>
            </a:extLst>
          </p:cNvPr>
          <p:cNvSpPr txBox="1"/>
          <p:nvPr/>
        </p:nvSpPr>
        <p:spPr>
          <a:xfrm>
            <a:off x="5919825" y="1852375"/>
            <a:ext cx="5683170" cy="1818696"/>
          </a:xfrm>
          <a:prstGeom prst="rect">
            <a:avLst/>
          </a:prstGeom>
          <a:noFill/>
        </p:spPr>
        <p:txBody>
          <a:bodyPr wrap="square" rtlCol="0">
            <a:spAutoFit/>
          </a:bodyPr>
          <a:lstStyle/>
          <a:p>
            <a:r>
              <a:rPr lang="en-US" sz="1800" b="1" dirty="0"/>
              <a:t>Χαιρετισμός και προσφώνηση στην τάξη </a:t>
            </a:r>
          </a:p>
          <a:p>
            <a:pPr algn="just"/>
            <a:r>
              <a:rPr lang="en-US" sz="1800" dirty="0"/>
              <a:t>Πώς απευθύνεστε στην τάξη κάθε πρωί; Ορισμένες βέλτιστες φράσεις που μπορείτε να χρησιμοποιήσετε είναι "Καλημέρα, τάξη!" ή "Καλημέρα σε όλους!". Ξεκινώντας με το δεξί πόδι στην αρχή της τάξης δίνετε ένα θετικό τόνο</a:t>
            </a:r>
            <a:r>
              <a:rPr lang="el-GR" sz="1800" dirty="0"/>
              <a:t>, </a:t>
            </a:r>
            <a:r>
              <a:rPr lang="en-US" sz="1800" dirty="0"/>
              <a:t>δημιουργώντας μια μικρή αρχική νίκη. </a:t>
            </a:r>
          </a:p>
        </p:txBody>
      </p:sp>
      <p:pic>
        <p:nvPicPr>
          <p:cNvPr id="11" name="Picture 10" descr="A green chalkboard with a pink eraser and a pink pencil&#10;&#10;AI-generated content may be incorrect.">
            <a:extLst>
              <a:ext uri="{FF2B5EF4-FFF2-40B4-BE49-F238E27FC236}">
                <a16:creationId xmlns:a16="http://schemas.microsoft.com/office/drawing/2014/main" id="{A253432D-BD3C-BE4F-C260-93862411BC87}"/>
              </a:ext>
            </a:extLst>
          </p:cNvPr>
          <p:cNvPicPr>
            <a:picLocks noChangeAspect="1"/>
          </p:cNvPicPr>
          <p:nvPr/>
        </p:nvPicPr>
        <p:blipFill>
          <a:blip r:embed="rId4"/>
          <a:stretch>
            <a:fillRect/>
          </a:stretch>
        </p:blipFill>
        <p:spPr>
          <a:xfrm>
            <a:off x="6673869" y="3758819"/>
            <a:ext cx="4050638" cy="2361067"/>
          </a:xfrm>
          <a:prstGeom prst="rect">
            <a:avLst/>
          </a:prstGeom>
        </p:spPr>
      </p:pic>
      <p:sp>
        <p:nvSpPr>
          <p:cNvPr id="15" name="TextBox 14">
            <a:extLst>
              <a:ext uri="{FF2B5EF4-FFF2-40B4-BE49-F238E27FC236}">
                <a16:creationId xmlns:a16="http://schemas.microsoft.com/office/drawing/2014/main" id="{78498523-3843-295A-8C12-666D44625D7F}"/>
              </a:ext>
            </a:extLst>
          </p:cNvPr>
          <p:cNvSpPr txBox="1"/>
          <p:nvPr/>
        </p:nvSpPr>
        <p:spPr>
          <a:xfrm>
            <a:off x="7146095" y="4580466"/>
            <a:ext cx="3324224" cy="954107"/>
          </a:xfrm>
          <a:prstGeom prst="rect">
            <a:avLst/>
          </a:prstGeom>
          <a:noFill/>
        </p:spPr>
        <p:txBody>
          <a:bodyPr wrap="square" rtlCol="0">
            <a:spAutoFit/>
          </a:bodyPr>
          <a:lstStyle/>
          <a:p>
            <a:r>
              <a:rPr lang="en-US" sz="2800" b="1" dirty="0">
                <a:solidFill>
                  <a:schemeClr val="bg1"/>
                </a:solidFill>
              </a:rPr>
              <a:t>Καλημέρα, τάξη!</a:t>
            </a:r>
          </a:p>
        </p:txBody>
      </p:sp>
      <p:pic>
        <p:nvPicPr>
          <p:cNvPr id="17" name="Picture 16" descr="A green circle with black background&#10;&#10;AI-generated content may be incorrect.">
            <a:extLst>
              <a:ext uri="{FF2B5EF4-FFF2-40B4-BE49-F238E27FC236}">
                <a16:creationId xmlns:a16="http://schemas.microsoft.com/office/drawing/2014/main" id="{50E0A8F1-1C03-77E8-0416-BEBB9BA52C07}"/>
              </a:ext>
            </a:extLst>
          </p:cNvPr>
          <p:cNvPicPr>
            <a:picLocks noChangeAspect="1"/>
          </p:cNvPicPr>
          <p:nvPr/>
        </p:nvPicPr>
        <p:blipFill>
          <a:blip r:embed="rId5"/>
          <a:srcRect l="12705" t="-45798" r="2426" b="38408"/>
          <a:stretch/>
        </p:blipFill>
        <p:spPr>
          <a:xfrm>
            <a:off x="7083254" y="2641981"/>
            <a:ext cx="3231868" cy="2804844"/>
          </a:xfrm>
          <a:prstGeom prst="rect">
            <a:avLst/>
          </a:prstGeom>
        </p:spPr>
      </p:pic>
    </p:spTree>
    <p:extLst>
      <p:ext uri="{BB962C8B-B14F-4D97-AF65-F5344CB8AC3E}">
        <p14:creationId xmlns:p14="http://schemas.microsoft.com/office/powerpoint/2010/main" val="240361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1926</Words>
  <Application>Microsoft Office PowerPoint</Application>
  <PresentationFormat>Ευρεία οθόνη</PresentationFormat>
  <Paragraphs>79</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Calibri</vt:lpstr>
      <vt:lpstr>Arial</vt:lpstr>
      <vt:lpstr>Helvetica Neue</vt:lpstr>
      <vt:lpstr>Open Sans</vt:lpstr>
      <vt:lpstr>Symbol</vt:lpstr>
      <vt:lpstr>Office Theme</vt:lpstr>
      <vt:lpstr>Παρουσίαση του PowerPoint</vt:lpstr>
      <vt:lpstr>Εισαγωγή στις εμπειρίες ΛΟΑΤΚΙ+ στην εκπαίδευση</vt:lpstr>
      <vt:lpstr>Εισαγωγή</vt:lpstr>
      <vt:lpstr>Ποιος είναι ο ορισμός της γλώσσας που προσαρμόζεται στο κοινωνικό φύλο;</vt:lpstr>
      <vt:lpstr>Γιατί έχει σημασία η γλώσσα που ανταποκρίνεται στο κοινωνικό φύλο; </vt:lpstr>
      <vt:lpstr>Η σημασία των αντωνυμιών </vt:lpstr>
      <vt:lpstr>Πώς να εφαρμοστεί αυτό το είδος γλώσσας στο σχολικό πλαίσιο </vt:lpstr>
      <vt:lpstr>Πώς να εφαρμοστεί αυτό το είδος γλώσσας στο σχολικό πλαίσιο </vt:lpstr>
      <vt:lpstr>Πώς να εφαρμοστεί αυτό το είδος γλώσσας στο σχολικό πλαίσιο </vt:lpstr>
      <vt:lpstr>Πώς να εφαρμοστεί αυτό το είδος γλώσσας στο σχολικό πλαίσιο </vt:lpstr>
      <vt:lpstr>Αυτοαναστοχασμός </vt:lpstr>
      <vt:lpstr>Η περίπτωση της ελληνικής γλώσσας </vt:lpstr>
      <vt:lpstr>Προσαρμογή προγραμμάτων σπουδών και εκπαιδευτικού υλικού </vt:lpstr>
      <vt:lpstr>Αυτοαναστοχασμός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keywords>, docId:1D82ADF3FB7EB80A75D19A7C90779D56</cp:keywords>
  <cp:lastModifiedBy>ΕΛΕΝΗ ΜΑΥΡΟΠΟΥΛΟΥ</cp:lastModifiedBy>
  <cp:revision>24</cp:revision>
  <dcterms:created xsi:type="dcterms:W3CDTF">2021-11-25T08:56:18Z</dcterms:created>
  <dcterms:modified xsi:type="dcterms:W3CDTF">2025-10-05T08:41:26Z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