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2" r:id="rId5"/>
    <p:sldId id="296" r:id="rId6"/>
    <p:sldId id="289" r:id="rId7"/>
    <p:sldId id="297" r:id="rId8"/>
    <p:sldId id="279" r:id="rId9"/>
    <p:sldId id="277" r:id="rId10"/>
    <p:sldId id="290" r:id="rId11"/>
    <p:sldId id="295"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765"/>
    <a:srgbClr val="252865"/>
    <a:srgbClr val="67ADDB"/>
    <a:srgbClr val="FCFCFD"/>
    <a:srgbClr val="67ACDC"/>
    <a:srgbClr val="BDD7EE"/>
    <a:srgbClr val="69ABDB"/>
    <a:srgbClr val="3A4DA0"/>
    <a:srgbClr val="232765"/>
    <a:srgbClr val="4A4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5517" autoAdjust="0"/>
  </p:normalViewPr>
  <p:slideViewPr>
    <p:cSldViewPr snapToGrid="0">
      <p:cViewPr varScale="1">
        <p:scale>
          <a:sx n="35" d="100"/>
          <a:sy n="35" d="100"/>
        </p:scale>
        <p:origin x="240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C4452-2F9F-40DA-9904-7B8A14D78EB2}" type="datetimeFigureOut">
              <a:rPr lang="en-GB" smtClean="0"/>
              <a:t>04/10/2025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46A9E-2888-410D-8F3F-3C7EC31C9588}" type="slidenum">
              <a:rPr lang="en-GB" smtClean="0"/>
              <a:t>‹#›</a:t>
            </a:fld>
            <a:endParaRPr lang="en-GB"/>
          </a:p>
        </p:txBody>
      </p:sp>
    </p:spTree>
    <p:extLst>
      <p:ext uri="{BB962C8B-B14F-4D97-AF65-F5344CB8AC3E}">
        <p14:creationId xmlns:p14="http://schemas.microsoft.com/office/powerpoint/2010/main" val="136885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Καλώς ήρθατε όλοι στην Ενότητα 1.1: SOGIESC. Σε αυτή την ενότητα, θα εξερευνήσουμε τη διατομεακή φύση του σεξουαλικού προσανατολισμού, της ταυτότητας </a:t>
            </a:r>
            <a:r>
              <a:rPr lang="el-GR" dirty="0"/>
              <a:t>κοινωνικού </a:t>
            </a:r>
            <a:r>
              <a:rPr lang="en-US" dirty="0" err="1"/>
              <a:t>φύλου</a:t>
            </a:r>
            <a:r>
              <a:rPr lang="en-US" dirty="0"/>
              <a:t>, της </a:t>
            </a:r>
            <a:r>
              <a:rPr lang="en-US" dirty="0" err="1"/>
              <a:t>έκφρ</a:t>
            </a:r>
            <a:r>
              <a:rPr lang="en-US" dirty="0"/>
              <a:t>ασης </a:t>
            </a:r>
            <a:r>
              <a:rPr lang="el-GR" dirty="0"/>
              <a:t>κοινωνικού </a:t>
            </a:r>
            <a:r>
              <a:rPr lang="en-US" dirty="0" err="1"/>
              <a:t>φύλου</a:t>
            </a:r>
            <a:r>
              <a:rPr lang="en-US" dirty="0"/>
              <a:t> και των χαρακτηριστικών  </a:t>
            </a:r>
            <a:r>
              <a:rPr lang="el-GR" dirty="0"/>
              <a:t>βιολογικού </a:t>
            </a:r>
            <a:r>
              <a:rPr lang="en-US" dirty="0" err="1"/>
              <a:t>φύλου</a:t>
            </a:r>
            <a:r>
              <a:rPr lang="en-US" dirty="0"/>
              <a:t> (SOGIESC). Θα εξετάσουμε επίσης τις συγκεκριμένες ευπάθειες που αντιμετωπίζουν τα ΛΟΑΤΚΙ+ άτομα και θα κατανοήσουμε πώς το </a:t>
            </a:r>
            <a:r>
              <a:rPr lang="el-GR" dirty="0"/>
              <a:t>βιολογικό </a:t>
            </a:r>
            <a:r>
              <a:rPr lang="en-US" dirty="0" err="1"/>
              <a:t>φύλο</a:t>
            </a:r>
            <a:r>
              <a:rPr lang="en-US" dirty="0"/>
              <a:t>,  </a:t>
            </a:r>
            <a:r>
              <a:rPr lang="en-US" dirty="0" err="1"/>
              <a:t>το</a:t>
            </a:r>
            <a:r>
              <a:rPr lang="en-US" dirty="0"/>
              <a:t> </a:t>
            </a:r>
            <a:r>
              <a:rPr lang="el-GR" dirty="0"/>
              <a:t>κοινωνικό </a:t>
            </a:r>
            <a:r>
              <a:rPr lang="en-US" dirty="0" err="1"/>
              <a:t>φύλο</a:t>
            </a:r>
            <a:r>
              <a:rPr lang="el-GR" dirty="0"/>
              <a:t> </a:t>
            </a:r>
            <a:r>
              <a:rPr lang="en-US" dirty="0"/>
              <a:t>και η σεξουαλικότητα είναι κοινωνικά και ιστορικά κατασκευασμένα. </a:t>
            </a:r>
            <a:r>
              <a:rPr lang="en-US" dirty="0" err="1"/>
              <a:t>Ας</a:t>
            </a:r>
            <a:r>
              <a:rPr lang="en-US" dirty="0"/>
              <a:t> α</a:t>
            </a:r>
            <a:r>
              <a:rPr lang="en-US" dirty="0" err="1"/>
              <a:t>ρχίσουμε</a:t>
            </a:r>
            <a:r>
              <a:rPr lang="en-US" dirty="0"/>
              <a:t> να μαθαίνουμε.</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254430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SOGIESC σημαίνει Σεξουαλικός Προσανατολισμός, Ταυτότητα και Έκφραση </a:t>
            </a:r>
            <a:r>
              <a:rPr lang="el-GR" dirty="0"/>
              <a:t>κοινωνικού </a:t>
            </a:r>
            <a:r>
              <a:rPr lang="en-GB" dirty="0" err="1"/>
              <a:t>Φύλου</a:t>
            </a:r>
            <a:r>
              <a:rPr lang="en-GB" dirty="0"/>
              <a:t> και Χαρα</a:t>
            </a:r>
            <a:r>
              <a:rPr lang="en-GB" dirty="0" err="1"/>
              <a:t>κτηριστικά</a:t>
            </a:r>
            <a:r>
              <a:rPr lang="en-GB" dirty="0"/>
              <a:t> </a:t>
            </a:r>
            <a:r>
              <a:rPr lang="el-GR" dirty="0"/>
              <a:t>βιολογικού </a:t>
            </a:r>
            <a:r>
              <a:rPr lang="en-GB" dirty="0" err="1"/>
              <a:t>Φύλου</a:t>
            </a:r>
            <a:r>
              <a:rPr lang="en-GB" dirty="0"/>
              <a:t>. Πρόκειται για χαρακτηριστικά που έχει κάθε άτομο, τα οποία διαμορφώνουν το ποιοι είμαστε και πώς αλληλεπιδρούμε με τον κόσμο. Από την άλλη πλευρά, το ΛΟΑΤΚΙ+ αναφέρεται σε μια συλλογή ταυτοτήτων, που αντιπροσωπεύει τα άτομα που ανήκουν σε έμφυλες και σεξουαλικές μειονότητες. Αυτές οι ταυτότητες δεν είναι απλώς ετικέτες, αλλά ένα σημαντικό μέρος της ανθρώπινης ποικιλομορφίας που πρέπει να κατανοούμε και να σεβόμαστε. Τα γράμματα L, G και B εστιάζουν συγκεκριμένα στον σεξουαλικό προσανατολισμό, το T υπογραμμίζει τη σχέση μεταξύ της ταυτότητας </a:t>
            </a:r>
            <a:r>
              <a:rPr lang="el-GR" dirty="0"/>
              <a:t>κοινωνικού </a:t>
            </a:r>
            <a:r>
              <a:rPr lang="en-GB" dirty="0" err="1"/>
              <a:t>φύλου</a:t>
            </a:r>
            <a:r>
              <a:rPr lang="en-GB" dirty="0"/>
              <a:t> και </a:t>
            </a:r>
            <a:r>
              <a:rPr lang="en-GB" dirty="0" err="1"/>
              <a:t>του</a:t>
            </a:r>
            <a:r>
              <a:rPr lang="en-GB" dirty="0"/>
              <a:t> </a:t>
            </a:r>
            <a:r>
              <a:rPr lang="el-GR" dirty="0"/>
              <a:t>βιολογικού </a:t>
            </a:r>
            <a:r>
              <a:rPr lang="en-GB" dirty="0" err="1"/>
              <a:t>φύλου</a:t>
            </a:r>
            <a:r>
              <a:rPr lang="en-GB" dirty="0"/>
              <a:t> που αποδίδεται κατά τη γέννηση, ενώ το Q είναι ένας πιο ευέλικτος και περιεκτικός όρος που καλύπτει ένα εύρος ταυτοτήτων και χαρακτηριστικών. Τέλος, το I αναφέρεται ειδικά στις διαφοροποιήσεις των χαρακτηριστικών του </a:t>
            </a:r>
            <a:r>
              <a:rPr lang="el-GR" dirty="0"/>
              <a:t>βιολογικού </a:t>
            </a:r>
            <a:r>
              <a:rPr lang="en-GB" dirty="0" err="1"/>
              <a:t>φύλου</a:t>
            </a:r>
            <a:r>
              <a:rPr lang="en-GB" dirty="0"/>
              <a:t>. Η κατανόηση αυτών των όρων είναι το κλειδί για την προώθηση της συμμετοχικότητας και του σεβασμού όλων των ατόμων.</a:t>
            </a:r>
            <a:endParaRPr lang="en-BE" dirty="0"/>
          </a:p>
        </p:txBody>
      </p:sp>
      <p:sp>
        <p:nvSpPr>
          <p:cNvPr id="4" name="Slide Number Placeholder 3"/>
          <p:cNvSpPr>
            <a:spLocks noGrp="1"/>
          </p:cNvSpPr>
          <p:nvPr>
            <p:ph type="sldNum" sz="quarter" idx="5"/>
          </p:nvPr>
        </p:nvSpPr>
        <p:spPr/>
        <p:txBody>
          <a:bodyPr/>
          <a:lstStyle/>
          <a:p>
            <a:fld id="{CC246A9E-2888-410D-8F3F-3C7EC31C9588}" type="slidenum">
              <a:rPr lang="en-GB" smtClean="0"/>
              <a:t>2</a:t>
            </a:fld>
            <a:endParaRPr lang="en-GB"/>
          </a:p>
        </p:txBody>
      </p:sp>
    </p:spTree>
    <p:extLst>
      <p:ext uri="{BB962C8B-B14F-4D97-AF65-F5344CB8AC3E}">
        <p14:creationId xmlns:p14="http://schemas.microsoft.com/office/powerpoint/2010/main" val="280047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Σε αυτό το μάθημα, στοχεύουμε στην επίτευξη τριών βασικών μαθησιακών στόχων. Πρώτον, θα κατανοήσετε τη διατομεακή φύση της SOGIESC, που σημαίνει να αναγνωρίσετε πώς οι διάφορες πτυχές της ταυτότητας διασταυρώνονται και επηρεάζουν η μία την άλλη. Δεύτερον, θα μάθετε να αναγνωρίζετε συγκεκριμένες ευπάθειες μεταξύ των ΛΟΑΤΚΙ+ ατόμων, συμπεριλαμβανομένου του τρόπου με τον οποίο αυτές οι ευπάθειες επιδεινώνονται από άλλους παράγοντες όπως η φυλή, η ικανότητα και η κοινωνικοοικονομική κατάσταση. Τέλος, θα ερμηνεύσετε </a:t>
            </a:r>
            <a:r>
              <a:rPr lang="en-US" dirty="0" err="1"/>
              <a:t>το</a:t>
            </a:r>
            <a:r>
              <a:rPr lang="en-US" dirty="0"/>
              <a:t> </a:t>
            </a:r>
            <a:r>
              <a:rPr lang="el-GR" dirty="0"/>
              <a:t>βιολογικό </a:t>
            </a:r>
            <a:r>
              <a:rPr lang="en-US" dirty="0" err="1"/>
              <a:t>φύλο</a:t>
            </a:r>
            <a:r>
              <a:rPr lang="en-US" dirty="0"/>
              <a:t>, </a:t>
            </a:r>
            <a:r>
              <a:rPr lang="en-US" dirty="0" err="1"/>
              <a:t>το</a:t>
            </a:r>
            <a:r>
              <a:rPr lang="en-US" dirty="0"/>
              <a:t> </a:t>
            </a:r>
            <a:r>
              <a:rPr lang="el-GR" dirty="0"/>
              <a:t>κοινωνικού </a:t>
            </a:r>
            <a:r>
              <a:rPr lang="en-US" dirty="0" err="1"/>
              <a:t>φύλο</a:t>
            </a:r>
            <a:r>
              <a:rPr lang="en-US" dirty="0"/>
              <a:t> και τη σεξουαλικότητα ως έννοιες που είναι ιστορικά και κοινωνικά κατασκευασμένες, πράγμα που σημαίνει ότι διαφέρουν σε διαφορετικούς πολιτισμούς και περιόδους.</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3</a:t>
            </a:fld>
            <a:endParaRPr lang="en-GB"/>
          </a:p>
        </p:txBody>
      </p:sp>
    </p:spTree>
    <p:extLst>
      <p:ext uri="{BB962C8B-B14F-4D97-AF65-F5344CB8AC3E}">
        <p14:creationId xmlns:p14="http://schemas.microsoft.com/office/powerpoint/2010/main" val="345331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Το</a:t>
            </a:r>
            <a:r>
              <a:rPr lang="en-GB" dirty="0"/>
              <a:t> </a:t>
            </a:r>
            <a:r>
              <a:rPr lang="el-GR" dirty="0"/>
              <a:t>κοινωνικό φύλο </a:t>
            </a:r>
            <a:r>
              <a:rPr lang="en-GB" dirty="0"/>
              <a:t>και ο σεξουαλικός προσανατολισμός αποτελούν βασικές έννοιες στις συζητήσεις για το SOGIESC και το LGBTQI+. </a:t>
            </a:r>
            <a:r>
              <a:rPr lang="en-GB" dirty="0" err="1"/>
              <a:t>Το</a:t>
            </a:r>
            <a:r>
              <a:rPr lang="en-GB" dirty="0"/>
              <a:t> </a:t>
            </a:r>
            <a:r>
              <a:rPr lang="el-GR" dirty="0"/>
              <a:t>κοινωνικό φύλο</a:t>
            </a:r>
            <a:r>
              <a:rPr lang="en-GB" dirty="0"/>
              <a:t>, σε αντίθεση με </a:t>
            </a:r>
            <a:r>
              <a:rPr lang="en-GB" dirty="0" err="1"/>
              <a:t>το</a:t>
            </a:r>
            <a:r>
              <a:rPr lang="en-GB" dirty="0"/>
              <a:t> </a:t>
            </a:r>
            <a:r>
              <a:rPr lang="el-GR" dirty="0"/>
              <a:t>βιολογικό </a:t>
            </a:r>
            <a:r>
              <a:rPr lang="en-GB" dirty="0" err="1"/>
              <a:t>φύλο</a:t>
            </a:r>
            <a:r>
              <a:rPr lang="en-GB" dirty="0"/>
              <a:t> που αποδίδεται κατά τη γέννηση με βάση βιολογικά χαρακτηριστικά, είναι μια κοινωνική κατασκευή. Αναφέρεται στους ρόλους και τις </a:t>
            </a:r>
            <a:r>
              <a:rPr lang="en-GB" dirty="0" err="1"/>
              <a:t>συμπεριφορές </a:t>
            </a:r>
            <a:r>
              <a:rPr lang="en-GB" dirty="0"/>
              <a:t>που η κοινωνία θεωρεί κατάλληλες για τους άνδρες και τις γυναίκες. Η τα</a:t>
            </a:r>
            <a:r>
              <a:rPr lang="en-GB" dirty="0" err="1"/>
              <a:t>υτότητ</a:t>
            </a:r>
            <a:r>
              <a:rPr lang="en-GB" dirty="0"/>
              <a:t>α </a:t>
            </a:r>
            <a:r>
              <a:rPr lang="el-GR" dirty="0"/>
              <a:t>κοινωνικού </a:t>
            </a:r>
            <a:r>
              <a:rPr lang="en-GB" dirty="0" err="1"/>
              <a:t>φύλου</a:t>
            </a:r>
            <a:r>
              <a:rPr lang="en-GB" dirty="0"/>
              <a:t>, από την άλλη πλευρά, είναι βαθιά προσωπική και αντανακλά τον τρόπο με τον οποίο ένα άτομο αντιλαμβάνεται τον εαυτό του. Η έκφραση του </a:t>
            </a:r>
            <a:r>
              <a:rPr lang="el-GR" dirty="0"/>
              <a:t>κοινωνικού </a:t>
            </a:r>
            <a:r>
              <a:rPr lang="en-GB" dirty="0" err="1"/>
              <a:t>φύλου</a:t>
            </a:r>
            <a:r>
              <a:rPr lang="en-GB" dirty="0"/>
              <a:t> είναι ο τρόπος με τον οποίο τα άτομα επιλέγουν να παρουσιάσουν το</a:t>
            </a:r>
            <a:r>
              <a:rPr lang="el-GR" dirty="0"/>
              <a:t> κοινωνικό </a:t>
            </a:r>
            <a:r>
              <a:rPr lang="en-GB" dirty="0" err="1"/>
              <a:t>φύλο</a:t>
            </a:r>
            <a:r>
              <a:rPr lang="en-GB" dirty="0"/>
              <a:t> τους στον κόσμο, μέσω της ένδυσης, του χτενίσματος και της συμπεριφοράς. Ο σεξουαλικός προσανατολισμός, εν τω μεταξύ, μιλάει για το ποιος μας ελκύει συναισθηματικά, ρομαντικά ή/και σεξουαλικά. Είναι σημαντικό να αναγνωρίσουμε ότι όλοι έχουν ταυτότητα </a:t>
            </a:r>
            <a:r>
              <a:rPr lang="el-GR" dirty="0"/>
              <a:t>κοινωνικού </a:t>
            </a:r>
            <a:r>
              <a:rPr lang="en-GB" dirty="0" err="1"/>
              <a:t>φύλου</a:t>
            </a:r>
            <a:r>
              <a:rPr lang="en-GB" dirty="0"/>
              <a:t> και σεξουαλικό προσανατολισμό, και αυτά τα στοιχεία είναι θεμελιώδη για το ποιοι είμαστε.</a:t>
            </a:r>
          </a:p>
          <a:p>
            <a:endParaRPr lang="en-BE" dirty="0"/>
          </a:p>
        </p:txBody>
      </p:sp>
      <p:sp>
        <p:nvSpPr>
          <p:cNvPr id="4" name="Slide Number Placeholder 3"/>
          <p:cNvSpPr>
            <a:spLocks noGrp="1"/>
          </p:cNvSpPr>
          <p:nvPr>
            <p:ph type="sldNum" sz="quarter" idx="5"/>
          </p:nvPr>
        </p:nvSpPr>
        <p:spPr/>
        <p:txBody>
          <a:bodyPr/>
          <a:lstStyle/>
          <a:p>
            <a:fld id="{CC246A9E-2888-410D-8F3F-3C7EC31C9588}" type="slidenum">
              <a:rPr lang="en-GB" smtClean="0"/>
              <a:t>4</a:t>
            </a:fld>
            <a:endParaRPr lang="en-GB"/>
          </a:p>
        </p:txBody>
      </p:sp>
    </p:spTree>
    <p:extLst>
      <p:ext uri="{BB962C8B-B14F-4D97-AF65-F5344CB8AC3E}">
        <p14:creationId xmlns:p14="http://schemas.microsoft.com/office/powerpoint/2010/main" val="252849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Σε πολλές κοινωνίες, </a:t>
            </a:r>
            <a:r>
              <a:rPr lang="en-US" dirty="0" err="1"/>
              <a:t>το</a:t>
            </a:r>
            <a:r>
              <a:rPr lang="en-US" dirty="0"/>
              <a:t> </a:t>
            </a:r>
            <a:r>
              <a:rPr lang="el-GR" dirty="0"/>
              <a:t>βιολογικό </a:t>
            </a:r>
            <a:r>
              <a:rPr lang="en-US" dirty="0" err="1"/>
              <a:t>φύλο</a:t>
            </a:r>
            <a:r>
              <a:rPr lang="en-US" dirty="0"/>
              <a:t> και </a:t>
            </a:r>
            <a:r>
              <a:rPr lang="en-US" dirty="0" err="1"/>
              <a:t>το</a:t>
            </a:r>
            <a:r>
              <a:rPr lang="en-US" dirty="0"/>
              <a:t> </a:t>
            </a:r>
            <a:r>
              <a:rPr lang="el-GR" dirty="0"/>
              <a:t>κοινωνικό </a:t>
            </a:r>
            <a:r>
              <a:rPr lang="en-US" dirty="0" err="1"/>
              <a:t>φύλο</a:t>
            </a:r>
            <a:r>
              <a:rPr lang="en-US" dirty="0"/>
              <a:t> κατασκευάζονται ως δυαδικά συστήματα, όπως αρσενικό/θηλυκό και άνδρας/γυναίκα. Η σεξουαλικότητα θεωρείται συχνά εξ ορισμού ετεροφυλόφιλη και αλλοφυλόφιλη. Αυτό το σύστημα, γνωστό ως cis-ετεροκανονικότητα, θεωρεί οτιδήποτε αποκλίνει από αυτά τα πρότυπα ως μη φυσιολογικό ή "queer". Αρχικά ήταν ένας υποτιμητικός όρος, ο όρος "queer" έχει ανακτηθεί από την κοινότητα LGBTQI+. Σήμερα, χρησιμοποιείται ευρύτερα ως ένας πολιτικά μετασχηματιστικός όρος που αμφισβητεί και διαταράσσει τις κανονιστικές δομές και τα δυαδικά συστήματα.</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5</a:t>
            </a:fld>
            <a:endParaRPr lang="en-GB"/>
          </a:p>
        </p:txBody>
      </p:sp>
    </p:spTree>
    <p:extLst>
      <p:ext uri="{BB962C8B-B14F-4D97-AF65-F5344CB8AC3E}">
        <p14:creationId xmlns:p14="http://schemas.microsoft.com/office/powerpoint/2010/main" val="222639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Ας καταρρίψουμε ορισμένους κοινούς μύθους. Ο μύθος 1 υποδηλώνει ότι οι ρόλοι </a:t>
            </a:r>
            <a:r>
              <a:rPr lang="en-US" dirty="0" err="1"/>
              <a:t>των</a:t>
            </a:r>
            <a:r>
              <a:rPr lang="en-US" dirty="0"/>
              <a:t> </a:t>
            </a:r>
            <a:r>
              <a:rPr lang="el-GR" dirty="0"/>
              <a:t>κοινωνικών </a:t>
            </a:r>
            <a:r>
              <a:rPr lang="en-US" dirty="0" err="1"/>
              <a:t>φύλων</a:t>
            </a:r>
            <a:r>
              <a:rPr lang="en-US" dirty="0"/>
              <a:t> καθορίζονται από φυσικά χαρακτηριστικά, αλλά γνωρίζουμε ότι οι ρόλοι αυτοί διαφέρουν μεταξύ των πολιτισμών και μαθαίνονται μέσω της κοινωνικοποίησης. Ο μύθος 2 υποστηρίζει ότι υπάρχουν μόνο </a:t>
            </a:r>
            <a:r>
              <a:rPr lang="en-US" dirty="0" err="1"/>
              <a:t>δύο</a:t>
            </a:r>
            <a:r>
              <a:rPr lang="en-US" dirty="0"/>
              <a:t> </a:t>
            </a:r>
            <a:r>
              <a:rPr lang="el-GR" dirty="0"/>
              <a:t>κοινωνικά </a:t>
            </a:r>
            <a:r>
              <a:rPr lang="en-US" dirty="0" err="1"/>
              <a:t>φύλ</a:t>
            </a:r>
            <a:r>
              <a:rPr lang="en-US" dirty="0"/>
              <a:t>α, ενώ πολλές κοινωνίες αναγνωρίζουν περισσότερα από δύο. Ο μύθος 3 υποστηρίζει ότι η ομοφυλοφιλία είναι αφύσικη, ωστόσο η συμπεριφορά του ίδιου </a:t>
            </a:r>
            <a:r>
              <a:rPr lang="el-GR" dirty="0"/>
              <a:t>βιολογικού </a:t>
            </a:r>
            <a:r>
              <a:rPr lang="en-US" dirty="0" err="1"/>
              <a:t>φύλου</a:t>
            </a:r>
            <a:r>
              <a:rPr lang="en-US" dirty="0"/>
              <a:t> παρατηρείται σε περισσότερα από 1500 είδη ζώων. Τέλος, ο Μύθος 4 χαρακτηρίζει την ομοφυλοφιλία ως ψυχική ασθένεια, αλλά η σύγχρονη ιατρική αντίληψη θεωρεί όλες τις παραλλαγές των χαρακτηριστικών του </a:t>
            </a:r>
            <a:r>
              <a:rPr lang="el-GR" dirty="0"/>
              <a:t>βιολογικού </a:t>
            </a:r>
            <a:r>
              <a:rPr lang="en-US" dirty="0" err="1"/>
              <a:t>φύλου</a:t>
            </a:r>
            <a:r>
              <a:rPr lang="en-US" dirty="0"/>
              <a:t>, των σεξουαλικών προσανατολισμών, των ταυτοτήτων </a:t>
            </a:r>
            <a:r>
              <a:rPr lang="el-GR" dirty="0"/>
              <a:t>κοινωνικού </a:t>
            </a:r>
            <a:r>
              <a:rPr lang="en-US" dirty="0" err="1"/>
              <a:t>φύλου</a:t>
            </a:r>
            <a:r>
              <a:rPr lang="en-US" dirty="0"/>
              <a:t> και των </a:t>
            </a:r>
            <a:r>
              <a:rPr lang="en-US" dirty="0" err="1"/>
              <a:t>εκφράσεων</a:t>
            </a:r>
            <a:r>
              <a:rPr lang="en-US" dirty="0"/>
              <a:t> </a:t>
            </a:r>
            <a:r>
              <a:rPr lang="el-GR" dirty="0"/>
              <a:t>κοινωνικού </a:t>
            </a:r>
            <a:r>
              <a:rPr lang="en-US" dirty="0" err="1"/>
              <a:t>φύλου</a:t>
            </a:r>
            <a:r>
              <a:rPr lang="en-US" dirty="0"/>
              <a:t> ως φυσιολογικές.</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6</a:t>
            </a:fld>
            <a:endParaRPr lang="en-GB"/>
          </a:p>
        </p:txBody>
      </p:sp>
    </p:spTree>
    <p:extLst>
      <p:ext uri="{BB962C8B-B14F-4D97-AF65-F5344CB8AC3E}">
        <p14:creationId xmlns:p14="http://schemas.microsoft.com/office/powerpoint/2010/main" val="85798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Εν κατακλείδι, καλύψαμε τη σημασία της κατανόησης της διατομεακής φύσης του SOGIESC, της αναγνώρισης συγκεκριμένων ευάλωτων σημείων και της θεώρησης του </a:t>
            </a:r>
            <a:r>
              <a:rPr lang="el-GR" dirty="0"/>
              <a:t>βιολογικού </a:t>
            </a:r>
            <a:r>
              <a:rPr lang="en-US" dirty="0" err="1"/>
              <a:t>φύλου</a:t>
            </a:r>
            <a:r>
              <a:rPr lang="en-US" dirty="0"/>
              <a:t>, </a:t>
            </a:r>
            <a:r>
              <a:rPr lang="en-US" dirty="0" err="1"/>
              <a:t>του</a:t>
            </a:r>
            <a:r>
              <a:rPr lang="en-US" dirty="0"/>
              <a:t> </a:t>
            </a:r>
            <a:r>
              <a:rPr lang="el-GR" dirty="0"/>
              <a:t>κοινωνικού </a:t>
            </a:r>
            <a:r>
              <a:rPr lang="en-US" dirty="0" err="1"/>
              <a:t>φύλου</a:t>
            </a:r>
            <a:r>
              <a:rPr lang="en-US" dirty="0"/>
              <a:t> και της σεξουαλικότητας ως κοινωνικά κατασκευασμένων. Το βασικό συμπέρασμα είναι η σημασία του σεβασμού και της συμμετοχικότητας. Δεν χρειάζεται να κατανοήσουμε πλήρως την ταυτότητα κάποιου για να τον σεβαστούμε και να διασφαλίσουμε ότι έχει τα ίδια δικαιώματα και ευκαιρίες με όλους τους άλλους. Το πρώτο μας μέλημα πρέπει πάντα να είναι να γνωρίζουμε πώς μπορούμε να τους υποστηρίξουμε και να τους συμπεριλάβουμε.</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7</a:t>
            </a:fld>
            <a:endParaRPr lang="en-GB"/>
          </a:p>
        </p:txBody>
      </p:sp>
    </p:spTree>
    <p:extLst>
      <p:ext uri="{BB962C8B-B14F-4D97-AF65-F5344CB8AC3E}">
        <p14:creationId xmlns:p14="http://schemas.microsoft.com/office/powerpoint/2010/main" val="378742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ευχαριστώ για την προσοχή σας. Εάν έχετε οποιεσδήποτε ερωτήσεις, μη διστάσετε να τις θέσετε τώρα. Αν σας έρθουν αργότερα στο μυαλό ερωτήσεις, μπορείτε να επικοινωνήσετε μαζί μου μέσω ηλεκτρονικού ταχυδρομείου ή τηλεφώνου. Ανυπομονώ να συνεργαστώ μαζί σας και να υποστηρίξω το μαθησιακό σας ταξίδι.</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8</a:t>
            </a:fld>
            <a:endParaRPr lang="en-GB"/>
          </a:p>
        </p:txBody>
      </p:sp>
    </p:spTree>
    <p:extLst>
      <p:ext uri="{BB962C8B-B14F-4D97-AF65-F5344CB8AC3E}">
        <p14:creationId xmlns:p14="http://schemas.microsoft.com/office/powerpoint/2010/main" val="197190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4/10/2025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4/10/2025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4/10/2025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4/10/2025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4/10/2025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4/10/2025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4/10/2025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4/10/2025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793415"/>
            <a:ext cx="4834759" cy="2123658"/>
          </a:xfrm>
          <a:prstGeom prst="rect">
            <a:avLst/>
          </a:prstGeom>
          <a:noFill/>
        </p:spPr>
        <p:txBody>
          <a:bodyPr wrap="square" rtlCol="0">
            <a:spAutoFit/>
          </a:bodyPr>
          <a:lstStyle/>
          <a:p>
            <a:r>
              <a:rPr lang="en-GB" sz="4400" dirty="0">
                <a:solidFill>
                  <a:schemeClr val="bg1"/>
                </a:solidFill>
              </a:rPr>
              <a:t>Ενότητα 1.1: Κατανόηση της SOGIESC</a:t>
            </a: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4" y="2002971"/>
            <a:ext cx="3500439" cy="4173992"/>
          </a:xfrm>
          <a:solidFill>
            <a:srgbClr val="69ABDB"/>
          </a:solidFill>
        </p:spPr>
        <p:txBody>
          <a:bodyPr>
            <a:normAutofit fontScale="85000" lnSpcReduction="10000"/>
          </a:bodyPr>
          <a:lstStyle/>
          <a:p>
            <a:pPr marL="0" indent="0">
              <a:buNone/>
            </a:pPr>
            <a:r>
              <a:rPr lang="en-US" sz="2000" dirty="0">
                <a:solidFill>
                  <a:schemeClr val="bg1"/>
                </a:solidFill>
                <a:latin typeface="+mj-lt"/>
              </a:rPr>
              <a:t>SOGIESC σημαίνει </a:t>
            </a:r>
          </a:p>
          <a:p>
            <a:r>
              <a:rPr lang="en-US" sz="2000" dirty="0">
                <a:solidFill>
                  <a:schemeClr val="bg1"/>
                </a:solidFill>
                <a:latin typeface="+mj-lt"/>
              </a:rPr>
              <a:t>Σεξουαλικός προσανατολισμός</a:t>
            </a:r>
          </a:p>
          <a:p>
            <a:r>
              <a:rPr lang="en-US" sz="2000" dirty="0">
                <a:solidFill>
                  <a:schemeClr val="bg1"/>
                </a:solidFill>
                <a:latin typeface="+mj-lt"/>
              </a:rPr>
              <a:t>Τα</a:t>
            </a:r>
            <a:r>
              <a:rPr lang="en-US" sz="2000" dirty="0" err="1">
                <a:solidFill>
                  <a:schemeClr val="bg1"/>
                </a:solidFill>
                <a:latin typeface="+mj-lt"/>
              </a:rPr>
              <a:t>υτότητ</a:t>
            </a:r>
            <a:r>
              <a:rPr lang="en-US" sz="2000" dirty="0">
                <a:solidFill>
                  <a:schemeClr val="bg1"/>
                </a:solidFill>
                <a:latin typeface="+mj-lt"/>
              </a:rPr>
              <a:t>α </a:t>
            </a:r>
            <a:r>
              <a:rPr lang="el-GR" sz="2000" dirty="0">
                <a:solidFill>
                  <a:schemeClr val="bg1"/>
                </a:solidFill>
                <a:latin typeface="+mj-lt"/>
              </a:rPr>
              <a:t>κοινωνικού </a:t>
            </a:r>
            <a:r>
              <a:rPr lang="en-US" sz="2000" dirty="0" err="1">
                <a:solidFill>
                  <a:schemeClr val="bg1"/>
                </a:solidFill>
                <a:latin typeface="+mj-lt"/>
              </a:rPr>
              <a:t>Έκφρ</a:t>
            </a:r>
            <a:r>
              <a:rPr lang="en-US" sz="2000" dirty="0">
                <a:solidFill>
                  <a:schemeClr val="bg1"/>
                </a:solidFill>
                <a:latin typeface="+mj-lt"/>
              </a:rPr>
              <a:t>αση</a:t>
            </a:r>
            <a:r>
              <a:rPr lang="el-GR" sz="2000" dirty="0">
                <a:solidFill>
                  <a:schemeClr val="bg1"/>
                </a:solidFill>
                <a:latin typeface="+mj-lt"/>
              </a:rPr>
              <a:t> κοινωνικού φύλου</a:t>
            </a:r>
            <a:endParaRPr lang="en-US" sz="2000" dirty="0">
              <a:solidFill>
                <a:schemeClr val="bg1"/>
              </a:solidFill>
              <a:latin typeface="+mj-lt"/>
            </a:endParaRPr>
          </a:p>
          <a:p>
            <a:r>
              <a:rPr lang="en-US" sz="2000" dirty="0">
                <a:solidFill>
                  <a:schemeClr val="bg1"/>
                </a:solidFill>
                <a:latin typeface="+mj-lt"/>
              </a:rPr>
              <a:t>Χαρα</a:t>
            </a:r>
            <a:r>
              <a:rPr lang="en-US" sz="2000" dirty="0" err="1">
                <a:solidFill>
                  <a:schemeClr val="bg1"/>
                </a:solidFill>
                <a:latin typeface="+mj-lt"/>
              </a:rPr>
              <a:t>κτηριστικά</a:t>
            </a:r>
            <a:r>
              <a:rPr lang="en-US" sz="2000" dirty="0">
                <a:solidFill>
                  <a:schemeClr val="bg1"/>
                </a:solidFill>
                <a:latin typeface="+mj-lt"/>
              </a:rPr>
              <a:t> </a:t>
            </a:r>
            <a:r>
              <a:rPr lang="el-GR" sz="2000" dirty="0">
                <a:solidFill>
                  <a:schemeClr val="bg1"/>
                </a:solidFill>
                <a:latin typeface="+mj-lt"/>
              </a:rPr>
              <a:t>βιολογικού </a:t>
            </a:r>
            <a:r>
              <a:rPr lang="en-US" sz="2000" dirty="0" err="1">
                <a:solidFill>
                  <a:schemeClr val="bg1"/>
                </a:solidFill>
                <a:latin typeface="+mj-lt"/>
              </a:rPr>
              <a:t>φύλου</a:t>
            </a:r>
            <a:r>
              <a:rPr lang="en-US" sz="2000" dirty="0">
                <a:solidFill>
                  <a:schemeClr val="bg1"/>
                </a:solidFill>
                <a:latin typeface="+mj-lt"/>
              </a:rPr>
              <a:t>. </a:t>
            </a:r>
          </a:p>
          <a:p>
            <a:pPr marL="0" indent="0">
              <a:buNone/>
            </a:pPr>
            <a:endParaRPr lang="en-US" sz="2000" dirty="0">
              <a:solidFill>
                <a:schemeClr val="bg1"/>
              </a:solidFill>
            </a:endParaRPr>
          </a:p>
        </p:txBody>
      </p:sp>
      <p:sp>
        <p:nvSpPr>
          <p:cNvPr id="4" name="Θέση περιεχομένου 3"/>
          <p:cNvSpPr>
            <a:spLocks noGrp="1"/>
          </p:cNvSpPr>
          <p:nvPr>
            <p:ph sz="half" idx="2"/>
          </p:nvPr>
        </p:nvSpPr>
        <p:spPr>
          <a:xfrm>
            <a:off x="7743824" y="2002971"/>
            <a:ext cx="3500439" cy="4173992"/>
          </a:xfrm>
          <a:solidFill>
            <a:srgbClr val="3A4DA0"/>
          </a:solidFill>
        </p:spPr>
        <p:txBody>
          <a:bodyPr>
            <a:normAutofit fontScale="85000" lnSpcReduction="10000"/>
          </a:bodyPr>
          <a:lstStyle/>
          <a:p>
            <a:pPr marL="0" indent="0">
              <a:buNone/>
            </a:pPr>
            <a:r>
              <a:rPr lang="en-US" sz="2000" dirty="0">
                <a:solidFill>
                  <a:schemeClr val="bg1"/>
                </a:solidFill>
                <a:latin typeface="+mj-lt"/>
              </a:rPr>
              <a:t>Διάσπαση:</a:t>
            </a:r>
          </a:p>
          <a:p>
            <a:r>
              <a:rPr lang="en-US" sz="2000" dirty="0">
                <a:solidFill>
                  <a:schemeClr val="bg1"/>
                </a:solidFill>
                <a:latin typeface="+mj-lt"/>
              </a:rPr>
              <a:t>L: Σεξουαλικός προσανατολισμός</a:t>
            </a:r>
          </a:p>
          <a:p>
            <a:r>
              <a:rPr lang="en-US" sz="2000" dirty="0">
                <a:solidFill>
                  <a:schemeClr val="bg1"/>
                </a:solidFill>
                <a:latin typeface="+mj-lt"/>
              </a:rPr>
              <a:t>Ζ: Σεξουαλικός προσανατολισμός</a:t>
            </a:r>
          </a:p>
          <a:p>
            <a:r>
              <a:rPr lang="en-US" sz="2000" dirty="0">
                <a:solidFill>
                  <a:schemeClr val="bg1"/>
                </a:solidFill>
                <a:latin typeface="+mj-lt"/>
              </a:rPr>
              <a:t>Β: Σεξουαλικός προσανατολισμός</a:t>
            </a:r>
          </a:p>
          <a:p>
            <a:r>
              <a:rPr lang="en-US" sz="2000" dirty="0">
                <a:solidFill>
                  <a:schemeClr val="bg1"/>
                </a:solidFill>
                <a:latin typeface="+mj-lt"/>
              </a:rPr>
              <a:t>Τ: Τα</a:t>
            </a:r>
            <a:r>
              <a:rPr lang="en-US" sz="2000" dirty="0" err="1">
                <a:solidFill>
                  <a:schemeClr val="bg1"/>
                </a:solidFill>
                <a:latin typeface="+mj-lt"/>
              </a:rPr>
              <a:t>υτότητ</a:t>
            </a:r>
            <a:r>
              <a:rPr lang="en-US" sz="2000" dirty="0">
                <a:solidFill>
                  <a:schemeClr val="bg1"/>
                </a:solidFill>
                <a:latin typeface="+mj-lt"/>
              </a:rPr>
              <a:t>α</a:t>
            </a:r>
            <a:r>
              <a:rPr lang="el-GR" sz="2000" dirty="0">
                <a:solidFill>
                  <a:schemeClr val="bg1"/>
                </a:solidFill>
                <a:latin typeface="+mj-lt"/>
              </a:rPr>
              <a:t> κοινωνικού </a:t>
            </a:r>
            <a:r>
              <a:rPr lang="en-US" sz="2000" dirty="0" err="1">
                <a:solidFill>
                  <a:schemeClr val="bg1"/>
                </a:solidFill>
                <a:latin typeface="+mj-lt"/>
              </a:rPr>
              <a:t>φύλου</a:t>
            </a:r>
            <a:r>
              <a:rPr lang="en-US" sz="2000" dirty="0">
                <a:solidFill>
                  <a:schemeClr val="bg1"/>
                </a:solidFill>
                <a:latin typeface="+mj-lt"/>
              </a:rPr>
              <a:t> &amp; </a:t>
            </a:r>
            <a:r>
              <a:rPr lang="el-GR" sz="2000" dirty="0">
                <a:solidFill>
                  <a:schemeClr val="bg1"/>
                </a:solidFill>
                <a:latin typeface="+mj-lt"/>
              </a:rPr>
              <a:t>βιολογικό </a:t>
            </a:r>
            <a:r>
              <a:rPr lang="en-US" sz="2000" dirty="0" err="1">
                <a:solidFill>
                  <a:schemeClr val="bg1"/>
                </a:solidFill>
                <a:latin typeface="+mj-lt"/>
              </a:rPr>
              <a:t>φύλο</a:t>
            </a:r>
            <a:r>
              <a:rPr lang="en-US" sz="2000" dirty="0">
                <a:solidFill>
                  <a:schemeClr val="bg1"/>
                </a:solidFill>
                <a:latin typeface="+mj-lt"/>
              </a:rPr>
              <a:t> που καθορίστηκε κατά τη γέννηση</a:t>
            </a:r>
          </a:p>
          <a:p>
            <a:r>
              <a:rPr lang="en-US" sz="2000" dirty="0">
                <a:solidFill>
                  <a:schemeClr val="bg1"/>
                </a:solidFill>
                <a:latin typeface="+mj-lt"/>
              </a:rPr>
              <a:t>Q: Σεξουαλικός προσανατολισμός, ταυτότητα </a:t>
            </a:r>
            <a:r>
              <a:rPr lang="el-GR" sz="2000" dirty="0">
                <a:solidFill>
                  <a:schemeClr val="bg1"/>
                </a:solidFill>
                <a:latin typeface="+mj-lt"/>
              </a:rPr>
              <a:t>κοινωνικού </a:t>
            </a:r>
            <a:r>
              <a:rPr lang="en-US" sz="2000" dirty="0" err="1">
                <a:solidFill>
                  <a:schemeClr val="bg1"/>
                </a:solidFill>
                <a:latin typeface="+mj-lt"/>
              </a:rPr>
              <a:t>φύλου</a:t>
            </a:r>
            <a:r>
              <a:rPr lang="en-US" sz="2000" dirty="0">
                <a:solidFill>
                  <a:schemeClr val="bg1"/>
                </a:solidFill>
                <a:latin typeface="+mj-lt"/>
              </a:rPr>
              <a:t>, </a:t>
            </a:r>
            <a:r>
              <a:rPr lang="en-US" sz="2000" dirty="0" err="1">
                <a:solidFill>
                  <a:schemeClr val="bg1"/>
                </a:solidFill>
                <a:latin typeface="+mj-lt"/>
              </a:rPr>
              <a:t>έκφρ</a:t>
            </a:r>
            <a:r>
              <a:rPr lang="en-US" sz="2000" dirty="0">
                <a:solidFill>
                  <a:schemeClr val="bg1"/>
                </a:solidFill>
                <a:latin typeface="+mj-lt"/>
              </a:rPr>
              <a:t>αση</a:t>
            </a:r>
            <a:r>
              <a:rPr lang="el-GR" sz="2000" dirty="0">
                <a:solidFill>
                  <a:schemeClr val="bg1"/>
                </a:solidFill>
                <a:latin typeface="+mj-lt"/>
              </a:rPr>
              <a:t> κοινωνικού φύλου</a:t>
            </a:r>
            <a:r>
              <a:rPr lang="en-US" sz="2000" dirty="0">
                <a:solidFill>
                  <a:schemeClr val="bg1"/>
                </a:solidFill>
                <a:latin typeface="+mj-lt"/>
              </a:rPr>
              <a:t> και/ή χαρα</a:t>
            </a:r>
            <a:r>
              <a:rPr lang="en-US" sz="2000" dirty="0" err="1">
                <a:solidFill>
                  <a:schemeClr val="bg1"/>
                </a:solidFill>
                <a:latin typeface="+mj-lt"/>
              </a:rPr>
              <a:t>κτηριστικά</a:t>
            </a:r>
            <a:r>
              <a:rPr lang="en-US" sz="2000" dirty="0">
                <a:solidFill>
                  <a:schemeClr val="bg1"/>
                </a:solidFill>
                <a:latin typeface="+mj-lt"/>
              </a:rPr>
              <a:t> </a:t>
            </a:r>
            <a:r>
              <a:rPr lang="el-GR" sz="2000" dirty="0">
                <a:solidFill>
                  <a:schemeClr val="bg1"/>
                </a:solidFill>
                <a:latin typeface="+mj-lt"/>
              </a:rPr>
              <a:t>βιολογικού </a:t>
            </a:r>
            <a:r>
              <a:rPr lang="en-US" sz="2000" dirty="0" err="1">
                <a:solidFill>
                  <a:schemeClr val="bg1"/>
                </a:solidFill>
                <a:latin typeface="+mj-lt"/>
              </a:rPr>
              <a:t>φύλου</a:t>
            </a:r>
            <a:endParaRPr lang="en-US" sz="2000" dirty="0">
              <a:solidFill>
                <a:schemeClr val="bg1"/>
              </a:solidFill>
              <a:latin typeface="+mj-lt"/>
            </a:endParaRPr>
          </a:p>
          <a:p>
            <a:r>
              <a:rPr lang="en-US" sz="2000" dirty="0">
                <a:solidFill>
                  <a:schemeClr val="bg1"/>
                </a:solidFill>
                <a:latin typeface="+mj-lt"/>
              </a:rPr>
              <a:t>I: Χαρα</a:t>
            </a:r>
            <a:r>
              <a:rPr lang="en-US" sz="2000" dirty="0" err="1">
                <a:solidFill>
                  <a:schemeClr val="bg1"/>
                </a:solidFill>
                <a:latin typeface="+mj-lt"/>
              </a:rPr>
              <a:t>κτηριστικά</a:t>
            </a:r>
            <a:r>
              <a:rPr lang="en-US" sz="2000" dirty="0">
                <a:solidFill>
                  <a:schemeClr val="bg1"/>
                </a:solidFill>
                <a:latin typeface="+mj-lt"/>
              </a:rPr>
              <a:t> </a:t>
            </a:r>
            <a:r>
              <a:rPr lang="el-GR" sz="2000" dirty="0">
                <a:solidFill>
                  <a:schemeClr val="bg1"/>
                </a:solidFill>
                <a:latin typeface="+mj-lt"/>
              </a:rPr>
              <a:t>βιολογικού </a:t>
            </a:r>
            <a:r>
              <a:rPr lang="en-US" sz="2000" dirty="0" err="1">
                <a:solidFill>
                  <a:schemeClr val="bg1"/>
                </a:solidFill>
                <a:latin typeface="+mj-lt"/>
              </a:rPr>
              <a:t>φύλου</a:t>
            </a:r>
            <a:endParaRPr lang="en-US" sz="2000" dirty="0">
              <a:solidFill>
                <a:schemeClr val="bg1"/>
              </a:solidFill>
              <a:latin typeface="+mj-lt"/>
            </a:endParaRPr>
          </a:p>
        </p:txBody>
      </p:sp>
      <p:sp>
        <p:nvSpPr>
          <p:cNvPr id="6" name="Τίτλος 1"/>
          <p:cNvSpPr>
            <a:spLocks noGrp="1"/>
          </p:cNvSpPr>
          <p:nvPr>
            <p:ph type="title"/>
          </p:nvPr>
        </p:nvSpPr>
        <p:spPr>
          <a:xfrm>
            <a:off x="485775" y="1140823"/>
            <a:ext cx="10868025" cy="679268"/>
          </a:xfrm>
        </p:spPr>
        <p:txBody>
          <a:bodyPr>
            <a:noAutofit/>
          </a:bodyPr>
          <a:lstStyle/>
          <a:p>
            <a:r>
              <a:rPr lang="en-US" sz="2400" b="1" dirty="0">
                <a:solidFill>
                  <a:srgbClr val="67ADDB"/>
                </a:solidFill>
                <a:latin typeface="+mn-lt"/>
              </a:rPr>
              <a:t>SOGIESC &amp; LGBTQI+</a:t>
            </a:r>
          </a:p>
        </p:txBody>
      </p:sp>
      <p:sp>
        <p:nvSpPr>
          <p:cNvPr id="7" name="Θέση περιεχομένου 2">
            <a:extLst>
              <a:ext uri="{FF2B5EF4-FFF2-40B4-BE49-F238E27FC236}">
                <a16:creationId xmlns:a16="http://schemas.microsoft.com/office/drawing/2014/main" id="{ED611682-2FA5-26A8-B0ED-EFAD00C8AEA7}"/>
              </a:ext>
            </a:extLst>
          </p:cNvPr>
          <p:cNvSpPr txBox="1">
            <a:spLocks/>
          </p:cNvSpPr>
          <p:nvPr/>
        </p:nvSpPr>
        <p:spPr>
          <a:xfrm>
            <a:off x="4114799" y="2002971"/>
            <a:ext cx="3500439" cy="4173992"/>
          </a:xfrm>
          <a:prstGeom prst="rect">
            <a:avLst/>
          </a:prstGeom>
          <a:solidFill>
            <a:srgbClr val="69ABD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latin typeface="+mj-lt"/>
              </a:rPr>
              <a:t>LGBTQI+ σημαίνει </a:t>
            </a:r>
          </a:p>
          <a:p>
            <a:r>
              <a:rPr lang="en-US" sz="2000" dirty="0">
                <a:solidFill>
                  <a:schemeClr val="bg1"/>
                </a:solidFill>
                <a:latin typeface="+mj-lt"/>
              </a:rPr>
              <a:t>Λεσβίες</a:t>
            </a:r>
          </a:p>
          <a:p>
            <a:r>
              <a:rPr lang="en-US" sz="2000" dirty="0">
                <a:solidFill>
                  <a:schemeClr val="bg1"/>
                </a:solidFill>
                <a:latin typeface="+mj-lt"/>
              </a:rPr>
              <a:t>Gay</a:t>
            </a:r>
          </a:p>
          <a:p>
            <a:r>
              <a:rPr lang="en-US" sz="2000" dirty="0">
                <a:solidFill>
                  <a:schemeClr val="bg1"/>
                </a:solidFill>
                <a:latin typeface="+mj-lt"/>
              </a:rPr>
              <a:t>Διεμφυλικό</a:t>
            </a:r>
          </a:p>
          <a:p>
            <a:r>
              <a:rPr lang="en-US" sz="2000" dirty="0">
                <a:solidFill>
                  <a:schemeClr val="bg1"/>
                </a:solidFill>
                <a:latin typeface="+mj-lt"/>
              </a:rPr>
              <a:t>Trans</a:t>
            </a:r>
          </a:p>
          <a:p>
            <a:r>
              <a:rPr lang="en-US" sz="2000" dirty="0">
                <a:solidFill>
                  <a:schemeClr val="bg1"/>
                </a:solidFill>
                <a:latin typeface="+mj-lt"/>
              </a:rPr>
              <a:t>Queer</a:t>
            </a:r>
          </a:p>
          <a:p>
            <a:r>
              <a:rPr lang="el-GR" sz="2000" dirty="0" err="1">
                <a:solidFill>
                  <a:schemeClr val="bg1"/>
                </a:solidFill>
                <a:latin typeface="+mj-lt"/>
              </a:rPr>
              <a:t>Ιντερσέξ</a:t>
            </a:r>
            <a:r>
              <a:rPr lang="el-GR" sz="2000" dirty="0">
                <a:solidFill>
                  <a:schemeClr val="bg1"/>
                </a:solidFill>
                <a:latin typeface="+mj-lt"/>
              </a:rPr>
              <a:t> τ</a:t>
            </a:r>
            <a:r>
              <a:rPr lang="en-US" sz="2000" dirty="0">
                <a:solidFill>
                  <a:schemeClr val="bg1"/>
                </a:solidFill>
                <a:latin typeface="+mj-lt"/>
              </a:rPr>
              <a:t>α</a:t>
            </a:r>
            <a:r>
              <a:rPr lang="en-US" sz="2000" dirty="0" err="1">
                <a:solidFill>
                  <a:schemeClr val="bg1"/>
                </a:solidFill>
                <a:latin typeface="+mj-lt"/>
              </a:rPr>
              <a:t>υτότητες</a:t>
            </a:r>
            <a:r>
              <a:rPr lang="en-US" sz="2000" dirty="0">
                <a:solidFill>
                  <a:schemeClr val="bg1"/>
                </a:solidFill>
                <a:latin typeface="+mj-lt"/>
              </a:rPr>
              <a:t>.</a:t>
            </a:r>
            <a:endParaRPr lang="en-BE" sz="2000" dirty="0">
              <a:latin typeface="+mj-lt"/>
            </a:endParaRPr>
          </a:p>
        </p:txBody>
      </p:sp>
    </p:spTree>
    <p:extLst>
      <p:ext uri="{BB962C8B-B14F-4D97-AF65-F5344CB8AC3E}">
        <p14:creationId xmlns:p14="http://schemas.microsoft.com/office/powerpoint/2010/main" val="47864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6" y="2002971"/>
            <a:ext cx="5314950" cy="4173992"/>
          </a:xfrm>
          <a:solidFill>
            <a:srgbClr val="69ABDB"/>
          </a:solidFill>
        </p:spPr>
        <p:txBody>
          <a:bodyPr anchor="ctr">
            <a:normAutofit/>
          </a:bodyPr>
          <a:lstStyle/>
          <a:p>
            <a:pPr marL="0" indent="0" algn="ctr">
              <a:buNone/>
            </a:pPr>
            <a:r>
              <a:rPr lang="en-US" sz="6800" b="1" dirty="0">
                <a:solidFill>
                  <a:schemeClr val="bg1"/>
                </a:solidFill>
              </a:rPr>
              <a:t>ΜΑΘΗΣ</a:t>
            </a:r>
            <a:r>
              <a:rPr lang="el-GR" sz="6800" b="1" dirty="0">
                <a:solidFill>
                  <a:schemeClr val="bg1"/>
                </a:solidFill>
              </a:rPr>
              <a:t>ΙΑΚΟΙ</a:t>
            </a:r>
            <a:r>
              <a:rPr lang="en-US" sz="6800" b="1" dirty="0">
                <a:solidFill>
                  <a:schemeClr val="bg1"/>
                </a:solidFill>
              </a:rPr>
              <a:t>ΣΤΟΧΟΙ</a:t>
            </a:r>
          </a:p>
        </p:txBody>
      </p:sp>
      <p:sp>
        <p:nvSpPr>
          <p:cNvPr id="4" name="Θέση περιεχομένου 3"/>
          <p:cNvSpPr>
            <a:spLocks noGrp="1"/>
          </p:cNvSpPr>
          <p:nvPr>
            <p:ph sz="half" idx="2"/>
          </p:nvPr>
        </p:nvSpPr>
        <p:spPr>
          <a:xfrm>
            <a:off x="6038850" y="2002971"/>
            <a:ext cx="5314950" cy="4173992"/>
          </a:xfrm>
          <a:solidFill>
            <a:srgbClr val="3A4DA0"/>
          </a:solidFill>
        </p:spPr>
        <p:txBody>
          <a:bodyPr anchor="ctr">
            <a:normAutofit/>
          </a:bodyPr>
          <a:lstStyle/>
          <a:p>
            <a:r>
              <a:rPr lang="en-US" dirty="0">
                <a:solidFill>
                  <a:schemeClr val="bg1"/>
                </a:solidFill>
                <a:latin typeface="+mj-lt"/>
              </a:rPr>
              <a:t>Να κατανοήσουν τη διατομεακή φύση του SOGIESC</a:t>
            </a:r>
          </a:p>
          <a:p>
            <a:r>
              <a:rPr lang="en-GB" dirty="0">
                <a:solidFill>
                  <a:schemeClr val="bg1"/>
                </a:solidFill>
                <a:latin typeface="+mj-lt"/>
              </a:rPr>
              <a:t>Αναγνώριση </a:t>
            </a:r>
            <a:r>
              <a:rPr lang="en-US" dirty="0">
                <a:solidFill>
                  <a:schemeClr val="bg1"/>
                </a:solidFill>
                <a:latin typeface="+mj-lt"/>
              </a:rPr>
              <a:t>των ειδικών τρωτών σημείων μεταξύ των ΛΟΑΤΚΙ+ ατόμων</a:t>
            </a:r>
          </a:p>
          <a:p>
            <a:r>
              <a:rPr lang="en-US" dirty="0">
                <a:solidFill>
                  <a:schemeClr val="bg1"/>
                </a:solidFill>
                <a:latin typeface="+mj-lt"/>
              </a:rPr>
              <a:t>Ερμηνεύουν </a:t>
            </a:r>
            <a:r>
              <a:rPr lang="en-US" dirty="0" err="1">
                <a:solidFill>
                  <a:schemeClr val="bg1"/>
                </a:solidFill>
                <a:latin typeface="+mj-lt"/>
              </a:rPr>
              <a:t>το</a:t>
            </a:r>
            <a:r>
              <a:rPr lang="en-US" dirty="0">
                <a:solidFill>
                  <a:schemeClr val="bg1"/>
                </a:solidFill>
                <a:latin typeface="+mj-lt"/>
              </a:rPr>
              <a:t> </a:t>
            </a:r>
            <a:r>
              <a:rPr lang="el-GR" dirty="0">
                <a:solidFill>
                  <a:schemeClr val="bg1"/>
                </a:solidFill>
                <a:latin typeface="+mj-lt"/>
              </a:rPr>
              <a:t>κοινωνικό </a:t>
            </a:r>
            <a:r>
              <a:rPr lang="en-US" dirty="0" err="1">
                <a:solidFill>
                  <a:schemeClr val="bg1"/>
                </a:solidFill>
                <a:latin typeface="+mj-lt"/>
              </a:rPr>
              <a:t>φύλο</a:t>
            </a:r>
            <a:r>
              <a:rPr lang="en-US" dirty="0">
                <a:solidFill>
                  <a:schemeClr val="bg1"/>
                </a:solidFill>
                <a:latin typeface="+mj-lt"/>
              </a:rPr>
              <a:t>, </a:t>
            </a:r>
            <a:r>
              <a:rPr lang="en-US" dirty="0" err="1">
                <a:solidFill>
                  <a:schemeClr val="bg1"/>
                </a:solidFill>
                <a:latin typeface="+mj-lt"/>
              </a:rPr>
              <a:t>το</a:t>
            </a:r>
            <a:r>
              <a:rPr lang="en-US" dirty="0">
                <a:solidFill>
                  <a:schemeClr val="bg1"/>
                </a:solidFill>
                <a:latin typeface="+mj-lt"/>
              </a:rPr>
              <a:t> </a:t>
            </a:r>
            <a:r>
              <a:rPr lang="el-GR" dirty="0">
                <a:solidFill>
                  <a:schemeClr val="bg1"/>
                </a:solidFill>
                <a:latin typeface="+mj-lt"/>
              </a:rPr>
              <a:t>βιολογικό </a:t>
            </a:r>
            <a:r>
              <a:rPr lang="en-US" dirty="0" err="1">
                <a:solidFill>
                  <a:schemeClr val="bg1"/>
                </a:solidFill>
                <a:latin typeface="+mj-lt"/>
              </a:rPr>
              <a:t>φύλο</a:t>
            </a:r>
            <a:r>
              <a:rPr lang="en-US" dirty="0">
                <a:solidFill>
                  <a:schemeClr val="bg1"/>
                </a:solidFill>
                <a:latin typeface="+mj-lt"/>
              </a:rPr>
              <a:t> και τη σεξουαλικότητα ως ιστορικά και κοινωνικά κατασκευασμένα</a:t>
            </a:r>
          </a:p>
        </p:txBody>
      </p:sp>
      <p:sp>
        <p:nvSpPr>
          <p:cNvPr id="6" name="Τίτλος 1"/>
          <p:cNvSpPr>
            <a:spLocks noGrp="1"/>
          </p:cNvSpPr>
          <p:nvPr>
            <p:ph type="title"/>
          </p:nvPr>
        </p:nvSpPr>
        <p:spPr>
          <a:xfrm>
            <a:off x="485775" y="1140823"/>
            <a:ext cx="10868025" cy="679268"/>
          </a:xfrm>
        </p:spPr>
        <p:txBody>
          <a:bodyPr>
            <a:noAutofit/>
          </a:bodyPr>
          <a:lstStyle/>
          <a:p>
            <a:endParaRPr lang="en-US" sz="2400" b="1" dirty="0">
              <a:solidFill>
                <a:srgbClr val="67ADDB"/>
              </a:solidFill>
              <a:latin typeface="+mn-lt"/>
            </a:endParaRPr>
          </a:p>
        </p:txBody>
      </p:sp>
    </p:spTree>
    <p:extLst>
      <p:ext uri="{BB962C8B-B14F-4D97-AF65-F5344CB8AC3E}">
        <p14:creationId xmlns:p14="http://schemas.microsoft.com/office/powerpoint/2010/main" val="317248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343650" y="1820090"/>
            <a:ext cx="5011738" cy="4040959"/>
          </a:xfrm>
          <a:solidFill>
            <a:srgbClr val="BDD7EE"/>
          </a:solidFill>
        </p:spPr>
        <p:txBody>
          <a:bodyPr>
            <a:normAutofit/>
          </a:bodyPr>
          <a:lstStyle/>
          <a:p>
            <a:pPr marL="0" indent="0">
              <a:buNone/>
            </a:pPr>
            <a:endParaRPr lang="en-GB" sz="2000" b="1" dirty="0">
              <a:latin typeface="+mj-lt"/>
            </a:endParaRPr>
          </a:p>
          <a:p>
            <a:pPr marL="0" indent="0">
              <a:buNone/>
            </a:pPr>
            <a:endParaRPr lang="en-GB" sz="2000" b="1" dirty="0">
              <a:latin typeface="+mj-lt"/>
            </a:endParaRPr>
          </a:p>
          <a:p>
            <a:pPr marL="0" indent="0">
              <a:buNone/>
            </a:pPr>
            <a:endParaRPr lang="en-GB" sz="2000" b="1" dirty="0">
              <a:latin typeface="+mj-lt"/>
            </a:endParaRPr>
          </a:p>
          <a:p>
            <a:pPr marL="0" indent="0">
              <a:buNone/>
            </a:pPr>
            <a:r>
              <a:rPr lang="en-GB" sz="2000" b="1" dirty="0">
                <a:latin typeface="+mj-lt"/>
              </a:rPr>
              <a:t>Σεξουαλικός προσανατολισμός</a:t>
            </a:r>
            <a:r>
              <a:rPr lang="en-GB" sz="2000" dirty="0">
                <a:latin typeface="+mj-lt"/>
              </a:rPr>
              <a:t>: Η συναισθηματική, ρομαντική ή/και σεξουαλική έλξη προς τους άλλους.</a:t>
            </a:r>
          </a:p>
          <a:p>
            <a:pPr marL="742950" lvl="1" indent="-285750">
              <a:buFont typeface="Arial" panose="020B0604020202020204" pitchFamily="34" charset="0"/>
              <a:buChar char="•"/>
            </a:pPr>
            <a:r>
              <a:rPr lang="en-GB" sz="2000" dirty="0">
                <a:latin typeface="+mj-lt"/>
              </a:rPr>
              <a:t>Περιλαμβάνει ταυτότητες όπως Λεσβίες, Ομοφυλόφιλοι, Αμφιφυλόφιλοι, Ασεξουαλικοί και άλλες.</a:t>
            </a:r>
          </a:p>
          <a:p>
            <a:pPr marL="0" indent="0">
              <a:buNone/>
            </a:pPr>
            <a:endParaRPr lang="en-US" sz="1800" dirty="0"/>
          </a:p>
        </p:txBody>
      </p:sp>
      <p:sp>
        <p:nvSpPr>
          <p:cNvPr id="4" name="Θέση κειμένου 3"/>
          <p:cNvSpPr>
            <a:spLocks noGrp="1"/>
          </p:cNvSpPr>
          <p:nvPr>
            <p:ph type="body" sz="half" idx="2"/>
          </p:nvPr>
        </p:nvSpPr>
        <p:spPr>
          <a:xfrm>
            <a:off x="485775" y="1914525"/>
            <a:ext cx="5610225" cy="3954463"/>
          </a:xfrm>
        </p:spPr>
        <p:txBody>
          <a:bodyPr>
            <a:normAutofit/>
          </a:bodyPr>
          <a:lstStyle/>
          <a:p>
            <a:endParaRPr lang="en-GB" sz="2000" b="1" dirty="0">
              <a:latin typeface="+mj-lt"/>
            </a:endParaRPr>
          </a:p>
          <a:p>
            <a:r>
              <a:rPr lang="en-GB" sz="2000" b="1" dirty="0" err="1">
                <a:latin typeface="+mj-lt"/>
              </a:rPr>
              <a:t>Το</a:t>
            </a:r>
            <a:r>
              <a:rPr lang="en-GB" sz="2000" b="1" dirty="0">
                <a:latin typeface="+mj-lt"/>
              </a:rPr>
              <a:t> </a:t>
            </a:r>
            <a:r>
              <a:rPr lang="el-GR" sz="2000" b="1" dirty="0">
                <a:latin typeface="+mj-lt"/>
              </a:rPr>
              <a:t>κοινωνικό φύλο </a:t>
            </a:r>
            <a:r>
              <a:rPr lang="en-GB" sz="2000" dirty="0" err="1">
                <a:latin typeface="+mj-lt"/>
              </a:rPr>
              <a:t>είν</a:t>
            </a:r>
            <a:r>
              <a:rPr lang="en-GB" sz="2000" dirty="0">
                <a:latin typeface="+mj-lt"/>
              </a:rPr>
              <a:t>αι ένα κοινωνικό κατασκεύασμα, διαφορετικό από το </a:t>
            </a:r>
            <a:r>
              <a:rPr lang="el-GR" sz="2000" dirty="0">
                <a:latin typeface="+mj-lt"/>
              </a:rPr>
              <a:t>βιολογικό </a:t>
            </a:r>
            <a:r>
              <a:rPr lang="en-GB" sz="2000" dirty="0" err="1">
                <a:latin typeface="+mj-lt"/>
              </a:rPr>
              <a:t>φύλο</a:t>
            </a:r>
            <a:r>
              <a:rPr lang="en-GB" sz="2000" dirty="0">
                <a:latin typeface="+mj-lt"/>
              </a:rPr>
              <a:t> που αποδίδεται κατά τη γέννηση.</a:t>
            </a:r>
          </a:p>
          <a:p>
            <a:pPr marL="742950" lvl="1" indent="-285750">
              <a:buFont typeface="Arial" panose="020B0604020202020204" pitchFamily="34" charset="0"/>
              <a:buChar char="•"/>
            </a:pPr>
            <a:r>
              <a:rPr lang="en-GB" sz="2000" b="1" dirty="0">
                <a:latin typeface="+mj-lt"/>
              </a:rPr>
              <a:t>Τα</a:t>
            </a:r>
            <a:r>
              <a:rPr lang="en-GB" sz="2000" b="1" dirty="0" err="1">
                <a:latin typeface="+mj-lt"/>
              </a:rPr>
              <a:t>υτότητ</a:t>
            </a:r>
            <a:r>
              <a:rPr lang="en-GB" sz="2000" b="1" dirty="0">
                <a:latin typeface="+mj-lt"/>
              </a:rPr>
              <a:t>α </a:t>
            </a:r>
            <a:r>
              <a:rPr lang="el-GR" sz="2000" b="1" dirty="0">
                <a:latin typeface="+mj-lt"/>
              </a:rPr>
              <a:t>κοινωνικού φύλου</a:t>
            </a:r>
            <a:r>
              <a:rPr lang="en-GB" sz="2000" dirty="0">
                <a:latin typeface="+mj-lt"/>
              </a:rPr>
              <a:t>: Η βαθιά εσωτερική και ατομική εμπειρία του </a:t>
            </a:r>
            <a:r>
              <a:rPr lang="el-GR" sz="2000" dirty="0">
                <a:latin typeface="+mj-lt"/>
              </a:rPr>
              <a:t>κοινωνικού </a:t>
            </a:r>
            <a:r>
              <a:rPr lang="en-GB" sz="2000" dirty="0" err="1">
                <a:latin typeface="+mj-lt"/>
              </a:rPr>
              <a:t>φύλου</a:t>
            </a:r>
            <a:r>
              <a:rPr lang="en-GB" sz="2000" dirty="0">
                <a:latin typeface="+mj-lt"/>
              </a:rPr>
              <a:t> κάθε ατόμου, εντός και πέραν του δυαδικού συστήματος των </a:t>
            </a:r>
            <a:r>
              <a:rPr lang="el-GR" sz="2000" dirty="0">
                <a:latin typeface="+mj-lt"/>
              </a:rPr>
              <a:t>κοινωνικών </a:t>
            </a:r>
            <a:r>
              <a:rPr lang="en-GB" sz="2000" dirty="0" err="1">
                <a:latin typeface="+mj-lt"/>
              </a:rPr>
              <a:t>φύλων</a:t>
            </a:r>
            <a:r>
              <a:rPr lang="en-GB" sz="2000" dirty="0">
                <a:latin typeface="+mj-lt"/>
              </a:rPr>
              <a:t> (άνδρας/γυναίκα).</a:t>
            </a:r>
          </a:p>
          <a:p>
            <a:pPr marL="742950" lvl="1" indent="-285750">
              <a:buFont typeface="Arial" panose="020B0604020202020204" pitchFamily="34" charset="0"/>
              <a:buChar char="•"/>
            </a:pPr>
            <a:r>
              <a:rPr lang="en-GB" sz="2000" b="1" dirty="0" err="1">
                <a:latin typeface="+mj-lt"/>
              </a:rPr>
              <a:t>Έκφρ</a:t>
            </a:r>
            <a:r>
              <a:rPr lang="en-GB" sz="2000" b="1" dirty="0">
                <a:latin typeface="+mj-lt"/>
              </a:rPr>
              <a:t>αση </a:t>
            </a:r>
            <a:r>
              <a:rPr lang="el-GR" sz="2000" b="1" dirty="0">
                <a:latin typeface="+mj-lt"/>
              </a:rPr>
              <a:t>κοινωνικού </a:t>
            </a:r>
            <a:r>
              <a:rPr lang="en-GB" sz="2000" b="1" dirty="0" err="1">
                <a:latin typeface="+mj-lt"/>
              </a:rPr>
              <a:t>φύλου</a:t>
            </a:r>
            <a:r>
              <a:rPr lang="en-GB" sz="2000" dirty="0">
                <a:latin typeface="+mj-lt"/>
              </a:rPr>
              <a:t>: Πώς κάποιος παρουσιάζει το </a:t>
            </a:r>
            <a:r>
              <a:rPr lang="el-GR" sz="2000" dirty="0">
                <a:latin typeface="+mj-lt"/>
              </a:rPr>
              <a:t>κοινωνικό </a:t>
            </a:r>
            <a:r>
              <a:rPr lang="en-GB" sz="2000" dirty="0" err="1">
                <a:latin typeface="+mj-lt"/>
              </a:rPr>
              <a:t>φύλο</a:t>
            </a:r>
            <a:r>
              <a:rPr lang="en-GB" sz="2000" dirty="0">
                <a:latin typeface="+mj-lt"/>
              </a:rPr>
              <a:t> του μέσω της εμφάνισης, της συμπεριφοράς και της ενδυμασίας.</a:t>
            </a:r>
          </a:p>
        </p:txBody>
      </p:sp>
      <p:sp>
        <p:nvSpPr>
          <p:cNvPr id="6" name="Τίτλος 1"/>
          <p:cNvSpPr>
            <a:spLocks noGrp="1"/>
          </p:cNvSpPr>
          <p:nvPr>
            <p:ph type="title"/>
          </p:nvPr>
        </p:nvSpPr>
        <p:spPr>
          <a:xfrm>
            <a:off x="413544" y="791737"/>
            <a:ext cx="10869613" cy="1329437"/>
          </a:xfrm>
        </p:spPr>
        <p:txBody>
          <a:bodyPr>
            <a:noAutofit/>
          </a:bodyPr>
          <a:lstStyle/>
          <a:p>
            <a:r>
              <a:rPr lang="en-GB" sz="4000" b="1" dirty="0">
                <a:solidFill>
                  <a:srgbClr val="252765"/>
                </a:solidFill>
                <a:latin typeface="+mn-lt"/>
              </a:rPr>
              <a:t>Κατανόηση </a:t>
            </a:r>
            <a:r>
              <a:rPr lang="en-GB" sz="4000" b="1" dirty="0" err="1">
                <a:solidFill>
                  <a:srgbClr val="252765"/>
                </a:solidFill>
                <a:latin typeface="+mn-lt"/>
              </a:rPr>
              <a:t>του</a:t>
            </a:r>
            <a:r>
              <a:rPr lang="en-GB" sz="4000" b="1" dirty="0">
                <a:solidFill>
                  <a:srgbClr val="252765"/>
                </a:solidFill>
                <a:latin typeface="+mn-lt"/>
              </a:rPr>
              <a:t> </a:t>
            </a:r>
            <a:r>
              <a:rPr lang="el-GR" sz="4000" b="1" dirty="0">
                <a:solidFill>
                  <a:srgbClr val="252765"/>
                </a:solidFill>
                <a:latin typeface="+mn-lt"/>
              </a:rPr>
              <a:t>κοινωνικού </a:t>
            </a:r>
            <a:r>
              <a:rPr lang="en-GB" sz="4000" b="1" dirty="0" err="1">
                <a:solidFill>
                  <a:srgbClr val="252765"/>
                </a:solidFill>
                <a:latin typeface="+mn-lt"/>
              </a:rPr>
              <a:t>φύλου</a:t>
            </a:r>
            <a:r>
              <a:rPr lang="en-GB" sz="4000" b="1" dirty="0">
                <a:solidFill>
                  <a:srgbClr val="252765"/>
                </a:solidFill>
                <a:latin typeface="+mn-lt"/>
              </a:rPr>
              <a:t> και του σεξουαλικού προσανατολισμού</a:t>
            </a:r>
            <a:endParaRPr lang="en-US" sz="4000" b="1" dirty="0">
              <a:solidFill>
                <a:srgbClr val="252765"/>
              </a:solidFill>
              <a:latin typeface="+mn-lt"/>
            </a:endParaRPr>
          </a:p>
        </p:txBody>
      </p:sp>
    </p:spTree>
    <p:extLst>
      <p:ext uri="{BB962C8B-B14F-4D97-AF65-F5344CB8AC3E}">
        <p14:creationId xmlns:p14="http://schemas.microsoft.com/office/powerpoint/2010/main" val="23238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123793" y="1700676"/>
            <a:ext cx="6290210" cy="3456646"/>
          </a:xfrm>
          <a:solidFill>
            <a:srgbClr val="BDD7EE"/>
          </a:solidFill>
        </p:spPr>
        <p:txBody>
          <a:bodyPr anchor="ctr">
            <a:noAutofit/>
          </a:bodyPr>
          <a:lstStyle/>
          <a:p>
            <a:pPr marL="0" indent="0" algn="l">
              <a:buNone/>
            </a:pPr>
            <a:r>
              <a:rPr lang="en-US" sz="1800" b="1" dirty="0">
                <a:solidFill>
                  <a:srgbClr val="252865"/>
                </a:solidFill>
                <a:latin typeface="+mj-lt"/>
                <a:cs typeface="Arial" panose="020B0604020202020204" pitchFamily="34" charset="0"/>
              </a:rPr>
              <a:t>Cis-ετεροκανονικότητα:</a:t>
            </a:r>
          </a:p>
          <a:p>
            <a:pPr marL="285750" indent="-285750" algn="l">
              <a:buFont typeface="Arial" panose="020B0604020202020204" pitchFamily="34" charset="0"/>
              <a:buChar char="•"/>
            </a:pPr>
            <a:r>
              <a:rPr lang="en-US" sz="1800" dirty="0">
                <a:solidFill>
                  <a:srgbClr val="252865"/>
                </a:solidFill>
                <a:latin typeface="+mj-lt"/>
                <a:cs typeface="Arial" panose="020B0604020202020204" pitchFamily="34" charset="0"/>
              </a:rPr>
              <a:t>Οι κοινωνίες κατασκευάζουν </a:t>
            </a:r>
            <a:r>
              <a:rPr lang="en-US" sz="1800" dirty="0" err="1">
                <a:solidFill>
                  <a:srgbClr val="252865"/>
                </a:solidFill>
                <a:latin typeface="+mj-lt"/>
                <a:cs typeface="Arial" panose="020B0604020202020204" pitchFamily="34" charset="0"/>
              </a:rPr>
              <a:t>το</a:t>
            </a:r>
            <a:r>
              <a:rPr lang="en-US" sz="1800" dirty="0">
                <a:solidFill>
                  <a:srgbClr val="252865"/>
                </a:solidFill>
                <a:latin typeface="+mj-lt"/>
                <a:cs typeface="Arial" panose="020B0604020202020204" pitchFamily="34" charset="0"/>
              </a:rPr>
              <a:t> </a:t>
            </a:r>
            <a:r>
              <a:rPr lang="el-GR" sz="1800" dirty="0">
                <a:solidFill>
                  <a:srgbClr val="252865"/>
                </a:solidFill>
                <a:latin typeface="+mj-lt"/>
                <a:cs typeface="Arial" panose="020B0604020202020204" pitchFamily="34" charset="0"/>
              </a:rPr>
              <a:t>βιολογικό </a:t>
            </a:r>
            <a:r>
              <a:rPr lang="en-US" sz="1800" dirty="0" err="1">
                <a:solidFill>
                  <a:srgbClr val="252865"/>
                </a:solidFill>
                <a:latin typeface="+mj-lt"/>
                <a:cs typeface="Arial" panose="020B0604020202020204" pitchFamily="34" charset="0"/>
              </a:rPr>
              <a:t>φύλο</a:t>
            </a:r>
            <a:r>
              <a:rPr lang="en-US" sz="1800" dirty="0">
                <a:solidFill>
                  <a:srgbClr val="252865"/>
                </a:solidFill>
                <a:latin typeface="+mj-lt"/>
                <a:cs typeface="Arial" panose="020B0604020202020204" pitchFamily="34" charset="0"/>
              </a:rPr>
              <a:t> και </a:t>
            </a:r>
            <a:r>
              <a:rPr lang="en-US" sz="1800" dirty="0" err="1">
                <a:solidFill>
                  <a:srgbClr val="252865"/>
                </a:solidFill>
                <a:latin typeface="+mj-lt"/>
                <a:cs typeface="Arial" panose="020B0604020202020204" pitchFamily="34" charset="0"/>
              </a:rPr>
              <a:t>το</a:t>
            </a:r>
            <a:r>
              <a:rPr lang="en-US" sz="1800" dirty="0">
                <a:solidFill>
                  <a:srgbClr val="252865"/>
                </a:solidFill>
                <a:latin typeface="+mj-lt"/>
                <a:cs typeface="Arial" panose="020B0604020202020204" pitchFamily="34" charset="0"/>
              </a:rPr>
              <a:t> </a:t>
            </a:r>
            <a:r>
              <a:rPr lang="el-GR" sz="1800" dirty="0">
                <a:solidFill>
                  <a:srgbClr val="252865"/>
                </a:solidFill>
                <a:latin typeface="+mj-lt"/>
                <a:cs typeface="Arial" panose="020B0604020202020204" pitchFamily="34" charset="0"/>
              </a:rPr>
              <a:t>κοινωνικό </a:t>
            </a:r>
            <a:r>
              <a:rPr lang="en-US" sz="1800" dirty="0" err="1">
                <a:solidFill>
                  <a:srgbClr val="252865"/>
                </a:solidFill>
                <a:latin typeface="+mj-lt"/>
                <a:cs typeface="Arial" panose="020B0604020202020204" pitchFamily="34" charset="0"/>
              </a:rPr>
              <a:t>φύλο</a:t>
            </a:r>
            <a:r>
              <a:rPr lang="en-US" sz="1800" dirty="0">
                <a:solidFill>
                  <a:srgbClr val="252865"/>
                </a:solidFill>
                <a:latin typeface="+mj-lt"/>
                <a:cs typeface="Arial" panose="020B0604020202020204" pitchFamily="34" charset="0"/>
              </a:rPr>
              <a:t> ως δυαδικότητες</a:t>
            </a:r>
          </a:p>
          <a:p>
            <a:pPr marL="285750" indent="-285750" algn="l">
              <a:buFont typeface="Arial" panose="020B0604020202020204" pitchFamily="34" charset="0"/>
              <a:buChar char="•"/>
            </a:pPr>
            <a:r>
              <a:rPr lang="en-US" sz="1800" dirty="0">
                <a:solidFill>
                  <a:srgbClr val="252865"/>
                </a:solidFill>
                <a:latin typeface="+mj-lt"/>
                <a:cs typeface="Arial" panose="020B0604020202020204" pitchFamily="34" charset="0"/>
              </a:rPr>
              <a:t>Η σεξουαλικότητα θεωρείται ετεροφυλόφιλη εξ ορισμού</a:t>
            </a:r>
          </a:p>
          <a:p>
            <a:pPr marL="285750" indent="-285750" algn="l">
              <a:buFont typeface="Arial" panose="020B0604020202020204" pitchFamily="34" charset="0"/>
              <a:buChar char="•"/>
            </a:pPr>
            <a:endParaRPr lang="en-US" sz="1800" b="1" dirty="0">
              <a:solidFill>
                <a:srgbClr val="252865"/>
              </a:solidFill>
              <a:latin typeface="+mj-lt"/>
              <a:cs typeface="Arial" panose="020B0604020202020204" pitchFamily="34" charset="0"/>
            </a:endParaRPr>
          </a:p>
          <a:p>
            <a:pPr marL="0" indent="0" algn="l">
              <a:buNone/>
            </a:pPr>
            <a:r>
              <a:rPr lang="en-US" sz="1800" b="1" dirty="0">
                <a:solidFill>
                  <a:srgbClr val="252865"/>
                </a:solidFill>
                <a:latin typeface="+mj-lt"/>
                <a:cs typeface="Arial" panose="020B0604020202020204" pitchFamily="34" charset="0"/>
              </a:rPr>
              <a:t>Queer:</a:t>
            </a:r>
          </a:p>
          <a:p>
            <a:pPr marL="285750" indent="-285750" algn="l">
              <a:buFont typeface="Arial" panose="020B0604020202020204" pitchFamily="34" charset="0"/>
              <a:buChar char="•"/>
            </a:pPr>
            <a:r>
              <a:rPr lang="en-US" sz="1800" dirty="0">
                <a:solidFill>
                  <a:srgbClr val="252865"/>
                </a:solidFill>
                <a:latin typeface="+mj-lt"/>
                <a:cs typeface="Arial" panose="020B0604020202020204" pitchFamily="34" charset="0"/>
              </a:rPr>
              <a:t>Ανακτημένος όρος</a:t>
            </a:r>
          </a:p>
          <a:p>
            <a:pPr marL="285750" indent="-285750" algn="l">
              <a:buFont typeface="Arial" panose="020B0604020202020204" pitchFamily="34" charset="0"/>
              <a:buChar char="•"/>
            </a:pPr>
            <a:r>
              <a:rPr lang="en-US" sz="1800" dirty="0">
                <a:solidFill>
                  <a:srgbClr val="252865"/>
                </a:solidFill>
                <a:latin typeface="+mj-lt"/>
                <a:cs typeface="Arial" panose="020B0604020202020204" pitchFamily="34" charset="0"/>
              </a:rPr>
              <a:t>Αμφισβητεί και διαταράσσει τους κανόνες</a:t>
            </a:r>
          </a:p>
        </p:txBody>
      </p:sp>
      <p:grpSp>
        <p:nvGrpSpPr>
          <p:cNvPr id="11" name="Group 10">
            <a:extLst>
              <a:ext uri="{FF2B5EF4-FFF2-40B4-BE49-F238E27FC236}">
                <a16:creationId xmlns:a16="http://schemas.microsoft.com/office/drawing/2014/main" id="{64379387-382B-7D54-B046-893C276F8BAF}"/>
              </a:ext>
            </a:extLst>
          </p:cNvPr>
          <p:cNvGrpSpPr/>
          <p:nvPr/>
        </p:nvGrpSpPr>
        <p:grpSpPr>
          <a:xfrm>
            <a:off x="9151999" y="3279529"/>
            <a:ext cx="2262004" cy="1635369"/>
            <a:chOff x="6294315" y="2127738"/>
            <a:chExt cx="4080058" cy="2602523"/>
          </a:xfrm>
        </p:grpSpPr>
        <p:pic>
          <p:nvPicPr>
            <p:cNvPr id="7" name="Graphic 6" descr="Man with solid fill">
              <a:extLst>
                <a:ext uri="{FF2B5EF4-FFF2-40B4-BE49-F238E27FC236}">
                  <a16:creationId xmlns:a16="http://schemas.microsoft.com/office/drawing/2014/main" id="{0CFC1CA8-E1C7-3913-DD94-01689DA0C4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315" y="2127738"/>
              <a:ext cx="2602523" cy="2602523"/>
            </a:xfrm>
            <a:prstGeom prst="rect">
              <a:avLst/>
            </a:prstGeom>
          </p:spPr>
        </p:pic>
        <p:pic>
          <p:nvPicPr>
            <p:cNvPr id="9" name="Graphic 8" descr="Woman with solid fill">
              <a:extLst>
                <a:ext uri="{FF2B5EF4-FFF2-40B4-BE49-F238E27FC236}">
                  <a16:creationId xmlns:a16="http://schemas.microsoft.com/office/drawing/2014/main" id="{E96EC69B-353E-FA3A-DC18-66646E5D32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71851" y="2127738"/>
              <a:ext cx="2602522" cy="2602522"/>
            </a:xfrm>
            <a:prstGeom prst="rect">
              <a:avLst/>
            </a:prstGeom>
          </p:spPr>
        </p:pic>
      </p:grpSp>
      <p:sp>
        <p:nvSpPr>
          <p:cNvPr id="4" name="Θέση κειμένου 3"/>
          <p:cNvSpPr>
            <a:spLocks noGrp="1"/>
          </p:cNvSpPr>
          <p:nvPr>
            <p:ph type="body" sz="half" idx="2"/>
          </p:nvPr>
        </p:nvSpPr>
        <p:spPr>
          <a:xfrm>
            <a:off x="545977" y="1451768"/>
            <a:ext cx="4286250" cy="3954463"/>
          </a:xfrm>
        </p:spPr>
        <p:txBody>
          <a:bodyPr>
            <a:normAutofit fontScale="70000" lnSpcReduction="20000"/>
          </a:bodyPr>
          <a:lstStyle/>
          <a:p>
            <a:r>
              <a:rPr lang="el-GR" sz="8000" b="1" dirty="0">
                <a:solidFill>
                  <a:srgbClr val="252865"/>
                </a:solidFill>
                <a:cs typeface="Arial" panose="020B0604020202020204" pitchFamily="34" charset="0"/>
              </a:rPr>
              <a:t>Κ</a:t>
            </a:r>
            <a:r>
              <a:rPr lang="el-GR" sz="8000" b="1" dirty="0">
                <a:solidFill>
                  <a:srgbClr val="252865"/>
                </a:solidFill>
                <a:latin typeface="+mn-lt"/>
                <a:cs typeface="Arial" panose="020B0604020202020204" pitchFamily="34" charset="0"/>
              </a:rPr>
              <a:t>οινωνικό </a:t>
            </a:r>
            <a:r>
              <a:rPr lang="en-US" sz="8000" b="1" dirty="0" err="1">
                <a:solidFill>
                  <a:srgbClr val="252865"/>
                </a:solidFill>
                <a:latin typeface="+mn-lt"/>
                <a:cs typeface="Arial" panose="020B0604020202020204" pitchFamily="34" charset="0"/>
              </a:rPr>
              <a:t>Φύλο</a:t>
            </a:r>
            <a:r>
              <a:rPr lang="en-US" sz="8000" b="1" dirty="0">
                <a:solidFill>
                  <a:srgbClr val="252865"/>
                </a:solidFill>
                <a:latin typeface="+mn-lt"/>
                <a:cs typeface="Arial" panose="020B0604020202020204" pitchFamily="34" charset="0"/>
              </a:rPr>
              <a:t>,</a:t>
            </a:r>
          </a:p>
          <a:p>
            <a:r>
              <a:rPr lang="el-GR" sz="8000" b="1" dirty="0">
                <a:solidFill>
                  <a:srgbClr val="252865"/>
                </a:solidFill>
                <a:latin typeface="+mn-lt"/>
                <a:cs typeface="Arial" panose="020B0604020202020204" pitchFamily="34" charset="0"/>
              </a:rPr>
              <a:t>Βιολογικό φύλο</a:t>
            </a:r>
            <a:r>
              <a:rPr lang="en-US" sz="8000" b="1" dirty="0">
                <a:solidFill>
                  <a:srgbClr val="252865"/>
                </a:solidFill>
                <a:latin typeface="+mn-lt"/>
                <a:cs typeface="Arial" panose="020B0604020202020204" pitchFamily="34" charset="0"/>
              </a:rPr>
              <a:t> και σεξουαλικότητα</a:t>
            </a:r>
          </a:p>
        </p:txBody>
      </p:sp>
    </p:spTree>
    <p:extLst>
      <p:ext uri="{BB962C8B-B14F-4D97-AF65-F5344CB8AC3E}">
        <p14:creationId xmlns:p14="http://schemas.microsoft.com/office/powerpoint/2010/main" val="50498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p:nvPr/>
        </p:nvSpPr>
        <p:spPr>
          <a:xfrm>
            <a:off x="1996801" y="3113526"/>
            <a:ext cx="8178016" cy="48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 name="Oval 3"/>
          <p:cNvSpPr/>
          <p:nvPr/>
        </p:nvSpPr>
        <p:spPr>
          <a:xfrm>
            <a:off x="1804780" y="2945505"/>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4530785" y="2945505"/>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1" name="Oval 10"/>
          <p:cNvSpPr/>
          <p:nvPr/>
        </p:nvSpPr>
        <p:spPr>
          <a:xfrm>
            <a:off x="7256791" y="2945505"/>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2" name="Oval 11"/>
          <p:cNvSpPr/>
          <p:nvPr/>
        </p:nvSpPr>
        <p:spPr>
          <a:xfrm>
            <a:off x="9982796" y="2945505"/>
            <a:ext cx="384043" cy="384043"/>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nvGrpSpPr>
          <p:cNvPr id="13" name="Group 13"/>
          <p:cNvGrpSpPr/>
          <p:nvPr/>
        </p:nvGrpSpPr>
        <p:grpSpPr>
          <a:xfrm>
            <a:off x="378372" y="3329547"/>
            <a:ext cx="3375666" cy="2918186"/>
            <a:chOff x="590549" y="4147667"/>
            <a:chExt cx="6980723" cy="1931032"/>
          </a:xfrm>
        </p:grpSpPr>
        <p:sp>
          <p:nvSpPr>
            <p:cNvPr id="14" name="TextBox 13"/>
            <p:cNvSpPr txBox="1"/>
            <p:nvPr/>
          </p:nvSpPr>
          <p:spPr>
            <a:xfrm>
              <a:off x="1616864" y="5040018"/>
              <a:ext cx="4778153" cy="1038681"/>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chemeClr val="tx1">
                      <a:lumMod val="75000"/>
                      <a:lumOff val="25000"/>
                    </a:schemeClr>
                  </a:solidFill>
                  <a:latin typeface="+mj-lt"/>
                  <a:cs typeface="Arial" pitchFamily="34" charset="0"/>
                </a:rPr>
                <a:t>Οι </a:t>
              </a:r>
              <a:r>
                <a:rPr lang="en-US" altLang="ko-KR" sz="1600" dirty="0" err="1">
                  <a:solidFill>
                    <a:schemeClr val="tx1">
                      <a:lumMod val="75000"/>
                      <a:lumOff val="25000"/>
                    </a:schemeClr>
                  </a:solidFill>
                  <a:latin typeface="+mj-lt"/>
                  <a:cs typeface="Arial" pitchFamily="34" charset="0"/>
                </a:rPr>
                <a:t>ρόλοι</a:t>
              </a:r>
              <a:r>
                <a:rPr lang="en-US" altLang="ko-KR" sz="1600" dirty="0">
                  <a:solidFill>
                    <a:schemeClr val="tx1">
                      <a:lumMod val="75000"/>
                      <a:lumOff val="25000"/>
                    </a:schemeClr>
                  </a:solidFill>
                  <a:latin typeface="+mj-lt"/>
                  <a:cs typeface="Arial" pitchFamily="34" charset="0"/>
                </a:rPr>
                <a:t> </a:t>
              </a:r>
              <a:r>
                <a:rPr lang="en-US" altLang="ko-KR" sz="1600" dirty="0" err="1">
                  <a:solidFill>
                    <a:schemeClr val="tx1">
                      <a:lumMod val="75000"/>
                      <a:lumOff val="25000"/>
                    </a:schemeClr>
                  </a:solidFill>
                  <a:latin typeface="+mj-lt"/>
                  <a:cs typeface="Arial" pitchFamily="34" charset="0"/>
                </a:rPr>
                <a:t>των</a:t>
              </a:r>
              <a:r>
                <a:rPr lang="el-GR" altLang="ko-KR" sz="1600" dirty="0">
                  <a:solidFill>
                    <a:schemeClr val="tx1">
                      <a:lumMod val="75000"/>
                      <a:lumOff val="25000"/>
                    </a:schemeClr>
                  </a:solidFill>
                  <a:latin typeface="+mj-lt"/>
                  <a:cs typeface="Arial" pitchFamily="34" charset="0"/>
                </a:rPr>
                <a:t> κοινωνικών</a:t>
              </a:r>
              <a:r>
                <a:rPr lang="en-US" altLang="ko-KR" sz="1600" dirty="0">
                  <a:solidFill>
                    <a:schemeClr val="tx1">
                      <a:lumMod val="75000"/>
                      <a:lumOff val="25000"/>
                    </a:schemeClr>
                  </a:solidFill>
                  <a:latin typeface="+mj-lt"/>
                  <a:cs typeface="Arial" pitchFamily="34" charset="0"/>
                </a:rPr>
                <a:t> φύλων διαφέρουν σε όλους τους πολιτισμούς</a:t>
              </a:r>
            </a:p>
            <a:p>
              <a:pPr marL="285750" indent="-285750">
                <a:buFont typeface="Arial" panose="020B0604020202020204" pitchFamily="34" charset="0"/>
                <a:buChar char="•"/>
              </a:pPr>
              <a:r>
                <a:rPr lang="en-US" altLang="ko-KR" sz="1600" dirty="0">
                  <a:solidFill>
                    <a:schemeClr val="tx1">
                      <a:lumMod val="75000"/>
                      <a:lumOff val="25000"/>
                    </a:schemeClr>
                  </a:solidFill>
                  <a:latin typeface="+mj-lt"/>
                  <a:cs typeface="Arial" pitchFamily="34" charset="0"/>
                </a:rPr>
                <a:t>Μαθαίνεται μέσω της </a:t>
              </a:r>
              <a:r>
                <a:rPr lang="en-US" altLang="ko-KR" sz="1600" dirty="0" err="1">
                  <a:solidFill>
                    <a:schemeClr val="tx1">
                      <a:lumMod val="75000"/>
                      <a:lumOff val="25000"/>
                    </a:schemeClr>
                  </a:solidFill>
                  <a:latin typeface="+mj-lt"/>
                  <a:cs typeface="Arial" pitchFamily="34" charset="0"/>
                </a:rPr>
                <a:t>κοινωνικοποίησης</a:t>
              </a:r>
              <a:endParaRPr lang="en-US" altLang="ko-KR" sz="1600" dirty="0">
                <a:solidFill>
                  <a:schemeClr val="tx1">
                    <a:lumMod val="75000"/>
                    <a:lumOff val="25000"/>
                  </a:schemeClr>
                </a:solidFill>
                <a:latin typeface="+mj-lt"/>
                <a:cs typeface="Arial" pitchFamily="34" charset="0"/>
              </a:endParaRPr>
            </a:p>
          </p:txBody>
        </p:sp>
        <p:sp>
          <p:nvSpPr>
            <p:cNvPr id="15" name="TextBox 14"/>
            <p:cNvSpPr txBox="1"/>
            <p:nvPr/>
          </p:nvSpPr>
          <p:spPr>
            <a:xfrm>
              <a:off x="590549" y="4147667"/>
              <a:ext cx="6980723" cy="875751"/>
            </a:xfrm>
            <a:prstGeom prst="rect">
              <a:avLst/>
            </a:prstGeom>
            <a:noFill/>
          </p:spPr>
          <p:txBody>
            <a:bodyPr wrap="square" rtlCol="0">
              <a:spAutoFit/>
            </a:bodyPr>
            <a:lstStyle/>
            <a:p>
              <a:pPr algn="ctr"/>
              <a:r>
                <a:rPr lang="en-US" altLang="ko-KR" sz="2000" b="1" dirty="0">
                  <a:solidFill>
                    <a:srgbClr val="67ADDB"/>
                  </a:solidFill>
                  <a:cs typeface="Arial" pitchFamily="34" charset="0"/>
                </a:rPr>
                <a:t>Μύθος 1</a:t>
              </a:r>
            </a:p>
            <a:p>
              <a:pPr algn="ctr"/>
              <a:r>
                <a:rPr lang="en-US" altLang="ko-KR" sz="2000" b="1" dirty="0">
                  <a:solidFill>
                    <a:srgbClr val="67ADDB"/>
                  </a:solidFill>
                  <a:cs typeface="Arial" pitchFamily="34" charset="0"/>
                </a:rPr>
                <a:t>Τα φυσικά χαρακτηριστικά καθορίζουν τους ρόλους </a:t>
              </a:r>
              <a:r>
                <a:rPr lang="en-US" altLang="ko-KR" sz="2000" b="1" dirty="0" err="1">
                  <a:solidFill>
                    <a:srgbClr val="67ADDB"/>
                  </a:solidFill>
                  <a:cs typeface="Arial" pitchFamily="34" charset="0"/>
                </a:rPr>
                <a:t>των</a:t>
              </a:r>
              <a:r>
                <a:rPr lang="en-US" altLang="ko-KR" sz="2000" b="1" dirty="0">
                  <a:solidFill>
                    <a:srgbClr val="67ADDB"/>
                  </a:solidFill>
                  <a:cs typeface="Arial" pitchFamily="34" charset="0"/>
                </a:rPr>
                <a:t> </a:t>
              </a:r>
              <a:r>
                <a:rPr lang="el-GR" altLang="ko-KR" sz="2000" b="1" dirty="0">
                  <a:solidFill>
                    <a:srgbClr val="67ADDB"/>
                  </a:solidFill>
                  <a:cs typeface="Arial" pitchFamily="34" charset="0"/>
                </a:rPr>
                <a:t>κοινωνικών </a:t>
              </a:r>
              <a:r>
                <a:rPr lang="en-US" altLang="ko-KR" sz="2000" b="1" dirty="0" err="1">
                  <a:solidFill>
                    <a:srgbClr val="67ADDB"/>
                  </a:solidFill>
                  <a:cs typeface="Arial" pitchFamily="34" charset="0"/>
                </a:rPr>
                <a:t>φύλων</a:t>
              </a:r>
              <a:endParaRPr lang="ko-KR" altLang="en-US" sz="2000" b="1" dirty="0">
                <a:solidFill>
                  <a:srgbClr val="67ADDB"/>
                </a:solidFill>
                <a:cs typeface="Arial" pitchFamily="34" charset="0"/>
              </a:endParaRPr>
            </a:p>
          </p:txBody>
        </p:sp>
      </p:grpSp>
      <p:sp>
        <p:nvSpPr>
          <p:cNvPr id="2" name="Title 1">
            <a:extLst>
              <a:ext uri="{FF2B5EF4-FFF2-40B4-BE49-F238E27FC236}">
                <a16:creationId xmlns:a16="http://schemas.microsoft.com/office/drawing/2014/main" id="{30B073BB-1B9F-E6D8-2640-7BD4EDD8D17D}"/>
              </a:ext>
            </a:extLst>
          </p:cNvPr>
          <p:cNvSpPr txBox="1">
            <a:spLocks/>
          </p:cNvSpPr>
          <p:nvPr/>
        </p:nvSpPr>
        <p:spPr>
          <a:xfrm>
            <a:off x="-491294" y="674077"/>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solidFill>
                  <a:srgbClr val="252865"/>
                </a:solidFill>
                <a:latin typeface="+mn-lt"/>
                <a:cs typeface="Arial" panose="020B0604020202020204" pitchFamily="34" charset="0"/>
              </a:rPr>
              <a:t>Κατάρριψη μύθων</a:t>
            </a:r>
          </a:p>
        </p:txBody>
      </p:sp>
      <p:pic>
        <p:nvPicPr>
          <p:cNvPr id="7" name="Graphic 6" descr="Man and woman with solid fill">
            <a:extLst>
              <a:ext uri="{FF2B5EF4-FFF2-40B4-BE49-F238E27FC236}">
                <a16:creationId xmlns:a16="http://schemas.microsoft.com/office/drawing/2014/main" id="{6D2DB247-2504-5E30-2618-2E51318FD2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5606" y="1893671"/>
            <a:ext cx="914400" cy="914400"/>
          </a:xfrm>
          <a:prstGeom prst="rect">
            <a:avLst/>
          </a:prstGeom>
        </p:spPr>
      </p:pic>
      <p:grpSp>
        <p:nvGrpSpPr>
          <p:cNvPr id="31" name="Group 13">
            <a:extLst>
              <a:ext uri="{FF2B5EF4-FFF2-40B4-BE49-F238E27FC236}">
                <a16:creationId xmlns:a16="http://schemas.microsoft.com/office/drawing/2014/main" id="{DD7AFA64-9533-8BC7-4CDD-88B87FAE38B4}"/>
              </a:ext>
            </a:extLst>
          </p:cNvPr>
          <p:cNvGrpSpPr/>
          <p:nvPr/>
        </p:nvGrpSpPr>
        <p:grpSpPr>
          <a:xfrm>
            <a:off x="3316036" y="3497569"/>
            <a:ext cx="2939797" cy="2412804"/>
            <a:chOff x="1028252" y="4282977"/>
            <a:chExt cx="5818268" cy="1410883"/>
          </a:xfrm>
        </p:grpSpPr>
        <p:sp>
          <p:nvSpPr>
            <p:cNvPr id="32" name="TextBox 31">
              <a:extLst>
                <a:ext uri="{FF2B5EF4-FFF2-40B4-BE49-F238E27FC236}">
                  <a16:creationId xmlns:a16="http://schemas.microsoft.com/office/drawing/2014/main" id="{92734603-3AA3-0CD5-57D3-9649ECAEF46A}"/>
                </a:ext>
              </a:extLst>
            </p:cNvPr>
            <p:cNvSpPr txBox="1"/>
            <p:nvPr/>
          </p:nvSpPr>
          <p:spPr>
            <a:xfrm>
              <a:off x="1617786" y="5063959"/>
              <a:ext cx="4639198" cy="629901"/>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chemeClr val="tx1">
                      <a:lumMod val="75000"/>
                      <a:lumOff val="25000"/>
                    </a:schemeClr>
                  </a:solidFill>
                  <a:latin typeface="+mj-lt"/>
                  <a:cs typeface="Arial" pitchFamily="34" charset="0"/>
                </a:rPr>
                <a:t>Πολλές κοινωνίες ανα</a:t>
              </a:r>
              <a:r>
                <a:rPr lang="en-US" altLang="ko-KR" sz="1600" dirty="0" err="1">
                  <a:solidFill>
                    <a:schemeClr val="tx1">
                      <a:lumMod val="75000"/>
                      <a:lumOff val="25000"/>
                    </a:schemeClr>
                  </a:solidFill>
                  <a:latin typeface="+mj-lt"/>
                  <a:cs typeface="Arial" pitchFamily="34" charset="0"/>
                </a:rPr>
                <a:t>γνωρίζουν</a:t>
              </a:r>
              <a:r>
                <a:rPr lang="en-US" altLang="ko-KR" sz="1600" dirty="0">
                  <a:solidFill>
                    <a:schemeClr val="tx1">
                      <a:lumMod val="75000"/>
                      <a:lumOff val="25000"/>
                    </a:schemeClr>
                  </a:solidFill>
                  <a:latin typeface="+mj-lt"/>
                  <a:cs typeface="Arial" pitchFamily="34" charset="0"/>
                </a:rPr>
                <a:t> περισσότερα από δύο</a:t>
              </a:r>
              <a:r>
                <a:rPr lang="el-GR" altLang="ko-KR" sz="1600" dirty="0">
                  <a:solidFill>
                    <a:schemeClr val="tx1">
                      <a:lumMod val="75000"/>
                      <a:lumOff val="25000"/>
                    </a:schemeClr>
                  </a:solidFill>
                  <a:latin typeface="+mj-lt"/>
                  <a:cs typeface="Arial" pitchFamily="34" charset="0"/>
                </a:rPr>
                <a:t> κοινωνικά</a:t>
              </a:r>
              <a:r>
                <a:rPr lang="en-US" altLang="ko-KR" sz="1600" dirty="0">
                  <a:solidFill>
                    <a:schemeClr val="tx1">
                      <a:lumMod val="75000"/>
                      <a:lumOff val="25000"/>
                    </a:schemeClr>
                  </a:solidFill>
                  <a:latin typeface="+mj-lt"/>
                  <a:cs typeface="Arial" pitchFamily="34" charset="0"/>
                </a:rPr>
                <a:t> φύλα</a:t>
              </a:r>
            </a:p>
          </p:txBody>
        </p:sp>
        <p:sp>
          <p:nvSpPr>
            <p:cNvPr id="33" name="TextBox 32">
              <a:extLst>
                <a:ext uri="{FF2B5EF4-FFF2-40B4-BE49-F238E27FC236}">
                  <a16:creationId xmlns:a16="http://schemas.microsoft.com/office/drawing/2014/main" id="{6CAACD95-E586-87EE-012A-B81A64392108}"/>
                </a:ext>
              </a:extLst>
            </p:cNvPr>
            <p:cNvSpPr txBox="1"/>
            <p:nvPr/>
          </p:nvSpPr>
          <p:spPr>
            <a:xfrm>
              <a:off x="1028252" y="4282977"/>
              <a:ext cx="5818268" cy="593907"/>
            </a:xfrm>
            <a:prstGeom prst="rect">
              <a:avLst/>
            </a:prstGeom>
            <a:noFill/>
          </p:spPr>
          <p:txBody>
            <a:bodyPr wrap="square" rtlCol="0">
              <a:spAutoFit/>
            </a:bodyPr>
            <a:lstStyle/>
            <a:p>
              <a:pPr algn="ctr"/>
              <a:r>
                <a:rPr lang="en-US" altLang="ko-KR" sz="2000" b="1" dirty="0">
                  <a:solidFill>
                    <a:srgbClr val="67ADDB"/>
                  </a:solidFill>
                  <a:cs typeface="Arial" pitchFamily="34" charset="0"/>
                </a:rPr>
                <a:t>Μύθος 2</a:t>
              </a:r>
            </a:p>
            <a:p>
              <a:pPr algn="ctr"/>
              <a:r>
                <a:rPr lang="en-US" altLang="ko-KR" sz="2000" b="1" dirty="0">
                  <a:solidFill>
                    <a:srgbClr val="67ADDB"/>
                  </a:solidFill>
                  <a:cs typeface="Arial" pitchFamily="34" charset="0"/>
                </a:rPr>
                <a:t>Υπάρχουν</a:t>
              </a:r>
            </a:p>
            <a:p>
              <a:pPr algn="ctr"/>
              <a:r>
                <a:rPr lang="en-US" altLang="ko-KR" sz="2000" b="1" dirty="0" err="1">
                  <a:solidFill>
                    <a:srgbClr val="67ADDB"/>
                  </a:solidFill>
                  <a:cs typeface="Arial" pitchFamily="34" charset="0"/>
                </a:rPr>
                <a:t>μόνο</a:t>
              </a:r>
              <a:r>
                <a:rPr lang="en-US" altLang="ko-KR" sz="2000" b="1" dirty="0">
                  <a:solidFill>
                    <a:srgbClr val="67ADDB"/>
                  </a:solidFill>
                  <a:cs typeface="Arial" pitchFamily="34" charset="0"/>
                </a:rPr>
                <a:t> </a:t>
              </a:r>
              <a:r>
                <a:rPr lang="el-GR" altLang="ko-KR" sz="2000" b="1" dirty="0">
                  <a:solidFill>
                    <a:srgbClr val="67ADDB"/>
                  </a:solidFill>
                  <a:cs typeface="Arial" pitchFamily="34" charset="0"/>
                </a:rPr>
                <a:t>κοινωνικά </a:t>
              </a:r>
              <a:r>
                <a:rPr lang="en-US" altLang="ko-KR" sz="2000" b="1" dirty="0" err="1">
                  <a:solidFill>
                    <a:srgbClr val="67ADDB"/>
                  </a:solidFill>
                  <a:cs typeface="Arial" pitchFamily="34" charset="0"/>
                </a:rPr>
                <a:t>φύλ</a:t>
              </a:r>
              <a:r>
                <a:rPr lang="en-US" altLang="ko-KR" sz="2000" b="1" dirty="0">
                  <a:solidFill>
                    <a:srgbClr val="67ADDB"/>
                  </a:solidFill>
                  <a:cs typeface="Arial" pitchFamily="34" charset="0"/>
                </a:rPr>
                <a:t>α</a:t>
              </a:r>
              <a:endParaRPr lang="ko-KR" altLang="en-US" sz="2000" b="1" dirty="0">
                <a:solidFill>
                  <a:srgbClr val="67ADDB"/>
                </a:solidFill>
                <a:cs typeface="Arial" pitchFamily="34" charset="0"/>
              </a:endParaRPr>
            </a:p>
          </p:txBody>
        </p:sp>
      </p:grpSp>
      <p:sp>
        <p:nvSpPr>
          <p:cNvPr id="34" name="TextBox 33">
            <a:extLst>
              <a:ext uri="{FF2B5EF4-FFF2-40B4-BE49-F238E27FC236}">
                <a16:creationId xmlns:a16="http://schemas.microsoft.com/office/drawing/2014/main" id="{2B94BB7C-8329-7AC7-101A-5CA38325B879}"/>
              </a:ext>
            </a:extLst>
          </p:cNvPr>
          <p:cNvSpPr txBox="1"/>
          <p:nvPr/>
        </p:nvSpPr>
        <p:spPr>
          <a:xfrm>
            <a:off x="6381081" y="4564529"/>
            <a:ext cx="2310570" cy="830997"/>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chemeClr val="tx1">
                    <a:lumMod val="75000"/>
                    <a:lumOff val="25000"/>
                  </a:schemeClr>
                </a:solidFill>
                <a:latin typeface="+mj-lt"/>
                <a:cs typeface="Arial" pitchFamily="34" charset="0"/>
              </a:rPr>
              <a:t>Παρατηρείται σε πάνω από 1500 είδη ζώων</a:t>
            </a:r>
          </a:p>
        </p:txBody>
      </p:sp>
      <p:sp>
        <p:nvSpPr>
          <p:cNvPr id="35" name="TextBox 34">
            <a:extLst>
              <a:ext uri="{FF2B5EF4-FFF2-40B4-BE49-F238E27FC236}">
                <a16:creationId xmlns:a16="http://schemas.microsoft.com/office/drawing/2014/main" id="{E6E426A5-1A7C-C26C-89B2-C2C2C59475A3}"/>
              </a:ext>
            </a:extLst>
          </p:cNvPr>
          <p:cNvSpPr txBox="1"/>
          <p:nvPr/>
        </p:nvSpPr>
        <p:spPr>
          <a:xfrm>
            <a:off x="6096000" y="3523218"/>
            <a:ext cx="2813538" cy="1015663"/>
          </a:xfrm>
          <a:prstGeom prst="rect">
            <a:avLst/>
          </a:prstGeom>
          <a:noFill/>
        </p:spPr>
        <p:txBody>
          <a:bodyPr wrap="square" rtlCol="0">
            <a:spAutoFit/>
          </a:bodyPr>
          <a:lstStyle/>
          <a:p>
            <a:pPr algn="ctr"/>
            <a:r>
              <a:rPr lang="en-US" altLang="ko-KR" sz="2000" b="1" dirty="0">
                <a:solidFill>
                  <a:srgbClr val="67ADDB"/>
                </a:solidFill>
                <a:cs typeface="Arial" pitchFamily="34" charset="0"/>
              </a:rPr>
              <a:t>Μύθος 3</a:t>
            </a:r>
          </a:p>
          <a:p>
            <a:pPr algn="ctr"/>
            <a:r>
              <a:rPr lang="en-US" altLang="ko-KR" sz="2000" b="1" dirty="0">
                <a:solidFill>
                  <a:srgbClr val="67ADDB"/>
                </a:solidFill>
                <a:cs typeface="Arial" pitchFamily="34" charset="0"/>
              </a:rPr>
              <a:t>Η ομοφυλοφιλία είναι αφύσικη</a:t>
            </a:r>
            <a:endParaRPr lang="ko-KR" altLang="en-US" sz="2000" b="1" dirty="0">
              <a:solidFill>
                <a:srgbClr val="67ADDB"/>
              </a:solidFill>
              <a:cs typeface="Arial" pitchFamily="34" charset="0"/>
            </a:endParaRPr>
          </a:p>
        </p:txBody>
      </p:sp>
      <p:pic>
        <p:nvPicPr>
          <p:cNvPr id="37" name="Graphic 36" descr="Koi outline">
            <a:extLst>
              <a:ext uri="{FF2B5EF4-FFF2-40B4-BE49-F238E27FC236}">
                <a16:creationId xmlns:a16="http://schemas.microsoft.com/office/drawing/2014/main" id="{2212C83D-A64B-29F1-6816-B1CD969AA7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6432" y="1888679"/>
            <a:ext cx="914400" cy="914400"/>
          </a:xfrm>
          <a:prstGeom prst="rect">
            <a:avLst/>
          </a:prstGeom>
        </p:spPr>
      </p:pic>
      <p:pic>
        <p:nvPicPr>
          <p:cNvPr id="39" name="Graphic 38" descr="DNA outline">
            <a:extLst>
              <a:ext uri="{FF2B5EF4-FFF2-40B4-BE49-F238E27FC236}">
                <a16:creationId xmlns:a16="http://schemas.microsoft.com/office/drawing/2014/main" id="{A0448F9C-3279-F791-A062-D5A5D1DA34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9154" y="1893671"/>
            <a:ext cx="914400" cy="914400"/>
          </a:xfrm>
          <a:prstGeom prst="rect">
            <a:avLst/>
          </a:prstGeom>
        </p:spPr>
      </p:pic>
      <p:grpSp>
        <p:nvGrpSpPr>
          <p:cNvPr id="40" name="Group 13">
            <a:extLst>
              <a:ext uri="{FF2B5EF4-FFF2-40B4-BE49-F238E27FC236}">
                <a16:creationId xmlns:a16="http://schemas.microsoft.com/office/drawing/2014/main" id="{C9A8946F-93BE-C259-C4BC-292E900DA19F}"/>
              </a:ext>
            </a:extLst>
          </p:cNvPr>
          <p:cNvGrpSpPr/>
          <p:nvPr/>
        </p:nvGrpSpPr>
        <p:grpSpPr>
          <a:xfrm>
            <a:off x="8768048" y="3523218"/>
            <a:ext cx="2813538" cy="1872309"/>
            <a:chOff x="1028252" y="4282977"/>
            <a:chExt cx="5818268" cy="1404229"/>
          </a:xfrm>
        </p:grpSpPr>
        <p:sp>
          <p:nvSpPr>
            <p:cNvPr id="41" name="TextBox 40">
              <a:extLst>
                <a:ext uri="{FF2B5EF4-FFF2-40B4-BE49-F238E27FC236}">
                  <a16:creationId xmlns:a16="http://schemas.microsoft.com/office/drawing/2014/main" id="{B23CDCF4-E9B6-8623-E80F-C33C5212B6B9}"/>
                </a:ext>
              </a:extLst>
            </p:cNvPr>
            <p:cNvSpPr txBox="1"/>
            <p:nvPr/>
          </p:nvSpPr>
          <p:spPr>
            <a:xfrm>
              <a:off x="1617786" y="5063959"/>
              <a:ext cx="4639197" cy="623247"/>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solidFill>
                    <a:schemeClr val="tx1">
                      <a:lumMod val="75000"/>
                      <a:lumOff val="25000"/>
                    </a:schemeClr>
                  </a:solidFill>
                  <a:latin typeface="+mj-lt"/>
                  <a:cs typeface="Arial" pitchFamily="34" charset="0"/>
                </a:rPr>
                <a:t>Ιατρική κατανόηση: Διαφοροποιήσεις είναι φυσιολογικές</a:t>
              </a:r>
            </a:p>
          </p:txBody>
        </p:sp>
        <p:sp>
          <p:nvSpPr>
            <p:cNvPr id="42" name="TextBox 41">
              <a:extLst>
                <a:ext uri="{FF2B5EF4-FFF2-40B4-BE49-F238E27FC236}">
                  <a16:creationId xmlns:a16="http://schemas.microsoft.com/office/drawing/2014/main" id="{D473E68C-586E-3742-F831-7A4F4B1D1675}"/>
                </a:ext>
              </a:extLst>
            </p:cNvPr>
            <p:cNvSpPr txBox="1"/>
            <p:nvPr/>
          </p:nvSpPr>
          <p:spPr>
            <a:xfrm>
              <a:off x="1028252" y="4282977"/>
              <a:ext cx="5818268" cy="761746"/>
            </a:xfrm>
            <a:prstGeom prst="rect">
              <a:avLst/>
            </a:prstGeom>
            <a:noFill/>
          </p:spPr>
          <p:txBody>
            <a:bodyPr wrap="square" rtlCol="0">
              <a:spAutoFit/>
            </a:bodyPr>
            <a:lstStyle/>
            <a:p>
              <a:pPr algn="ctr"/>
              <a:r>
                <a:rPr lang="en-US" altLang="ko-KR" sz="2000" b="1" dirty="0">
                  <a:solidFill>
                    <a:srgbClr val="67ADDB"/>
                  </a:solidFill>
                  <a:cs typeface="Arial" pitchFamily="34" charset="0"/>
                </a:rPr>
                <a:t>Μύθος 4</a:t>
              </a:r>
            </a:p>
            <a:p>
              <a:pPr algn="ctr"/>
              <a:r>
                <a:rPr lang="en-US" altLang="ko-KR" sz="2000" b="1" dirty="0">
                  <a:solidFill>
                    <a:srgbClr val="67ADDB"/>
                  </a:solidFill>
                  <a:cs typeface="Arial" pitchFamily="34" charset="0"/>
                </a:rPr>
                <a:t>Το Queer είναι ένα</a:t>
              </a:r>
            </a:p>
            <a:p>
              <a:pPr algn="ctr"/>
              <a:r>
                <a:rPr lang="en-US" altLang="ko-KR" sz="2000" b="1" dirty="0">
                  <a:solidFill>
                    <a:srgbClr val="67ADDB"/>
                  </a:solidFill>
                  <a:cs typeface="Arial" pitchFamily="34" charset="0"/>
                </a:rPr>
                <a:t>Ψυχική ασθένεια</a:t>
              </a:r>
              <a:endParaRPr lang="ko-KR" altLang="en-US" sz="2000" b="1" dirty="0">
                <a:solidFill>
                  <a:srgbClr val="67ADDB"/>
                </a:solidFill>
                <a:cs typeface="Arial" pitchFamily="34" charset="0"/>
              </a:endParaRPr>
            </a:p>
          </p:txBody>
        </p:sp>
      </p:grpSp>
      <p:pic>
        <p:nvPicPr>
          <p:cNvPr id="46" name="Graphic 45" descr="Two Men with solid fill">
            <a:extLst>
              <a:ext uri="{FF2B5EF4-FFF2-40B4-BE49-F238E27FC236}">
                <a16:creationId xmlns:a16="http://schemas.microsoft.com/office/drawing/2014/main" id="{463579FA-E8D5-C7D8-0EA1-CDACE7275E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07258" y="1883498"/>
            <a:ext cx="924758" cy="924758"/>
          </a:xfrm>
          <a:prstGeom prst="rect">
            <a:avLst/>
          </a:prstGeom>
        </p:spPr>
      </p:pic>
    </p:spTree>
    <p:extLst>
      <p:ext uri="{BB962C8B-B14F-4D97-AF65-F5344CB8AC3E}">
        <p14:creationId xmlns:p14="http://schemas.microsoft.com/office/powerpoint/2010/main" val="427664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chor="t">
            <a:normAutofit/>
          </a:bodyPr>
          <a:lstStyle/>
          <a:p>
            <a:r>
              <a:rPr lang="en-US" sz="8000" b="1" dirty="0">
                <a:solidFill>
                  <a:srgbClr val="232765"/>
                </a:solidFill>
                <a:latin typeface="+mn-lt"/>
              </a:rPr>
              <a:t>Συμπέρασμα</a:t>
            </a:r>
          </a:p>
        </p:txBody>
      </p:sp>
      <p:sp>
        <p:nvSpPr>
          <p:cNvPr id="3" name="Υπότιτλος 2"/>
          <p:cNvSpPr>
            <a:spLocks noGrp="1"/>
          </p:cNvSpPr>
          <p:nvPr>
            <p:ph type="subTitle" idx="1"/>
          </p:nvPr>
        </p:nvSpPr>
        <p:spPr>
          <a:xfrm>
            <a:off x="1277816" y="2682082"/>
            <a:ext cx="9144000" cy="1655762"/>
          </a:xfrm>
        </p:spPr>
        <p:txBody>
          <a:bodyPr>
            <a:normAutofit fontScale="70000" lnSpcReduction="20000"/>
          </a:bodyPr>
          <a:lstStyle/>
          <a:p>
            <a:pPr algn="l"/>
            <a:r>
              <a:rPr lang="en-US" sz="5800" b="1" dirty="0">
                <a:solidFill>
                  <a:srgbClr val="67ADDB"/>
                </a:solidFill>
                <a:latin typeface="+mn-lt"/>
                <a:cs typeface="Arial" panose="020B0604020202020204" pitchFamily="34" charset="0"/>
              </a:rPr>
              <a:t>Βασικά σημεία</a:t>
            </a:r>
          </a:p>
          <a:p>
            <a:pPr marL="285750" indent="-285750" algn="l">
              <a:buFont typeface="Arial" panose="020B0604020202020204" pitchFamily="34" charset="0"/>
              <a:buChar char="•"/>
            </a:pPr>
            <a:endParaRPr lang="en-US" dirty="0">
              <a:solidFill>
                <a:srgbClr val="252865"/>
              </a:solidFill>
              <a:latin typeface="+mn-lt"/>
              <a:cs typeface="Arial" panose="020B0604020202020204" pitchFamily="34" charset="0"/>
            </a:endParaRPr>
          </a:p>
          <a:p>
            <a:pPr marL="285750" indent="-285750" algn="l">
              <a:buFont typeface="Arial" panose="020B0604020202020204" pitchFamily="34" charset="0"/>
              <a:buChar char="•"/>
            </a:pPr>
            <a:r>
              <a:rPr lang="en-US" sz="3300" dirty="0">
                <a:solidFill>
                  <a:srgbClr val="252865"/>
                </a:solidFill>
                <a:latin typeface="+mj-lt"/>
                <a:cs typeface="Arial" panose="020B0604020202020204" pitchFamily="34" charset="0"/>
              </a:rPr>
              <a:t>Σεβασμός και συμμετοχικότητα</a:t>
            </a:r>
          </a:p>
          <a:p>
            <a:pPr marL="285750" indent="-285750" algn="l">
              <a:buFont typeface="Arial" panose="020B0604020202020204" pitchFamily="34" charset="0"/>
              <a:buChar char="•"/>
            </a:pPr>
            <a:r>
              <a:rPr lang="en-US" sz="3300" dirty="0">
                <a:solidFill>
                  <a:srgbClr val="252865"/>
                </a:solidFill>
                <a:latin typeface="+mj-lt"/>
                <a:cs typeface="Arial" panose="020B0604020202020204" pitchFamily="34" charset="0"/>
              </a:rPr>
              <a:t>Κατανόηση και υποστήριξη διαφορετικών ταυτοτήτων</a:t>
            </a:r>
          </a:p>
          <a:p>
            <a:pPr algn="l"/>
            <a:endParaRPr lang="en-US" b="1" dirty="0">
              <a:solidFill>
                <a:srgbClr val="252865"/>
              </a:solidFill>
            </a:endParaRPr>
          </a:p>
        </p:txBody>
      </p:sp>
    </p:spTree>
    <p:extLst>
      <p:ext uri="{BB962C8B-B14F-4D97-AF65-F5344CB8AC3E}">
        <p14:creationId xmlns:p14="http://schemas.microsoft.com/office/powerpoint/2010/main" val="259037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333274"/>
            <a:ext cx="4574028" cy="1015663"/>
          </a:xfrm>
          <a:prstGeom prst="rect">
            <a:avLst/>
          </a:prstGeom>
        </p:spPr>
        <p:txBody>
          <a:bodyPr wrap="square">
            <a:spAutoFit/>
          </a:bodyPr>
          <a:lstStyle/>
          <a:p>
            <a:r>
              <a:rPr lang="en-GB" sz="4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28240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709A441-2576-4BE5-BABE-DE70D3E9D7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2569</TotalTime>
  <Words>1337</Words>
  <Application>Microsoft Office PowerPoint</Application>
  <PresentationFormat>Ευρεία οθόνη</PresentationFormat>
  <Paragraphs>89</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Aptos</vt:lpstr>
      <vt:lpstr>Arial</vt:lpstr>
      <vt:lpstr>Calibri</vt:lpstr>
      <vt:lpstr>Calibri Light</vt:lpstr>
      <vt:lpstr>Open Sans Hebrew</vt:lpstr>
      <vt:lpstr>Office Theme</vt:lpstr>
      <vt:lpstr>Παρουσίαση του PowerPoint</vt:lpstr>
      <vt:lpstr>SOGIESC &amp; LGBTQI+</vt:lpstr>
      <vt:lpstr>Παρουσίαση του PowerPoint</vt:lpstr>
      <vt:lpstr>Κατανόηση του κοινωνικού φύλου και του σεξουαλικού προσανατολισμού</vt:lpstr>
      <vt:lpstr>Παρουσίαση του PowerPoint</vt:lpstr>
      <vt:lpstr>Παρουσίαση του PowerPoint</vt:lpstr>
      <vt:lpstr>Συμπέρασμα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integration of Roma women 2020-1-RO01-KA204-080214</dc:title>
  <dc:creator>user</dc:creator>
  <cp:keywords>, docId:0826CE91FE1D8F084C073F3D5C203728</cp:keywords>
  <cp:lastModifiedBy>ΕΛΕΝΗ ΜΑΥΡΟΠΟΥΛΟΥ</cp:lastModifiedBy>
  <cp:revision>80</cp:revision>
  <dcterms:created xsi:type="dcterms:W3CDTF">2021-11-25T08:56:18Z</dcterms:created>
  <dcterms:modified xsi:type="dcterms:W3CDTF">2025-10-04T14:53:52Z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