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Ks3F/6AMQeL5VsOtnvExlp3rl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Καλώς ήρθατε στην Ενότητα 3.3, όπου θα εξερευνήσουμε τη βαθιά επίδραση των πολιτισμικών πλαισίων αναφοράς στον τρόπο με τον οποίο τα άτομα κατανοούν και αλληλεπιδρούν με τον κόσμο γύρω τους.</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Η αναστοχαστική πρακτική είναι ένα κρίσιμο εργαλείο για τους εκπαιδευτικούς που θέλουν να δημιουργήσουν περιβάλλοντα </a:t>
            </a:r>
            <a:r>
              <a:rPr lang="en-GB"/>
              <a:t>συμπεριληπτικής </a:t>
            </a:r>
            <a:r>
              <a:rPr lang="en-GB" sz="1200">
                <a:solidFill>
                  <a:schemeClr val="dk1"/>
                </a:solidFill>
                <a:latin typeface="Calibri"/>
                <a:ea typeface="Calibri"/>
                <a:cs typeface="Calibri"/>
                <a:sym typeface="Calibri"/>
              </a:rPr>
              <a:t>μάθησης. Όπως επισημαίνει η Conde-Frazier (2007), ο αυτοστοχασμός επιτρέπει στους εκπαιδευτικούς να συνειδητοποιήσουν τα δικά τους πολιτισμικά πλαίσια αναφοράς και πώς αυτά τα πλαίσια μπορεί να επηρεάζουν τη διδασκαλία τους. Για παράδειγμα, ένας εκπαιδευτικός μπορεί ασυνείδητα να προτιμά ορισμένους τρόπους επικοινωνίας ή μαθησιακές προτιμήσεις που ευθυγραμμίζονται με το δικό του πολιτισμικό υπόβαθρο, χωρίς να συνειδητοποιεί ότι αυτές οι μέθοδοι μπορεί να μην έχουν απήχηση σε όλους τους μαθητές. Με την τακτική αυτοκριτική, οι εκπαιδευτικοί μπορούν να εντοπίσουν αυτές τις προκαταλήψεις και να κάνουν προσαρμογές για να υποστηρίξουν καλύτερα τους διαφορετικούς μαθητές.</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Η καθοδήγηση είναι ένα άλλο βασικό στοιχείο για την οικοδόμηση της πολιτισμικής επάρκειας. Η προσπάθεια να περιηγηθούν στις πολυπλοκότητες μιας πολυπολιτισμικής τάξης μπορεί να είναι δύσκολη για τους εκπαιδευτικούς. Η ύπαρξη ενός μέντορα που μπορεί να παρέχει καθοδήγηση και υποστήριξη μπορεί να κάνει σημαντική διαφορά. Οι μέντορες μπορούν να μοιραστούν στρατηγικές για τη διδασκαλία χωρίς αποκλεισμούς, να προσφέρουν ανατροφοδότηση σχετικά με τις πρακτικές στην τάξη και να βοηθήσουν τους νέους εκπαιδευτικούς να αναπτύξουν μια εργαλειοθήκη τεχνικών που ανταποκρίνονται πολιτισμικά.</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Επιπλέον, οι συνεδρίες επαγγελματικής ανάπτυξης που επικεντρώνονται στην πολιτισμική ευαισθησία είναι απαραίτητες για όλους τους εκπαιδευτικούς. Τα εργαστήρια αυτά παρέχουν ευκαιρίες για ανταλλαγή βέλτιστων πρακτικών και προβληματισμό σχετικά με τον τρόπο συνεχούς βελτίωσης των μεθόδων διδασκαλίας ώστε να ανταποκρίνονται στις ανάγκες όλων των μαθητών.</a:t>
            </a:r>
            <a:endParaRPr/>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Η βιωματική μάθηση είναι ένα ισχυρό εργαλείο για τους εκπαιδευτικούς ώστε να αναπτύξουν την πολιτισμική τους επάρκεια. Εργαζόμενοι σε διαφορετικά περιβάλλοντα διδασκαλίας, οι εκπαιδευτικοί αποκτούν από πρώτο χέρι εμπειρία στην προσαρμογή των μεθόδων τους ώστε να ανταποκρίνονται στις ανάγκες μαθητών από διαφορετικά πολιτισμικά υπόβαθρα. Αυτή η πρακτική στον πραγματικό κόσμο βοηθά τους εκπαιδευτικούς να γίνουν πιο ευέλικτοι και να ανταποκριθούν στην προσέγγισή τους, καθιστώντας τους καλύτερα εξοπλισμένους για να αντιμετωπίσουν τις προκλήσεις μιας πολυπολιτισμικής τάξης.</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Η αξιολόγηση με πολιτισμική ανταπόκριση είναι εξίσου σημαντική. Οι παραδοσιακές αξιολογήσεις -όπως τα τυποποιημένα τεστ- συχνά αποτυγχάνουν να λάβουν υπόψη τους διαφορετικούς τρόπους με τους οποίους οι μαθητές μαθαίνουν και εκφράζουν τις γνώσεις τους. Μια αξιολόγηση που ανταποκρίνεται πολιτισμικά αναγνωρίζει αυτές τις διαφορές και επιτρέπει στους μαθητές να επιδείξουν την κατανόησή τους με τρόπους που ευθυγραμμίζονται με τα πολιτισμικά τους πλεονεκτήματα. Για παράδειγμα, οι μαθητές που προέρχονται από προφορικές παραδόσεις μπορεί να διαπρέπουν στις προφορικές παρουσιάσεις ή στις ομαδικές συζητήσεις, ενώ άλλοι μπορεί να προτιμούν τις γραπτές εργασίες. Προσφέροντας μια ποικιλία μεθόδων αξιολόγησης, οι εκπαιδευτικοί μπορούν να μειώσουν τις πολιτισμικές προκαταλήψεις και να δημιουργήσουν μια πιο δίκαιη διαδικασία αξιολόγησης που τιμά τις διαφορετικές ικανότητες όλων των μαθητών.</a:t>
            </a:r>
            <a:endParaRPr sz="1200">
              <a:solidFill>
                <a:schemeClr val="dk1"/>
              </a:solidFill>
              <a:latin typeface="Calibri"/>
              <a:ea typeface="Calibri"/>
              <a:cs typeface="Calibri"/>
              <a:sym typeface="Calibri"/>
            </a:endParaRPr>
          </a:p>
        </p:txBody>
      </p:sp>
      <p:sp>
        <p:nvSpPr>
          <p:cNvPr id="208" name="Google Shape;2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Οι πολιτισμικές αξίες διαδραματίζουν σημαντικό ρόλο στη διαμόρφωση του τρόπου δημιουργίας και εφαρμογής της γνώσης σε διάφορους τομείς. Για παράδειγμα, στον τομέα της ιατρικής εκπαίδευσης, η επιστημική αδικία μπορεί να εμφανιστεί όταν οι προοπτικές περιθωριοποιημένων ομάδων αποκλείονται από τον κυρίαρχο λόγο. Οι Maggio κ.ά. (2022) υπογραμμίζουν πώς η έλλειψη ποικιλομορφίας μεταξύ των συγγραφέων και των ερευνητών στην ιατρική βιβλιογραφία μπορεί να οδηγήσει σε μια στενή θεώρηση της υγείας και της υγειονομικής περίθαλψης, η οποία μπορεί να μην λαμβάνει πλήρως υπόψη τις εμπειρίες των υποεκπροσωπούμενων κοινοτήτων.</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Στο πεδίο της έρευνας για την κλιματική δικαιοσύνη, η αποαποικιακή προσέγγιση τονίζει τη σημασία της ενσωμάτωσης των τοπικών γνώσεων και εμπειριών στις παγκόσμιες συζητήσεις για την κλιματική αλλαγή. Οι Wilkens &amp; Datchoua-Tirvaudey (2022) υποστηρίζουν ότι εκτιμώντας τις γνώσεις των ιθαγενών και άλλων περιθωριοποιημένων κοινοτήτων, μπορούμε να αναπτύξουμε πιο περιεκτικές και αποτελεσματικές πολιτικές για το κλίμα. Τα παραδείγματα αυτά δείχνουν πώς οι πολιτισμικές αξίες επηρεάζουν όχι μόνο τη δημιουργία της γνώσης αλλά και τον τρόπο με τον οποίο αυτή η γνώση χρησιμοποιείται για την αντιμετώπιση των προκλήσεων του πραγματικού κόσμου.</a:t>
            </a:r>
            <a:endParaRPr sz="1200">
              <a:solidFill>
                <a:schemeClr val="dk1"/>
              </a:solidFill>
              <a:latin typeface="Calibri"/>
              <a:ea typeface="Calibri"/>
              <a:cs typeface="Calibri"/>
              <a:sym typeface="Calibri"/>
            </a:endParaRPr>
          </a:p>
        </p:txBody>
      </p:sp>
      <p:sp>
        <p:nvSpPr>
          <p:cNvPr id="215" name="Google Shape;21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Στα εκπαιδευτικά περιβάλλοντα, οι πολιτισμικές αξίες διαμορφώνουν σημαντικά τον τρόπο με τον οποίο μεταδίδεται και λαμβάνεται η γνώση. Για παράδειγμα, σε ορισμένες κουλτούρες, η σχέση μεταξύ εκπαιδευτικών και μαθητών είναι πιο συνεργατική, με έμφαση στις κοινές μαθησιακές εμπειρίες. Σε άλλους πολιτισμούς, ο δάσκαλος μπορεί να θεωρείται ως η απόλυτη αυθεντία και η γνώση μεταδίδεται με έναν πιο ιεραρχικό τρόπο.</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Η συμπερίληψη της τοπικής γνώσης και των προφορικών παραδόσεων στο πρόγραμμα σπουδών μπορεί να εμπλουτίσει τη μαθησιακή εμπειρία για όλους τους μαθητές. Για παράδειγμα, κατά τη διδασκαλία ιστορικών γεγονότων, η ενσωμάτωση ιστοριών και παραδόσεων από ιθαγενείς πολιτισμούς μπορεί να προσφέρει στους μαθητές μια πιο ολιστική και περιεκτική άποψη της ιστορίας. Αυτή η προσέγγιση όχι μόνο βοηθά τους μαθητές από αυτές τις κοινότητες να αισθάνονται περισσότερο συνδεδεμένοι με το υλικό, αλλά διευρύνει επίσης τις προοπτικές των μαθητών από άλλα πολιτισμικά υπόβαθρα, προωθώντας ένα πιο περιεκτικό και με σεβασμό μαθησιακό περιβάλλον.</a:t>
            </a:r>
            <a:endParaRPr sz="1200">
              <a:solidFill>
                <a:schemeClr val="dk1"/>
              </a:solidFill>
              <a:latin typeface="Calibri"/>
              <a:ea typeface="Calibri"/>
              <a:cs typeface="Calibri"/>
              <a:sym typeface="Calibri"/>
            </a:endParaRPr>
          </a:p>
        </p:txBody>
      </p:sp>
      <p:sp>
        <p:nvSpPr>
          <p:cNvPr id="222" name="Google Shape;22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Ακόμη και σε ακαδημαϊκούς κλάδους που συχνά θεωρούνται αντικειμενικοί, όπως η φυσική και τα μαθηματικά, τα πολιτισμικά πλαίσια μπορούν να επηρεάσουν τον τρόπο με τον οποίο οι μαθητές προσεγγίζουν και κατανοούν το υλικό. Για παράδειγμα, μαθητές από πολιτισμούς που δίνουν προτεραιότητα στην ολιστική σκέψη μπορεί να δυσκολευτούν με θέματα που παρουσιάζονται με γραμμικό ή αποσπασματικό τρόπο. Οι εκπαιδευτικοί που γνωρίζουν αυτές τις πολιτισμικές διαφορές μπορούν να προσαρμόσουν τις μεθόδους διδασκαλίας τους ώστε να κάνουν το υλικό πιο προσιτό σε όλους τους μαθητές.</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Στη λογοτεχνία και τις κοινωνικές σπουδές, η επιρροή των πολιτισμικών πλαισίων είναι ακόμη πιο εμφανής. Μαθητές με διαφορετικό πολιτισμικό υπόβαθρο μπορεί να ερμηνεύσουν το ίδιο κείμενο ή ιστορικό γεγονός με πολύ διαφορετικούς τρόπους, ανάλογα με τον πολιτισμικό τους φακό. Η ενθάρρυνση των μαθητών να μοιραστούν τις διαφορετικές οπτικές τους όχι μόνο εμπλουτίζει τη συζήτηση στην τάξη, αλλά και συμβάλλει στη δημιουργία ενός περιβάλλοντος όπου όλες οι αφηγήσεις εκτιμώνται και διερευνώνται.</a:t>
            </a:r>
            <a:endParaRPr sz="1200">
              <a:solidFill>
                <a:schemeClr val="dk1"/>
              </a:solidFill>
              <a:latin typeface="Calibri"/>
              <a:ea typeface="Calibri"/>
              <a:cs typeface="Calibri"/>
              <a:sym typeface="Calibri"/>
            </a:endParaRPr>
          </a:p>
        </p:txBody>
      </p:sp>
      <p:sp>
        <p:nvSpPr>
          <p:cNvPr id="231" name="Google Shape;23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Συμπερασματικά, τα πολιτισμικά πλαίσια αναφοράς διαδραματίζουν θεμελιώδη ρόλο στη διαμόρφωση του τρόπου με τον οποίο αντιλαμβανόμαστε και ερμηνεύουμε τη γνώση. Ως εκπαιδευτικοί, είναι σημαντικό να αναγνωρίσουμε την ποικιλομορφία αυτών των πλαισίων και να ενσωματώσουμε στρατηγικές που προωθούν τη συμμετοχικότητα και την ισότητα στην τάξη. Με την υιοθέτηση μεθόδων διδασκαλίας που ανταποκρίνονται πολιτισμικά, την αναστοχαστική πρακτική και τις συμπεριληπτικές αξιολογήσεις, μπορούμε να δημιουργήσουμε μαθησιακά περιβάλλοντα όπου όλοι οι μαθητές αισθάνονται ότι εκτιμώνται και υποστηρίζονται.</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Οι αποκλειστικές στρατηγικές δεν βελτιώνουν μόνο τα ακαδημαϊκά αποτελέσματα, αλλά ενισχύουν επίσης την αίσθηση του ανήκειν και της </a:t>
            </a:r>
            <a:r>
              <a:rPr lang="en-GB"/>
              <a:t>εμπλοκής </a:t>
            </a:r>
            <a:r>
              <a:rPr lang="en-GB" sz="1200">
                <a:solidFill>
                  <a:schemeClr val="dk1"/>
                </a:solidFill>
                <a:latin typeface="Calibri"/>
                <a:ea typeface="Calibri"/>
                <a:cs typeface="Calibri"/>
                <a:sym typeface="Calibri"/>
              </a:rPr>
              <a:t>μεταξύ των μαθητών. Καθώς συνεχίζουμε να διδάσκουμε σε ολοένα και πιο ποικιλόμορφες τάξεις, είναι ζωτικής σημασίας να έχουμε επίγνωση των πολιτισμικών φακών μέσα από τους οποίους οι μαθητές μας βλέπουν τον κόσμο και να προσπαθούμε να δημιουργούμε χώρους όπου κάθε φωνή ακούγεται και γίνεται σεβαστή.</a:t>
            </a:r>
            <a:endParaRPr sz="1200">
              <a:solidFill>
                <a:schemeClr val="dk1"/>
              </a:solidFill>
              <a:latin typeface="Calibri"/>
              <a:ea typeface="Calibri"/>
              <a:cs typeface="Calibri"/>
              <a:sym typeface="Calibri"/>
            </a:endParaRPr>
          </a:p>
        </p:txBody>
      </p:sp>
      <p:sp>
        <p:nvSpPr>
          <p:cNvPr id="238" name="Google Shape;23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Οι παραπομπές που παρατίθενται εδώ περιλαμβάνουν τις βασικές πηγές που ενημέρωσαν το περιεχόμενο αυτής της παρουσίασης και κάποια πρόσθετα αναγνώσματα. Τα έργα αυτά παρέχουν πολύτιμες γνώσεις σχετικά με το ρόλο των πολιτισμικών πλαισίων στην εκπαίδευση και τη δημιουργία γνώσης και σας ενθαρρύνουμε να τα εξερευνήσετε περαιτέρω για μια βαθύτερη κατανόηση αυτών των σημαντικών θεμάτων.</a:t>
            </a:r>
            <a:endParaRPr/>
          </a:p>
        </p:txBody>
      </p:sp>
      <p:sp>
        <p:nvSpPr>
          <p:cNvPr id="245" name="Google Shape;24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Σας ευχαριστούμε για την προσοχή σας! Έχετε ερωτήσεις;</a:t>
            </a:r>
            <a:endParaRPr/>
          </a:p>
        </p:txBody>
      </p:sp>
      <p:sp>
        <p:nvSpPr>
          <p:cNvPr id="259" name="Google Shape;25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Τα πολιτισμικά πλαίσια είναι ουσιαστικά τα νοητικά μοντέλα που διαμορφώνονται από το πολιτισμικό μας υπόβαθρο, τα οποία επηρεάζουν τις αντιλήψεις, τις σκέψεις και τη συμπεριφορά μας. Αυτά τα πλαίσια παίζουν συνεχώς ρόλο σε κάθε κοινωνική αλληλεπίδραση και διαδικασία λήψης αποφάσεων και διαμορφώνουν τον τρόπο με τον οποίο επεξεργαζόμαστε τις πληροφορίες και βλέπουμε τους άλλους.</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Στο πλαίσιο της εκπαίδευσης, τα πολιτισμικά πλαίσια επηρεάζουν τόσο τον τρόπο με τον οποίο οι εκπαιδευτικοί διδάσκουν όσο και τον τρόπο με τον οποίο οι μαθητές μαθαίνουν. Οι διαφορετικοί πολιτισμοί ερμηνεύουν τη γνώση με μοναδικούς τρόπους και ως εκπαιδευτικοί είναι σημαντικό να κατανοήσουμε αυτές τις παραλλαγές για να προωθήσουμε πιο περιεκτικά και αποτελεσματικά μαθησιακά περιβάλλοντα. Κατά τη διάρκεια αυτής της παρουσίασης, θα συζητήσουμε πώς τα πολιτισμικά πλαίσια διαμορφώνουν τη γνώση, πώς εξελίσσονται με την πάροδο του χρόνου και τι μπορούν να κάνουν οι εκπαιδευτικοί για να προσαρμόσουν αυτές τις διαφορές στην τάξη. Στο τέλος αυτής της παρουσίασης, θα έχετε μια σαφέστερη κατανόηση του πώς να ενσωματώσετε την πολιτισμική ευαισθησία στη διδακτική σας πρακτική και γιατί είναι ζωτικής σημασίας για την επιτυχία των μαθητών σε ένα πολυπολιτισμικό περιβάλλον.</a:t>
            </a:r>
            <a:endParaRPr sz="1200">
              <a:solidFill>
                <a:schemeClr val="dk1"/>
              </a:solidFill>
              <a:latin typeface="Calibri"/>
              <a:ea typeface="Calibri"/>
              <a:cs typeface="Calibri"/>
              <a:sym typeface="Calibri"/>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Τα πολιτισμικά πλαίσια αναφοράς είναι οι γνωστικές δομές μέσω των οποίων ερμηνεύουμε τον κόσμο. Αυτά τα πλαίσια λειτουργούν ως φίλτρα που μας βοηθούν να κατανοήσουμε τις κοινωνικές αλληλεπιδράσεις, να ερμηνεύσουμε τις πληροφορίες και να σχηματίσουμε κρίσεις. Επηρεάζονται από διάφορους παράγοντες, συμπεριλαμβανομένης της γλώσσας, των αξιών, των εθίμων και των κοινωνικών πρακτικών, τα οποία εμπεδώνονται μέσα μας μέσω της διαδικασίας του πολιτισμού.</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Ένα απλό αλλά ισχυρό παράδειγμα για το πώς λειτουργούν αυτά τα πλαίσια είναι η έννοια της οπτικής επαφής. Σε πολλούς δυτικούς πολιτισμούς, η διατήρηση της οπτικής επαφής κατά τη διάρκεια των συνομιλιών θεωρείται ένδειξη εμπιστοσύνης, προσοχής και ειλικρίνειας. Ωστόσο, σε αρκετούς πολιτισμούς της Ανατολικής Ασίας, η παρατεταμένη οπτική επαφή -ιδιαίτερα με πρόσωπα εξουσίας- μπορεί να θεωρηθεί ασεβής ή ακόμη και συγκρουσιακή. Αυτή η διαφορά καταδεικνύει πόσο βαθιά επηρεάζουν οι πολιτισμικές νόρμες τη μη λεκτική επικοινωνία. Εάν οι εκπαιδευτικοί δεν γνωρίζουν αυτές τις πολιτισμικές διαφορές, μπορεί να παρερμηνεύσουν τη συμπεριφορά ενός μαθητή, οδηγώντας σε παρεξηγήσεις και ενδεχομένως επηρεάζοντας τη μαθησιακή εμπειρία του μαθητή. Η κατανόηση αυτών των πλαισίων επιτρέπει στους εκπαιδευτικούς να επικοινωνούν αποτελεσματικότερα με μαθητές από διαφορετικά υπόβαθρα.</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17" name="Google Shape;11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Τα πολιτισμικά πλαίσια αναφοράς διαδραματίζουν καθοριστικό ρόλο στη διαμόρφωση του τρόπου με τον οποίο τα άτομα αντιλαμβάνονται και αλληλεπιδρούν με τον κόσμο. Τα πλαίσια αυτά επηρεάζουν την κατανόηση σημαντικών παγκόσμιων ζητημάτων, όπως οι περιβαλλοντικές απειλές και η ψυχική υγεία. Για παράδειγμα, διαφορετικοί πολιτισμικοί προσανατολισμοί μπορεί να οδηγήσουν σε διαφορετικά επίπεδα ανησυχίας για τις περιβαλλοντικές προκλήσεις. Ένας πολιτισμός μπορεί να θεωρεί τη διατήρηση του περιβάλλοντος ως επιτακτική ηθική υποχρέωση, ενώ ένας άλλος μπορεί να δίνει προτεραιότητα στην οικονομική ανάπτυξη έναντι της προστασίας του περιβάλλοντος. Οι πολιτισμικές κοσμοθεωρίες μπορούν να επηρεάσουν άμεσα τον τρόπο με τον οποίο οι άνθρωποι αξιολογούν και ανταποκρίνονται στους περιβαλλοντικούς κινδύνους.</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Ομοίως, τα πολιτισμικά πλαίσια επηρεάζουν βαθιά τον τρόπο με τον οποίο γίνεται κατανοητή και αντιμετωπίζεται η ψυχική ασθένεια. Σε ορισμένα πολιτισμικά πλαίσια, οι καταστάσεις ψυχικής υγείας μπορεί να ερμηνεύονται μέσω ενός βιολογικού φακού, με έμφαση στην ιατρική θεραπεία, ενώ σε άλλα, οι καταστάσεις αυτές μπορεί να θεωρούνται πνευματικά ή ηθικά ζητήματα, που απαιτούν παρέμβαση της κοινότητας ή της οικογένειας. Αυτό δείχνει ότι το πολιτισμικό μας πλαίσιο όχι μόνο επηρεάζει τις ερμηνείες μας για τον ψυχικό πόνο, αλλά και διαμορφώνει το είδος της φροντίδας και της υποστήριξης που αναζητούν τα άτομα.</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Τέλος, είναι σημαντικό να κατανοήσουμε ότι τα πολιτισμικά πλαίσια δεν είναι στατικά - εξελίσσονται με την πάροδο του χρόνου καθώς οι κοινωνίες αλλάζουν. Όπως επισημαίνει ο Mandavilli (2023), τα πολιτισμικά πλαίσια προσαρμόζονται ως απάντηση στις μεταβαλλόμενες κοινωνικές αξίες και εμπειρίες. Αυτός ο δυναμικός χαρακτήρας των πολιτισμικών πλαισίων σημαίνει ότι οι εκπαιδευτικοί πρέπει να γνωρίζουν πώς οι πολιτισμικές προοπτικές μπορεί να μεταβάλλονται, ακόμη και εντός της ίδιας κοινότητας, με την πάροδο του χρόνου. Αυτά τα πλαίσια είναι ζωτικής σημασίας για την κατανόηση του τρόπου με τον οποίο διαμορφώνεται, επεξεργάζεται και εφαρμόζεται η γνώση σε διαφορετικά πολιτισμικά περιβάλλοντα.</a:t>
            </a:r>
            <a:endParaRPr sz="1200">
              <a:solidFill>
                <a:schemeClr val="dk1"/>
              </a:solidFill>
              <a:latin typeface="Calibri"/>
              <a:ea typeface="Calibri"/>
              <a:cs typeface="Calibri"/>
              <a:sym typeface="Calibri"/>
            </a:endParaRPr>
          </a:p>
        </p:txBody>
      </p:sp>
      <p:sp>
        <p:nvSpPr>
          <p:cNvPr id="125" name="Google Shape;12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Στην εκπαίδευση, τα πολιτισμικά πλαίσια μπορούν να δημιουργήσουν πολύ διαφορετικά αποτελέσματα για τους μαθητές. Αυτά τα πλαίσια διαμορφώνουν όχι μόνο τον τρόπο με τον οποίο οι μαθητές απορροφούν τις πληροφορίες, αλλά και τον τρόπο με τον οποίο προσεγγίζουν τα μαθησιακά καθήκοντα, αλληλεπιδρούν με τους εκπαιδευτικούς και εμπλέκονται με τους συμμαθητές τους. Για παράδειγμα, ένας μαθητής από μια κουλτούρα που δίνει έμφαση στην ατομική επίδοση μπορεί να διαπρέψει σε ανταγωνιστικά περιβάλλοντα, ενώ ένας μαθητής από μια κουλτούρα που δίνει προτεραιότητα στην κοινότητα μπορεί να δυσκολευτεί με την ίδια προσέγγιση.</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Η γλώσσα παίζει καθοριστικό ρόλο στη διαμόρφωση αυτών των αντιλήψεων. Όπως αναφέρει ο Corsen (2009), "η γλώσσα και η κουλτούρα είναι αλληλένδετες, διαμορφώνοντας τις αντιλήψεις για τον κόσμο". Οι λέξεις που χρησιμοποιούμε αντανακλούν τις πολιτισμικές μας εμπειρίες και οι πολιτισμικές μας εμπειρίες, με τη σειρά τους, διαμορφώνουν τον τρόπο με τον οποίο χρησιμοποιούμε τη γλώσσα. Για τους μαθητές, αυτό σημαίνει ότι η ικανότητά τους να κατανοήσουν ορισμένες έννοιες μπορεί να επηρεάζεται από τον τρόπο με τον οποίο οι έννοιες αυτές διαμορφώνονται γλωσσικά μέσα στον πολιτισμό τους. Για παράδειγμα, ορισμένες γλώσσες μπορεί να έχουν πολλαπλές λέξεις για μια έννοια, προσφέροντας αποχρώσεις που άλλες γλώσσες μπορεί να μην αποδίδουν. Αυτή η γλωσσική ποικιλομορφία μπορεί να εμπλουτίσει τη μαθησιακή διαδικασία, αλλά μπορεί επίσης να δημιουργήσει προκλήσεις αν δεν αναγνωριστεί από τους εκπαιδευτικούς.</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Αναγνωρίζοντας αυτές τις διαφορές, οι εκπαιδευτικοί μπορούν να προσαρμόσουν τις προσεγγίσεις τους ώστε να κάνουν τη μάθηση πιο προσιτή και ουσιαστική για τους μαθητές από όλα τα υπόβαθρα. Με τον τρόπο αυτό, συμβάλλουν σε ένα πιο δίκαιο και </a:t>
            </a:r>
            <a:r>
              <a:rPr lang="en-GB"/>
              <a:t>συμπεριληπτικό </a:t>
            </a:r>
            <a:r>
              <a:rPr lang="en-GB" sz="1200">
                <a:solidFill>
                  <a:schemeClr val="dk1"/>
                </a:solidFill>
                <a:latin typeface="Calibri"/>
                <a:ea typeface="Calibri"/>
                <a:cs typeface="Calibri"/>
                <a:sym typeface="Calibri"/>
              </a:rPr>
              <a:t>εκπαιδευτικό περιβάλλον.</a:t>
            </a:r>
            <a:endParaRPr sz="1200">
              <a:solidFill>
                <a:schemeClr val="dk1"/>
              </a:solidFill>
              <a:latin typeface="Calibri"/>
              <a:ea typeface="Calibri"/>
              <a:cs typeface="Calibri"/>
              <a:sym typeface="Calibri"/>
            </a:endParaRPr>
          </a:p>
        </p:txBody>
      </p:sp>
      <p:sp>
        <p:nvSpPr>
          <p:cNvPr id="134" name="Google Shape;1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Τα πολιτισμικά πλαίσια αναφοράς εμφανίζονται με διάφορους τρόπους στην τάξη. Ας εξετάσουμε για παράδειγμα τη σιωπή. Σε πολλούς δυτικούς πολιτισμούς, η σιωπή σε μια τάξη μπορεί να θεωρηθεί ως έλλειψη δέσμευσης, σηματοδοτώντας ότι οι μαθητές δεν ενδιαφέρονται ή δεν δίνουν προσοχή. Ωστόσο, σε ορισμένους πολιτισμούς της Ανατολικής Ασίας, η σιωπή αποτελεί συχνά ένδειξη σεβασμού και προβληματισμού, υποδεικνύοντας ότι οι μαθητές εξετάζουν προσεκτικά την απάντησή τους πριν μιλήσουν.</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Ομοίως, οι μαθητές από αυτόχθονες πολιτισμούς μπορεί να προσεγγίζουν τη μάθηση και την ανταλλαγή γνώσεων με τρόπους που διαφέρουν σημαντικά από τα δυτικά μοντέλα. Ενώ τα δυτικά εκπαιδευτικά συστήματα συχνά δίνουν προτεραιότητα στα γραπτά αρχεία και τα ατομικά επιτεύγματα, οι αυτόχθονες πολιτισμοί μπορεί να δίνουν μεγαλύτερη έμφαση στις προφορικές παραδόσεις και στις κοινές μαθησιακές εμπειρίες. Για παράδειγμα, όταν συζητούν ιστορικά γεγονότα, οι αυτόχθονες μαθητές μπορεί να εστιάζουν περισσότερο στις ιστορίες που μεταφέρονται από γενιά σε γενιά, ενώ οι δυτικοί μαθητές μπορεί να βασίζονται περισσότερο σε τεκμηριωμένα δεδομένα και ατομικές συνεισφορές.</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Οι πολιτισμικές διαφορές επηρεάζουν επίσης τον τρόπο με τον οποίο οι μαθητές αντιλαμβάνονται την ανατροφοδότηση. Σε πολλές ευρωπαϊκές τάξεις, ιδίως στη Γερμανία και τις Κάτω Χώρες, οι εκπαιδευτικοί δίνουν συχνά άμεση ανατροφοδότηση, περιμένοντας από τους μαθητές να την εκλάβουν ως εποικοδομητική κριτική. Ωστόσο, μαθητές από πολιτισμούς που ευνοούν την έμμεση επικοινωνία μπορεί να αντιληφθούν αυτή την ανατροφοδότηση ως σκληρή ή υπερβολικά επικριτική, οδηγώντας ενδεχομένως σε απομάκρυνση ή απογοήτευση.</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Με την κατανόηση αυτών των πολιτισμικών πλαισίων, οι εκπαιδευτικοί μπορούν να αποφύγουν τις παρερμηνείες και να δημιουργήσουν πιο υποστηρικτικά μαθησιακά περιβάλλοντα που σέβονται τους διαφορετικούς τρόπους με τους οποίους οι μαθητές ασχολούνται με το υλικό.</a:t>
            </a:r>
            <a:endParaRPr/>
          </a:p>
        </p:txBody>
      </p:sp>
      <p:sp>
        <p:nvSpPr>
          <p:cNvPr id="142" name="Google Shape;1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Για να δημιουργήσουν μια τάξη χωρίς αποκλεισμούς που τιμά και σέβεται την πολιτισμική ποικιλομορφία, οι εκπαιδευτικοί πρέπει να υιοθετήσουν συγκεκριμένες στρατηγικές. Εδώ, μπορείτε να δείτε μια επισκόπηση των διαφόρων τεχνικών για τη συμπεριληπτική διδασκαλία. Θα τις παρουσιάσουμε εν συντομία σε αυτή τη διαφάνεια και θα αναφερθούμε σε περισσότερες λεπτομέρειες στις επόμενες διαφάνειες. Μια από τις πιο ευρέως αναγνωρισμένες προσεγγίσεις είναι η Πολιτισμικά Σχετική Παιδαγωγική (Culturally Relevant Pedagogy - CRP), η οποία περιλαμβάνει την ενσωμάτωση του πολιτισμικού υπόβαθρου των μαθητών στο πρόγραμμα σπουδών. Η CRP αναγνωρίζει ότι οι μαθητές μαθαίνουν καλύτερα όταν οι πολιτισμικές τους εμπειρίες θεωρούνται πολύτιμοι πόροι και όχι εμπόδια στη μάθηση. Η θεωρία του ερευνητή Geneva Gay, την οποία θα συζητήσουμε αργότερα, υπογραμμίζει π</a:t>
            </a:r>
            <a:r>
              <a:rPr lang="en-GB"/>
              <a:t>ω</a:t>
            </a:r>
            <a:r>
              <a:rPr lang="en-GB" sz="1200">
                <a:solidFill>
                  <a:schemeClr val="dk1"/>
                </a:solidFill>
                <a:latin typeface="Calibri"/>
                <a:ea typeface="Calibri"/>
                <a:cs typeface="Calibri"/>
                <a:sym typeface="Calibri"/>
              </a:rPr>
              <a:t>ς το να αποκτήσει το ακαδημαϊκό περιεχόμενο προσωπικό νόημα μέσω της πολιτισμικής συνάφειας μπορεί να βελτιώσει τόσο την εμπλοκή όσο και τη διατήρησή του.</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Μια άλλη βασική τεχνική είναι η αναστοχαστική πρακτική, η οποία περιλαμβάνει τους εκπαιδευτικούς να εξετάζουν κριτικά τις δικές τους πολιτισμικές προκαταλήψεις και πώς αυτές οι προκαταλήψεις μπορεί να επηρεάζουν τη διδασκαλία τους. Αυτή η διαδικασία ενδοσκόπησης επιτρέπει στους εκπαιδευτικούς να εντοπίσουν και να αντιμετωπίσουν τυχόν ακούσια εμπόδια που μπορεί να θέτουν μπροστά στους μαθητές τους. Η αναστοχαστική πρακτική είναι μια συνεχής διαδικασία που ενθαρρύνει τους εκπαιδευτικούς να προσαρμόζουν συνεχώς τις μεθόδους τους ώστε να ανταποκρίνονται στις ανάγκες των διαφορετικών μαθητών.</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Η καθοδήγηση και η επαγγελματική ανάπτυξη διαδραματίζουν επίσης κρίσιμο ρόλο στην οικοδόμηση πολιτισμικής επάρκειας μεταξύ των εκπαιδευτικών. Οι εκπαιδευτικοί μπορούν να επωφεληθούν από την ύπαρξη μεντόρων που μπορούν να τους καθοδηγήσουν στην πλοήγηση στις πολυπλοκότητες της διδασκαλίας σε πολυπολιτισμικές τάξεις.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Η βιωματική μάθηση δίνει στους εκπαιδευτικούς την ευκαιρία να εφαρμόσουν αυτά που έχουν μάθει σε πραγματικές συνθήκες, και η πολιτισμικά ευαίσθητη αξιολόγηση διασφαλίζει ότι οι μαθητές αξιολογούνται με τρόπους που σέβονται το πολιτισμικό τους υπόβαθρο. Αυτές οι στρατηγικές, όταν χρησιμοποιούνται μαζί, δημιουργούν ένα μαθησιακό περιβάλλον όπου όλοι οι μαθητές αισθάνονται ότι εκτιμώνται και έχουν τη δυνατότητα να επιτύχουν.</a:t>
            </a:r>
            <a:endParaRPr/>
          </a:p>
        </p:txBody>
      </p:sp>
      <p:sp>
        <p:nvSpPr>
          <p:cNvPr id="162" name="Google Shape;1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Η Πολιτισμικά Σχετική Παιδαγωγική (ΠΣΠ) είναι μια διδακτική προσέγγιση που επιδιώκει να καταστήσει τη μάθηση πιο ουσιαστική, συνδέοντας το ακαδημαϊκό περιεχόμενο με το πολιτισμικό υπόβαθρο των μαθητών. Η Geneva Gay, εξέχουσα ερευνήτρια στον τομέα αυτό, υποστηρίζει ότι όταν οι μαθητές βλέπουν τις πολιτισμικές τους εμπειρίες να αντανακλώνται στο υλικό που μελετούν, είναι πιο πιθανό να ασχοληθούν με το περιεχόμενο και να διατηρήσουν τις πληροφορίες. Όπως συνοψίζουν οι Will &amp; Najarro, "η ακαδημαϊκή γνώση έχει περισσότερο προσωπικό νόημα όταν τοποθετείται μέσα στις βιωμένες εμπειρίες των μαθητών".</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Για τους εκπαιδευτικούς, </a:t>
            </a:r>
            <a:r>
              <a:rPr lang="en-GB"/>
              <a:t>η CRP </a:t>
            </a:r>
            <a:r>
              <a:rPr lang="en-GB" sz="1200">
                <a:solidFill>
                  <a:schemeClr val="dk1"/>
                </a:solidFill>
                <a:latin typeface="Calibri"/>
                <a:ea typeface="Calibri"/>
                <a:cs typeface="Calibri"/>
                <a:sym typeface="Calibri"/>
              </a:rPr>
              <a:t>σημαίνει σχεδιασμός μαθημάτων και εργασιών που σχετίζονται με την πολιτισμική και γλωσσική ποικιλομορφία των μαθητών τους. Η CRP δεν αφορά απλώς την προσθήκη πολιτισμικών αναφορών σε ένα πρόγραμμα σπουδών - αφορά τη ριζική αναμόρφωση του τρόπου με τον οποίο οι εκπαιδευτικοί βλέπουν και αλληλεπιδρούν με τις πολιτισμικές ταυτότητες των μαθητών τους, χρησιμοποιώντας τες ως πολύτιμους πόρους και όχι ως εμπόδια.</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Αγκαλιάζοντας το CRP, οι εκπαιδευτικοί μπορούν να δημιουργήσουν μαθησιακές εμπειρίες που είναι πιο ελκυστικές και αποτελεσματικές για όλους τους μαθητές, ιδίως για εκείνους που ανήκουν σε υποεκπροσωπούμενες ομάδες. Αυτή η προσέγγιση όχι μόνο βελτιώνει τα ακαδημαϊκά αποτελέσματα αλλά και προάγει ένα περιβάλλον στην τάξη όπου κάθε μαθητής αισθάνεται ότι εκτιμάται και κατανοείται.</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3" name="Google Shape;19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 name="Shape 31"/>
        <p:cNvGrpSpPr/>
        <p:nvPr/>
      </p:nvGrpSpPr>
      <p:grpSpPr>
        <a:xfrm>
          <a:off x="0" y="0"/>
          <a:ext cx="0" cy="0"/>
          <a:chOff x="0" y="0"/>
          <a:chExt cx="0" cy="0"/>
        </a:xfrm>
      </p:grpSpPr>
      <p:sp>
        <p:nvSpPr>
          <p:cNvPr id="32" name="Google Shape;3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 name="Google Shape;4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sp>
        <p:nvSpPr>
          <p:cNvPr id="61" name="Google Shape;6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6.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3.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p:nvPr/>
        </p:nvSpPr>
        <p:spPr>
          <a:xfrm>
            <a:off x="0" y="0"/>
            <a:ext cx="12192000" cy="60674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b="0" l="0" r="0" t="0"/>
          <a:stretch/>
        </p:blipFill>
        <p:spPr>
          <a:xfrm>
            <a:off x="470004" y="591655"/>
            <a:ext cx="3282189" cy="931252"/>
          </a:xfrm>
          <a:prstGeom prst="rect">
            <a:avLst/>
          </a:prstGeom>
          <a:noFill/>
          <a:ln>
            <a:noFill/>
          </a:ln>
        </p:spPr>
      </p:pic>
      <p:sp>
        <p:nvSpPr>
          <p:cNvPr id="91" name="Google Shape;91;p1"/>
          <p:cNvSpPr txBox="1"/>
          <p:nvPr/>
        </p:nvSpPr>
        <p:spPr>
          <a:xfrm>
            <a:off x="367861" y="2677347"/>
            <a:ext cx="4834759"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4400" u="none" cap="none" strike="noStrike">
                <a:solidFill>
                  <a:schemeClr val="lt1"/>
                </a:solidFill>
                <a:latin typeface="Calibri"/>
                <a:ea typeface="Calibri"/>
                <a:cs typeface="Calibri"/>
                <a:sym typeface="Calibri"/>
              </a:rPr>
              <a:t>Ενότητα 3.3</a:t>
            </a:r>
            <a:endParaRPr/>
          </a:p>
          <a:p>
            <a:pPr indent="0" lvl="0" marL="0" marR="0" rtl="0" algn="l">
              <a:spcBef>
                <a:spcPts val="0"/>
              </a:spcBef>
              <a:spcAft>
                <a:spcPts val="0"/>
              </a:spcAft>
              <a:buNone/>
            </a:pPr>
            <a:r>
              <a:rPr b="1" lang="en-GB" sz="2800">
                <a:solidFill>
                  <a:srgbClr val="69ABDB"/>
                </a:solidFill>
                <a:latin typeface="Calibri"/>
                <a:ea typeface="Calibri"/>
                <a:cs typeface="Calibri"/>
                <a:sym typeface="Calibri"/>
              </a:rPr>
              <a:t>Κατανόηση των πολιτισμικών πλαισίων αναφοράς</a:t>
            </a:r>
            <a:endParaRPr/>
          </a:p>
        </p:txBody>
      </p:sp>
      <p:sp>
        <p:nvSpPr>
          <p:cNvPr id="92" name="Google Shape;92;p1"/>
          <p:cNvSpPr/>
          <p:nvPr/>
        </p:nvSpPr>
        <p:spPr>
          <a:xfrm>
            <a:off x="9465197" y="591655"/>
            <a:ext cx="186301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BDD7EE"/>
                </a:solidFill>
                <a:latin typeface="Open Sans"/>
                <a:ea typeface="Open Sans"/>
                <a:cs typeface="Open Sans"/>
                <a:sym typeface="Open Sans"/>
              </a:rPr>
              <a:t>Αριθμός έργου: 101056515</a:t>
            </a:r>
            <a:endParaRPr sz="1100">
              <a:solidFill>
                <a:srgbClr val="BDD7EE"/>
              </a:solidFill>
              <a:latin typeface="Calibri"/>
              <a:ea typeface="Calibri"/>
              <a:cs typeface="Calibri"/>
              <a:sym typeface="Calibri"/>
            </a:endParaRPr>
          </a:p>
        </p:txBody>
      </p:sp>
      <p:pic>
        <p:nvPicPr>
          <p:cNvPr id="93" name="Google Shape;93;p1"/>
          <p:cNvPicPr preferRelativeResize="0"/>
          <p:nvPr/>
        </p:nvPicPr>
        <p:blipFill rotWithShape="1">
          <a:blip r:embed="rId5">
            <a:alphaModFix/>
          </a:blip>
          <a:srcRect b="0" l="0" r="0" t="0"/>
          <a:stretch/>
        </p:blipFill>
        <p:spPr>
          <a:xfrm>
            <a:off x="7039729" y="5562295"/>
            <a:ext cx="4353486" cy="625117"/>
          </a:xfrm>
          <a:prstGeom prst="rect">
            <a:avLst/>
          </a:prstGeom>
          <a:noFill/>
          <a:ln>
            <a:noFill/>
          </a:ln>
        </p:spPr>
      </p:pic>
      <p:pic>
        <p:nvPicPr>
          <p:cNvPr id="94" name="Google Shape;94;p1"/>
          <p:cNvPicPr preferRelativeResize="0"/>
          <p:nvPr/>
        </p:nvPicPr>
        <p:blipFill rotWithShape="1">
          <a:blip r:embed="rId6">
            <a:alphaModFix/>
          </a:blip>
          <a:srcRect b="0" l="35221" r="0" t="0"/>
          <a:stretch/>
        </p:blipFill>
        <p:spPr>
          <a:xfrm>
            <a:off x="2785241" y="5517550"/>
            <a:ext cx="3984284" cy="635376"/>
          </a:xfrm>
          <a:prstGeom prst="rect">
            <a:avLst/>
          </a:prstGeom>
          <a:noFill/>
          <a:ln>
            <a:noFill/>
          </a:ln>
        </p:spPr>
      </p:pic>
      <p:pic>
        <p:nvPicPr>
          <p:cNvPr id="95" name="Google Shape;95;p1"/>
          <p:cNvPicPr preferRelativeResize="0"/>
          <p:nvPr/>
        </p:nvPicPr>
        <p:blipFill rotWithShape="1">
          <a:blip r:embed="rId7">
            <a:alphaModFix/>
          </a:blip>
          <a:srcRect b="0" l="0" r="0" t="0"/>
          <a:stretch/>
        </p:blipFill>
        <p:spPr>
          <a:xfrm>
            <a:off x="515006" y="5669078"/>
            <a:ext cx="905752" cy="332637"/>
          </a:xfrm>
          <a:prstGeom prst="rect">
            <a:avLst/>
          </a:prstGeom>
          <a:noFill/>
          <a:ln>
            <a:noFill/>
          </a:ln>
        </p:spPr>
      </p:pic>
      <p:sp>
        <p:nvSpPr>
          <p:cNvPr id="96" name="Google Shape;96;p1"/>
          <p:cNvSpPr txBox="1"/>
          <p:nvPr/>
        </p:nvSpPr>
        <p:spPr>
          <a:xfrm>
            <a:off x="1825334" y="6322957"/>
            <a:ext cx="9830638" cy="3676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4494"/>
              </a:buClr>
              <a:buSzPts val="900"/>
              <a:buFont typeface="Arial"/>
              <a:buNone/>
            </a:pPr>
            <a:r>
              <a:rPr b="0" lang="en-GB" sz="900" u="none">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a:p>
        </p:txBody>
      </p:sp>
      <p:pic>
        <p:nvPicPr>
          <p:cNvPr id="97" name="Google Shape;97;p1"/>
          <p:cNvPicPr preferRelativeResize="0"/>
          <p:nvPr/>
        </p:nvPicPr>
        <p:blipFill rotWithShape="1">
          <a:blip r:embed="rId8">
            <a:alphaModFix/>
          </a:blip>
          <a:srcRect b="0" l="0" r="0" t="0"/>
          <a:stretch/>
        </p:blipFill>
        <p:spPr>
          <a:xfrm>
            <a:off x="470004" y="6322957"/>
            <a:ext cx="1355329" cy="367633"/>
          </a:xfrm>
          <a:prstGeom prst="rect">
            <a:avLst/>
          </a:prstGeom>
          <a:noFill/>
          <a:ln>
            <a:noFill/>
          </a:ln>
        </p:spPr>
      </p:pic>
      <p:pic>
        <p:nvPicPr>
          <p:cNvPr id="98" name="Google Shape;98;p1"/>
          <p:cNvPicPr preferRelativeResize="0"/>
          <p:nvPr/>
        </p:nvPicPr>
        <p:blipFill rotWithShape="1">
          <a:blip r:embed="rId9">
            <a:alphaModFix/>
          </a:blip>
          <a:srcRect b="0" l="17429" r="66744" t="0"/>
          <a:stretch/>
        </p:blipFill>
        <p:spPr>
          <a:xfrm>
            <a:off x="1648921" y="5480243"/>
            <a:ext cx="899577" cy="5871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0"/>
          <p:cNvSpPr txBox="1"/>
          <p:nvPr>
            <p:ph idx="1" type="body"/>
          </p:nvPr>
        </p:nvSpPr>
        <p:spPr>
          <a:xfrm>
            <a:off x="5183188" y="1140822"/>
            <a:ext cx="6172200" cy="4720228"/>
          </a:xfrm>
          <a:prstGeom prst="rect">
            <a:avLst/>
          </a:prstGeom>
          <a:solidFill>
            <a:srgbClr val="BDD7EE"/>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GB" sz="2400"/>
              <a:t>2. Αναστοχαστική πρακτική</a:t>
            </a:r>
            <a:endParaRPr sz="2000"/>
          </a:p>
          <a:p>
            <a:pPr indent="-228600" lvl="1" marL="685800" rtl="0" algn="l">
              <a:lnSpc>
                <a:spcPct val="90000"/>
              </a:lnSpc>
              <a:spcBef>
                <a:spcPts val="500"/>
              </a:spcBef>
              <a:spcAft>
                <a:spcPts val="0"/>
              </a:spcAft>
              <a:buClr>
                <a:schemeClr val="dk1"/>
              </a:buClr>
              <a:buSzPts val="2000"/>
              <a:buChar char="•"/>
            </a:pPr>
            <a:r>
              <a:rPr lang="en-GB" sz="2000"/>
              <a:t>Αυτοαναστοχασμός σχετικά με τις προκαταλήψεις και τα πολιτισμικά πλαίσια (Conde-Frazier, 2007)</a:t>
            </a:r>
            <a:endParaRPr sz="1800"/>
          </a:p>
          <a:p>
            <a:pPr indent="-228600" lvl="1" marL="685800" rtl="0" algn="l">
              <a:lnSpc>
                <a:spcPct val="90000"/>
              </a:lnSpc>
              <a:spcBef>
                <a:spcPts val="500"/>
              </a:spcBef>
              <a:spcAft>
                <a:spcPts val="0"/>
              </a:spcAft>
              <a:buClr>
                <a:schemeClr val="dk1"/>
              </a:buClr>
              <a:buSzPts val="2000"/>
              <a:buChar char="•"/>
            </a:pPr>
            <a:r>
              <a:rPr lang="en-GB" sz="2000"/>
              <a:t>Η ενδοσκόπηση βοηθά στην προσαρμογή της διδασκαλίας στους διαφορετικούς μαθητές</a:t>
            </a:r>
            <a:endParaRPr/>
          </a:p>
          <a:p>
            <a:pPr indent="-101600" lvl="1" marL="685800" rtl="0" algn="l">
              <a:lnSpc>
                <a:spcPct val="90000"/>
              </a:lnSpc>
              <a:spcBef>
                <a:spcPts val="500"/>
              </a:spcBef>
              <a:spcAft>
                <a:spcPts val="0"/>
              </a:spcAft>
              <a:buClr>
                <a:schemeClr val="dk1"/>
              </a:buClr>
              <a:buSzPts val="2000"/>
              <a:buNone/>
            </a:pPr>
            <a:r>
              <a:t/>
            </a:r>
            <a:endParaRPr sz="2000"/>
          </a:p>
          <a:p>
            <a:pPr indent="-114300" lvl="1" marL="685800" rtl="0" algn="l">
              <a:lnSpc>
                <a:spcPct val="90000"/>
              </a:lnSpc>
              <a:spcBef>
                <a:spcPts val="5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2400"/>
              <a:buNone/>
            </a:pPr>
            <a:r>
              <a:rPr b="1" lang="en-GB" sz="2400"/>
              <a:t>3. Συμβουλευτική</a:t>
            </a:r>
            <a:endParaRPr sz="2000"/>
          </a:p>
          <a:p>
            <a:pPr indent="-228600" lvl="1" marL="685800" rtl="0" algn="l">
              <a:lnSpc>
                <a:spcPct val="90000"/>
              </a:lnSpc>
              <a:spcBef>
                <a:spcPts val="500"/>
              </a:spcBef>
              <a:spcAft>
                <a:spcPts val="0"/>
              </a:spcAft>
              <a:buClr>
                <a:schemeClr val="dk1"/>
              </a:buClr>
              <a:buSzPts val="2000"/>
              <a:buChar char="•"/>
            </a:pPr>
            <a:r>
              <a:rPr lang="en-GB" sz="2000"/>
              <a:t>Ο ρόλος των μεντόρων στην καθοδήγηση των νέων εκπαιδευτικών</a:t>
            </a:r>
            <a:endParaRPr sz="1800"/>
          </a:p>
          <a:p>
            <a:pPr indent="-228600" lvl="1" marL="685800" rtl="0" algn="l">
              <a:lnSpc>
                <a:spcPct val="90000"/>
              </a:lnSpc>
              <a:spcBef>
                <a:spcPts val="500"/>
              </a:spcBef>
              <a:spcAft>
                <a:spcPts val="0"/>
              </a:spcAft>
              <a:buClr>
                <a:schemeClr val="dk1"/>
              </a:buClr>
              <a:buSzPts val="2000"/>
              <a:buChar char="•"/>
            </a:pPr>
            <a:r>
              <a:rPr lang="en-GB" sz="2000"/>
              <a:t>Επαγγελματική ανάπτυξη για πολιτιστική ανταπόκριση</a:t>
            </a:r>
            <a:endParaRPr sz="1800"/>
          </a:p>
          <a:p>
            <a:pPr indent="-114300" lvl="0" marL="228600" rtl="0" algn="l">
              <a:lnSpc>
                <a:spcPct val="90000"/>
              </a:lnSpc>
              <a:spcBef>
                <a:spcPts val="1000"/>
              </a:spcBef>
              <a:spcAft>
                <a:spcPts val="0"/>
              </a:spcAft>
              <a:buClr>
                <a:schemeClr val="dk1"/>
              </a:buClr>
              <a:buSzPts val="1800"/>
              <a:buNone/>
            </a:pPr>
            <a:r>
              <a:t/>
            </a:r>
            <a:endParaRPr sz="1800"/>
          </a:p>
        </p:txBody>
      </p:sp>
      <p:sp>
        <p:nvSpPr>
          <p:cNvPr id="204" name="Google Shape;204;p10"/>
          <p:cNvSpPr txBox="1"/>
          <p:nvPr>
            <p:ph type="title"/>
          </p:nvPr>
        </p:nvSpPr>
        <p:spPr>
          <a:xfrm>
            <a:off x="485775" y="1140823"/>
            <a:ext cx="4286251" cy="67926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2. Αναστοχαστική πρακτική &amp; </a:t>
            </a:r>
            <a:br>
              <a:rPr b="1" lang="en-GB" sz="2400">
                <a:solidFill>
                  <a:srgbClr val="232765"/>
                </a:solidFill>
                <a:latin typeface="Calibri"/>
                <a:ea typeface="Calibri"/>
                <a:cs typeface="Calibri"/>
                <a:sym typeface="Calibri"/>
              </a:rPr>
            </a:br>
            <a:r>
              <a:rPr b="1" lang="en-GB" sz="2400">
                <a:solidFill>
                  <a:srgbClr val="232765"/>
                </a:solidFill>
                <a:latin typeface="Calibri"/>
                <a:ea typeface="Calibri"/>
                <a:cs typeface="Calibri"/>
                <a:sym typeface="Calibri"/>
              </a:rPr>
              <a:t>3. Συμβουλευτική</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txBox="1"/>
          <p:nvPr>
            <p:ph idx="1" type="body"/>
          </p:nvPr>
        </p:nvSpPr>
        <p:spPr>
          <a:xfrm>
            <a:off x="5183188" y="1140822"/>
            <a:ext cx="6172200" cy="4720228"/>
          </a:xfrm>
          <a:prstGeom prst="rect">
            <a:avLst/>
          </a:prstGeom>
          <a:solidFill>
            <a:srgbClr val="BDD7EE"/>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n-GB" sz="2400"/>
              <a:t>4. Βιωματική μάθηση</a:t>
            </a:r>
            <a:endParaRPr sz="2000"/>
          </a:p>
          <a:p>
            <a:pPr indent="-228600" lvl="1" marL="685800" rtl="0" algn="l">
              <a:lnSpc>
                <a:spcPct val="90000"/>
              </a:lnSpc>
              <a:spcBef>
                <a:spcPts val="500"/>
              </a:spcBef>
              <a:spcAft>
                <a:spcPts val="0"/>
              </a:spcAft>
              <a:buClr>
                <a:schemeClr val="dk1"/>
              </a:buClr>
              <a:buSzPts val="2000"/>
              <a:buChar char="•"/>
            </a:pPr>
            <a:r>
              <a:rPr lang="en-GB" sz="2000"/>
              <a:t>Δίνοντας στους εκπαιδευτικούς την ευκαιρία να εξασκηθούν σε διαφορετικά περιβάλλοντα</a:t>
            </a:r>
            <a:endParaRPr/>
          </a:p>
          <a:p>
            <a:pPr indent="-101600" lvl="1" marL="685800" rtl="0" algn="l">
              <a:lnSpc>
                <a:spcPct val="90000"/>
              </a:lnSpc>
              <a:spcBef>
                <a:spcPts val="500"/>
              </a:spcBef>
              <a:spcAft>
                <a:spcPts val="0"/>
              </a:spcAft>
              <a:buClr>
                <a:schemeClr val="dk1"/>
              </a:buClr>
              <a:buSzPts val="2000"/>
              <a:buNone/>
            </a:pPr>
            <a:r>
              <a:t/>
            </a:r>
            <a:endParaRPr sz="2000"/>
          </a:p>
          <a:p>
            <a:pPr indent="-114300" lvl="1" marL="685800" rtl="0" algn="l">
              <a:lnSpc>
                <a:spcPct val="90000"/>
              </a:lnSpc>
              <a:spcBef>
                <a:spcPts val="5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2400"/>
              <a:buNone/>
            </a:pPr>
            <a:r>
              <a:rPr b="1" lang="en-GB" sz="2400"/>
              <a:t>5. Αξιολόγηση με πολιτισμική ανταπόκριση</a:t>
            </a:r>
            <a:endParaRPr sz="2000"/>
          </a:p>
          <a:p>
            <a:pPr indent="-228600" lvl="1" marL="685800" rtl="0" algn="l">
              <a:lnSpc>
                <a:spcPct val="90000"/>
              </a:lnSpc>
              <a:spcBef>
                <a:spcPts val="500"/>
              </a:spcBef>
              <a:spcAft>
                <a:spcPts val="0"/>
              </a:spcAft>
              <a:buClr>
                <a:schemeClr val="dk1"/>
              </a:buClr>
              <a:buSzPts val="2000"/>
              <a:buChar char="•"/>
            </a:pPr>
            <a:r>
              <a:rPr lang="en-GB" sz="2000"/>
              <a:t>Ευθυγράμμιση των αξιολογήσεων με το πολιτισμικό υπόβαθρο των μαθητών</a:t>
            </a:r>
            <a:endParaRPr sz="1800"/>
          </a:p>
          <a:p>
            <a:pPr indent="-228600" lvl="1" marL="685800" rtl="0" algn="l">
              <a:lnSpc>
                <a:spcPct val="90000"/>
              </a:lnSpc>
              <a:spcBef>
                <a:spcPts val="500"/>
              </a:spcBef>
              <a:spcAft>
                <a:spcPts val="0"/>
              </a:spcAft>
              <a:buClr>
                <a:schemeClr val="dk1"/>
              </a:buClr>
              <a:buSzPts val="2000"/>
              <a:buChar char="•"/>
            </a:pPr>
            <a:r>
              <a:rPr lang="en-GB" sz="2000"/>
              <a:t>Μείωση των πολιτισμικών προκαταλήψεων στην αξιολόγηση</a:t>
            </a:r>
            <a:endParaRPr sz="3200"/>
          </a:p>
        </p:txBody>
      </p:sp>
      <p:sp>
        <p:nvSpPr>
          <p:cNvPr id="211" name="Google Shape;211;p11"/>
          <p:cNvSpPr txBox="1"/>
          <p:nvPr>
            <p:ph type="title"/>
          </p:nvPr>
        </p:nvSpPr>
        <p:spPr>
          <a:xfrm>
            <a:off x="485774" y="1717766"/>
            <a:ext cx="4286251" cy="67926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4. Βιωματική μάθηση &amp; </a:t>
            </a:r>
            <a:br>
              <a:rPr b="1" lang="en-GB" sz="2400">
                <a:solidFill>
                  <a:srgbClr val="232765"/>
                </a:solidFill>
                <a:latin typeface="Calibri"/>
                <a:ea typeface="Calibri"/>
                <a:cs typeface="Calibri"/>
                <a:sym typeface="Calibri"/>
              </a:rPr>
            </a:br>
            <a:r>
              <a:rPr b="1" lang="en-GB" sz="2400">
                <a:solidFill>
                  <a:srgbClr val="232765"/>
                </a:solidFill>
                <a:latin typeface="Calibri"/>
                <a:ea typeface="Calibri"/>
                <a:cs typeface="Calibri"/>
                <a:sym typeface="Calibri"/>
              </a:rPr>
              <a:t>5. Αξιολόγηση με πολιτισμική ανταπόκριση</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Πολιτιστικές αξίες στην κατασκευή γνώσεων</a:t>
            </a:r>
            <a:endParaRPr/>
          </a:p>
        </p:txBody>
      </p:sp>
      <p:sp>
        <p:nvSpPr>
          <p:cNvPr id="218" name="Google Shape;218;p12"/>
          <p:cNvSpPr txBox="1"/>
          <p:nvPr>
            <p:ph idx="1" type="body"/>
          </p:nvPr>
        </p:nvSpPr>
        <p:spPr>
          <a:xfrm>
            <a:off x="485775" y="2002971"/>
            <a:ext cx="10868025" cy="39449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Οι πολιτισμικές αξίες και οι εμπειρίες ζωής επηρεάζουν τη δημιουργία γνώσεων</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Η επιστημική αδικία στην ιατρική εκπαίδευση (Maggio et al., 2022)</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Αποαποικιακή προσέγγιση στην έρευνα για την κλιματική δικαιοσύνη (Wilkens &amp; Datchoua-Tirvaudey, 2022)</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Κατασκευή γνώσεων σε εκπαιδευτικές ρυθμίσεις</a:t>
            </a:r>
            <a:endParaRPr/>
          </a:p>
        </p:txBody>
      </p:sp>
      <p:sp>
        <p:nvSpPr>
          <p:cNvPr id="225" name="Google Shape;225;p13"/>
          <p:cNvSpPr txBox="1"/>
          <p:nvPr>
            <p:ph idx="1" type="body"/>
          </p:nvPr>
        </p:nvSpPr>
        <p:spPr>
          <a:xfrm>
            <a:off x="485775" y="2002971"/>
            <a:ext cx="10868025" cy="39449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Επίδραση των πολιτισμικών αξιών στις εκπαιδευτικές ρυθμίσεις</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Συμπερίληψη της τοπικής γνώσης και των προφορικών παραδόσεων στη διδασκαλία</a:t>
            </a:r>
            <a:endParaRPr sz="2000"/>
          </a:p>
        </p:txBody>
      </p:sp>
      <p:pic>
        <p:nvPicPr>
          <p:cNvPr descr="Tiny teachers with educational tools and stationery isolated flat vector illustration. Cartoon teachers of different disciplines as geography, math and physical culture. Education and school concept" id="226" name="Google Shape;226;p13"/>
          <p:cNvPicPr preferRelativeResize="0"/>
          <p:nvPr/>
        </p:nvPicPr>
        <p:blipFill rotWithShape="1">
          <a:blip r:embed="rId3">
            <a:alphaModFix/>
          </a:blip>
          <a:srcRect b="0" l="0" r="0" t="0"/>
          <a:stretch/>
        </p:blipFill>
        <p:spPr>
          <a:xfrm>
            <a:off x="3568035" y="3575979"/>
            <a:ext cx="4703503" cy="3133165"/>
          </a:xfrm>
          <a:prstGeom prst="rect">
            <a:avLst/>
          </a:prstGeom>
          <a:noFill/>
          <a:ln>
            <a:noFill/>
          </a:ln>
        </p:spPr>
      </p:pic>
      <p:sp>
        <p:nvSpPr>
          <p:cNvPr id="227" name="Google Shape;227;p13"/>
          <p:cNvSpPr txBox="1"/>
          <p:nvPr/>
        </p:nvSpPr>
        <p:spPr>
          <a:xfrm>
            <a:off x="5295705" y="6190049"/>
            <a:ext cx="1248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7F7F7F"/>
                </a:solidFill>
                <a:latin typeface="Calibri"/>
                <a:ea typeface="Calibri"/>
                <a:cs typeface="Calibri"/>
                <a:sym typeface="Calibri"/>
              </a:rPr>
              <a:t>Εικόνα από Freepik</a:t>
            </a:r>
            <a:endParaRPr sz="1200">
              <a:solidFill>
                <a:srgbClr val="7F7F7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Πολιτιστικά πλαίσια στους ακαδημαϊκούς κλάδους</a:t>
            </a:r>
            <a:endParaRPr/>
          </a:p>
        </p:txBody>
      </p:sp>
      <p:sp>
        <p:nvSpPr>
          <p:cNvPr id="234" name="Google Shape;234;p14"/>
          <p:cNvSpPr txBox="1"/>
          <p:nvPr>
            <p:ph idx="1" type="body"/>
          </p:nvPr>
        </p:nvSpPr>
        <p:spPr>
          <a:xfrm>
            <a:off x="485775" y="2002971"/>
            <a:ext cx="10868025" cy="39449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Πολιτισμική επιρροή ακόμη και σε αντικειμενικά θέματα (π.χ. φυσική, μαθηματικά)</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Η λογοτεχνία και οι κοινωνικές σπουδές διαμορφώνονται από το πολιτισμικό υπόβαθρο</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Συμπέρασμα και τελικές σκέψεις</a:t>
            </a:r>
            <a:endParaRPr/>
          </a:p>
        </p:txBody>
      </p:sp>
      <p:sp>
        <p:nvSpPr>
          <p:cNvPr id="241" name="Google Shape;241;p15"/>
          <p:cNvSpPr txBox="1"/>
          <p:nvPr>
            <p:ph idx="1" type="body"/>
          </p:nvPr>
        </p:nvSpPr>
        <p:spPr>
          <a:xfrm>
            <a:off x="485775" y="2002971"/>
            <a:ext cx="10868025" cy="3944983"/>
          </a:xfrm>
          <a:prstGeom prst="rect">
            <a:avLst/>
          </a:prstGeom>
          <a:solidFill>
            <a:srgbClr val="69ABDB"/>
          </a:solid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000"/>
              <a:buChar char="•"/>
            </a:pPr>
            <a:r>
              <a:rPr lang="en-GB" sz="2000">
                <a:solidFill>
                  <a:schemeClr val="lt1"/>
                </a:solidFill>
              </a:rPr>
              <a:t>Τα πολιτισμικά πλαίσια είναι ουσιώδη για τη διαμόρφωση της γνώσης και της εκπαίδευσης</a:t>
            </a:r>
            <a:endParaRPr/>
          </a:p>
          <a:p>
            <a:pPr indent="-101600" lvl="0" marL="228600" rtl="0" algn="l">
              <a:lnSpc>
                <a:spcPct val="90000"/>
              </a:lnSpc>
              <a:spcBef>
                <a:spcPts val="1000"/>
              </a:spcBef>
              <a:spcAft>
                <a:spcPts val="0"/>
              </a:spcAft>
              <a:buClr>
                <a:schemeClr val="dk1"/>
              </a:buClr>
              <a:buSzPts val="2000"/>
              <a:buNone/>
            </a:pPr>
            <a:r>
              <a:t/>
            </a:r>
            <a:endParaRPr sz="2000">
              <a:solidFill>
                <a:schemeClr val="lt1"/>
              </a:solidFill>
            </a:endParaRPr>
          </a:p>
          <a:p>
            <a:pPr indent="-228600" lvl="0" marL="228600" rtl="0" algn="l">
              <a:lnSpc>
                <a:spcPct val="90000"/>
              </a:lnSpc>
              <a:spcBef>
                <a:spcPts val="1000"/>
              </a:spcBef>
              <a:spcAft>
                <a:spcPts val="0"/>
              </a:spcAft>
              <a:buClr>
                <a:schemeClr val="lt1"/>
              </a:buClr>
              <a:buSzPts val="2000"/>
              <a:buChar char="•"/>
            </a:pPr>
            <a:r>
              <a:rPr lang="en-GB" sz="2000">
                <a:solidFill>
                  <a:schemeClr val="lt1"/>
                </a:solidFill>
              </a:rPr>
              <a:t>Οι στρατηγικές ενσωμάτωσης βελτιώνουν τα αποτελέσματα και τη δέσμευση των μαθητών</a:t>
            </a:r>
            <a:endParaRPr/>
          </a:p>
          <a:p>
            <a:pPr indent="-101600" lvl="0" marL="228600" rtl="0" algn="l">
              <a:lnSpc>
                <a:spcPct val="90000"/>
              </a:lnSpc>
              <a:spcBef>
                <a:spcPts val="1000"/>
              </a:spcBef>
              <a:spcAft>
                <a:spcPts val="0"/>
              </a:spcAft>
              <a:buClr>
                <a:schemeClr val="dk1"/>
              </a:buClr>
              <a:buSzPts val="2000"/>
              <a:buNone/>
            </a:pPr>
            <a:r>
              <a:t/>
            </a:r>
            <a:endParaRPr sz="2000">
              <a:solidFill>
                <a:schemeClr val="lt1"/>
              </a:solidFill>
            </a:endParaRPr>
          </a:p>
          <a:p>
            <a:pPr indent="-228600" lvl="0" marL="228600" rtl="0" algn="l">
              <a:lnSpc>
                <a:spcPct val="90000"/>
              </a:lnSpc>
              <a:spcBef>
                <a:spcPts val="1000"/>
              </a:spcBef>
              <a:spcAft>
                <a:spcPts val="0"/>
              </a:spcAft>
              <a:buClr>
                <a:schemeClr val="lt1"/>
              </a:buClr>
              <a:buSzPts val="2000"/>
              <a:buChar char="•"/>
            </a:pPr>
            <a:r>
              <a:rPr lang="en-GB" sz="2000">
                <a:solidFill>
                  <a:schemeClr val="lt1"/>
                </a:solidFill>
              </a:rPr>
              <a:t>Τελικός προβληματισμός σχετικά με την πολιτιστική πολυμορφία και την εκπαίδευση</a:t>
            </a:r>
            <a:endParaRPr sz="2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6"/>
          <p:cNvSpPr txBox="1"/>
          <p:nvPr>
            <p:ph idx="1" type="body"/>
          </p:nvPr>
        </p:nvSpPr>
        <p:spPr>
          <a:xfrm>
            <a:off x="4723040" y="1140821"/>
            <a:ext cx="6875402" cy="5420399"/>
          </a:xfrm>
          <a:prstGeom prst="rect">
            <a:avLst/>
          </a:prstGeom>
          <a:solidFill>
            <a:srgbClr val="BDD7EE"/>
          </a:solidFill>
          <a:ln>
            <a:noFill/>
          </a:ln>
        </p:spPr>
        <p:txBody>
          <a:bodyPr anchorCtr="0" anchor="t" bIns="45700" lIns="91425" spcFirstLastPara="1" rIns="91425" wrap="square" tIns="45700">
            <a:normAutofit fontScale="92500" lnSpcReduction="20000"/>
          </a:bodyPr>
          <a:lstStyle/>
          <a:p>
            <a:pPr indent="-228600" lvl="0" marL="228600" marR="0" rtl="0" algn="l">
              <a:lnSpc>
                <a:spcPct val="90000"/>
              </a:lnSpc>
              <a:spcBef>
                <a:spcPts val="0"/>
              </a:spcBef>
              <a:spcAft>
                <a:spcPts val="0"/>
              </a:spcAft>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Benet-Martínez, V., Leu, J., Lee, F., &amp; Morris, M. (2002). Negotiating Biculturalism: Cultural Frame Switching in Biculturals with Oppositional Versus Compatible Cultural Identities. Journal of Cross-Cultural Psychology, 33(5), 492-516. https://doi.org/10.1177/0022022102033005005</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Bryan, L. A., &amp; Abell, S. K. (1999). Development of professional knowledge in learning to teach elementary science. Journal of Research in Science Teaching, 36(2), 121-139. https://doi.org/10.1002/(SICI)1098-2736(199902)36:2%3C121::AID-TEA2%3E3.0.CO;2-U</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Conde-Frazier, E. (2007). Culture and the Production of Religious Knowledge and Interpretation. Religious Education, 102(2), 111–115. https://doi.org/10.1080/00344080701285196</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Corsen, C. (2009). Language, culture, perception and knowledge. Semantic Scholar. https://www.semanticscholar.org/paper/Language%2C-Culture%2C-Perception-and-Knowledge-Corsen/e8b26633c7258c6367d05b1e2956f32002138f69</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Jackson, T. O., &amp; Boutte, G. S. (2018). Exploring Culturally Relevant/Responsive Pedagogy as Praxis in Teacher Education. The New Educator, 14(2), 87–90. https://doi.org/10.1080/1547688X.2018.1426320</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Jarvis, G., &amp; Kirmayer, L.  (2021). Situating Mental Disorders in Cultural Frames. Oxford Research Encyclopedia of Psychology. https://oxfordre.com/psychology/view/10.1093/acrefore/9780190236557.001.0001/acrefore-9780190236557-e-627.</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ct val="100000"/>
              <a:buFont typeface="Arial"/>
              <a:buChar char="•"/>
            </a:pPr>
            <a:r>
              <a:rPr b="0" i="0" lang="en-GB" sz="1600" u="none" cap="none" strike="noStrike">
                <a:solidFill>
                  <a:srgbClr val="000000"/>
                </a:solidFill>
                <a:latin typeface="Calibri"/>
                <a:ea typeface="Calibri"/>
                <a:cs typeface="Calibri"/>
                <a:sym typeface="Calibri"/>
              </a:rPr>
              <a:t>Maggio, L., Costello, J., Ninkov, A., Frank, J., &amp; Artino, A., Jr. (2022). The voices of medical education scholarship: Describing the published landscape</a:t>
            </a:r>
            <a:r>
              <a:rPr b="0" i="1" lang="en-GB" sz="1600" u="none" cap="none" strike="noStrike">
                <a:solidFill>
                  <a:srgbClr val="000000"/>
                </a:solidFill>
                <a:latin typeface="Calibri"/>
                <a:ea typeface="Calibri"/>
                <a:cs typeface="Calibri"/>
                <a:sym typeface="Calibri"/>
              </a:rPr>
              <a:t>. Medical Education</a:t>
            </a:r>
            <a:r>
              <a:rPr b="0" i="0" lang="en-GB" sz="1600" u="none" cap="none" strike="noStrike">
                <a:solidFill>
                  <a:srgbClr val="000000"/>
                </a:solidFill>
                <a:latin typeface="Calibri"/>
                <a:ea typeface="Calibri"/>
                <a:cs typeface="Calibri"/>
                <a:sym typeface="Calibri"/>
              </a:rPr>
              <a:t>. 57(3), 280-289.</a:t>
            </a:r>
            <a:br>
              <a:rPr b="0" i="0" lang="en-GB" sz="1600" u="none" cap="none" strike="noStrike">
                <a:solidFill>
                  <a:srgbClr val="000000"/>
                </a:solidFill>
                <a:latin typeface="Calibri"/>
                <a:ea typeface="Calibri"/>
                <a:cs typeface="Calibri"/>
                <a:sym typeface="Calibri"/>
              </a:rPr>
            </a:br>
            <a:r>
              <a:rPr b="0" i="0" lang="en-GB" sz="1600" u="none" cap="none" strike="noStrike">
                <a:solidFill>
                  <a:srgbClr val="000000"/>
                </a:solidFill>
                <a:latin typeface="Calibri"/>
                <a:ea typeface="Calibri"/>
                <a:cs typeface="Calibri"/>
                <a:sym typeface="Calibri"/>
              </a:rPr>
              <a:t>https://doi.org/10.1111/medu.14959</a:t>
            </a:r>
            <a:endParaRPr b="0" i="0" sz="1600" u="none" cap="none" strike="noStrike">
              <a:solidFill>
                <a:srgbClr val="000000"/>
              </a:solidFill>
              <a:latin typeface="Calibri"/>
              <a:ea typeface="Calibri"/>
              <a:cs typeface="Calibri"/>
              <a:sym typeface="Calibri"/>
            </a:endParaRPr>
          </a:p>
          <a:p>
            <a:pPr indent="0" lvl="0" marL="0" rtl="0" algn="just">
              <a:lnSpc>
                <a:spcPct val="90000"/>
              </a:lnSpc>
              <a:spcBef>
                <a:spcPts val="1000"/>
              </a:spcBef>
              <a:spcAft>
                <a:spcPts val="0"/>
              </a:spcAft>
              <a:buClr>
                <a:schemeClr val="dk1"/>
              </a:buClr>
              <a:buSzPct val="100000"/>
              <a:buNone/>
            </a:pPr>
            <a:r>
              <a:t/>
            </a:r>
            <a:endParaRPr sz="2400">
              <a:solidFill>
                <a:schemeClr val="lt1"/>
              </a:solidFill>
            </a:endParaRPr>
          </a:p>
        </p:txBody>
      </p:sp>
      <p:sp>
        <p:nvSpPr>
          <p:cNvPr id="248" name="Google Shape;248;p16"/>
          <p:cNvSpPr txBox="1"/>
          <p:nvPr>
            <p:ph type="title"/>
          </p:nvPr>
        </p:nvSpPr>
        <p:spPr>
          <a:xfrm>
            <a:off x="436789" y="3161302"/>
            <a:ext cx="4286251" cy="67926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32765"/>
              </a:buClr>
              <a:buSzPts val="4000"/>
              <a:buFont typeface="Calibri"/>
              <a:buNone/>
            </a:pPr>
            <a:r>
              <a:rPr b="1" lang="en-GB" sz="4000">
                <a:solidFill>
                  <a:srgbClr val="232765"/>
                </a:solidFill>
                <a:latin typeface="Calibri"/>
                <a:ea typeface="Calibri"/>
                <a:cs typeface="Calibri"/>
                <a:sym typeface="Calibri"/>
              </a:rPr>
              <a:t>Προτεινόμενα αναγνώσματα και αναφορές 1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7"/>
          <p:cNvSpPr txBox="1"/>
          <p:nvPr>
            <p:ph idx="1" type="body"/>
          </p:nvPr>
        </p:nvSpPr>
        <p:spPr>
          <a:xfrm>
            <a:off x="4723040" y="1140821"/>
            <a:ext cx="6875402" cy="5420399"/>
          </a:xfrm>
          <a:prstGeom prst="rect">
            <a:avLst/>
          </a:prstGeom>
          <a:solidFill>
            <a:srgbClr val="BDD7EE"/>
          </a:solidFill>
          <a:ln>
            <a:noFill/>
          </a:ln>
        </p:spPr>
        <p:txBody>
          <a:bodyPr anchorCtr="0" anchor="t" bIns="45700" lIns="91425" spcFirstLastPara="1" rIns="91425" wrap="square" tIns="45700">
            <a:normAutofit fontScale="92500" lnSpcReduction="20000"/>
          </a:bodyPr>
          <a:lstStyle/>
          <a:p>
            <a:pPr indent="-228631" lvl="0" marL="228600" marR="0" rtl="0" algn="l">
              <a:lnSpc>
                <a:spcPct val="90000"/>
              </a:lnSpc>
              <a:spcBef>
                <a:spcPts val="0"/>
              </a:spcBef>
              <a:spcAft>
                <a:spcPts val="0"/>
              </a:spcAft>
              <a:buClr>
                <a:srgbClr val="000000"/>
              </a:buClr>
              <a:buSzPct val="100000"/>
              <a:buFont typeface="Arial"/>
              <a:buChar char="•"/>
            </a:pPr>
            <a:r>
              <a:rPr b="0" i="0" lang="en-GB" sz="1500" u="none" cap="none" strike="noStrike">
                <a:solidFill>
                  <a:srgbClr val="000000"/>
                </a:solidFill>
                <a:latin typeface="Calibri"/>
                <a:ea typeface="Calibri"/>
                <a:cs typeface="Calibri"/>
                <a:sym typeface="Calibri"/>
              </a:rPr>
              <a:t>Mandavilli, S. (2023). Conceptualizing 'Cultural Frames of Reference' and 'Cross-cultural Frames of Reference' for various cultures and societies: Employing these concepts to bring about social and cultural change in different societies. International Journal of Innovative Science and Research Technology. https://www.researchgate.net/publication/373829195_Conceptualizing_'Cultural_Frames_of_Reference'_and_'Cross-_cultural_Frames_of_Reference'_for_various_cultures_and_societies_Employing_these_concepts_to_bring_about_social_and_cultural_change_in_differ</a:t>
            </a:r>
            <a:endParaRPr b="0" i="0" sz="1500" u="none" cap="none" strike="noStrike">
              <a:solidFill>
                <a:srgbClr val="000000"/>
              </a:solidFill>
              <a:latin typeface="Calibri"/>
              <a:ea typeface="Calibri"/>
              <a:cs typeface="Calibri"/>
              <a:sym typeface="Calibri"/>
            </a:endParaRPr>
          </a:p>
          <a:p>
            <a:pPr indent="-228631" lvl="0" marL="228600" marR="0" rtl="0" algn="l">
              <a:lnSpc>
                <a:spcPct val="90000"/>
              </a:lnSpc>
              <a:spcBef>
                <a:spcPts val="1000"/>
              </a:spcBef>
              <a:spcAft>
                <a:spcPts val="0"/>
              </a:spcAft>
              <a:buClr>
                <a:srgbClr val="000000"/>
              </a:buClr>
              <a:buSzPct val="100000"/>
              <a:buFont typeface="Arial"/>
              <a:buChar char="•"/>
            </a:pPr>
            <a:r>
              <a:rPr b="0" i="0" lang="en-GB" sz="1500" u="none" cap="none" strike="noStrike">
                <a:solidFill>
                  <a:srgbClr val="000000"/>
                </a:solidFill>
                <a:latin typeface="Calibri"/>
                <a:ea typeface="Calibri"/>
                <a:cs typeface="Calibri"/>
                <a:sym typeface="Calibri"/>
              </a:rPr>
              <a:t>Massarella, K., Sallu, S. M., &amp; Ensor, J. E. (2020). Reproducing injustice: Why recognition matters in conservation project evaluation. Global Environmental Change, 65, 102181. https://doi.org/10.1016/j.gloenvcha.2020.102181</a:t>
            </a:r>
            <a:endParaRPr b="0" i="0" sz="1500" u="none" cap="none" strike="noStrike">
              <a:solidFill>
                <a:srgbClr val="000000"/>
              </a:solidFill>
              <a:latin typeface="Calibri"/>
              <a:ea typeface="Calibri"/>
              <a:cs typeface="Calibri"/>
              <a:sym typeface="Calibri"/>
            </a:endParaRPr>
          </a:p>
          <a:p>
            <a:pPr indent="-228631" lvl="0" marL="228600" marR="0" rtl="0" algn="l">
              <a:lnSpc>
                <a:spcPct val="90000"/>
              </a:lnSpc>
              <a:spcBef>
                <a:spcPts val="1000"/>
              </a:spcBef>
              <a:spcAft>
                <a:spcPts val="0"/>
              </a:spcAft>
              <a:buClr>
                <a:srgbClr val="000000"/>
              </a:buClr>
              <a:buSzPct val="100000"/>
              <a:buFont typeface="Arial"/>
              <a:buChar char="•"/>
            </a:pPr>
            <a:r>
              <a:rPr b="0" i="0" lang="en-GB" sz="1500" u="none" cap="none" strike="noStrike">
                <a:solidFill>
                  <a:srgbClr val="000000"/>
                </a:solidFill>
                <a:latin typeface="Calibri"/>
                <a:ea typeface="Calibri"/>
                <a:cs typeface="Calibri"/>
                <a:sym typeface="Calibri"/>
              </a:rPr>
              <a:t>Nightingale, A. J., Gonda, N., &amp; Eriksen, S. H. (2021). Affective adaptation = effective transformation? Shifting the politics of climate change adaptation and transformation from the status quo. Wiley Interdisciplinary Reviews: Climate Change. https://doi.org/10.1002/wcc.740</a:t>
            </a:r>
            <a:endParaRPr b="0" i="0" sz="1500" u="none" cap="none" strike="noStrike">
              <a:solidFill>
                <a:srgbClr val="000000"/>
              </a:solidFill>
              <a:latin typeface="Calibri"/>
              <a:ea typeface="Calibri"/>
              <a:cs typeface="Calibri"/>
              <a:sym typeface="Calibri"/>
            </a:endParaRPr>
          </a:p>
          <a:p>
            <a:pPr indent="-228631" lvl="0" marL="228600" marR="0" rtl="0" algn="l">
              <a:lnSpc>
                <a:spcPct val="90000"/>
              </a:lnSpc>
              <a:spcBef>
                <a:spcPts val="1000"/>
              </a:spcBef>
              <a:spcAft>
                <a:spcPts val="0"/>
              </a:spcAft>
              <a:buClr>
                <a:srgbClr val="000000"/>
              </a:buClr>
              <a:buSzPct val="100000"/>
              <a:buFont typeface="Arial"/>
              <a:buChar char="•"/>
            </a:pPr>
            <a:r>
              <a:rPr b="0" i="0" lang="en-GB" sz="1500" u="none" cap="none" strike="noStrike">
                <a:solidFill>
                  <a:srgbClr val="000000"/>
                </a:solidFill>
                <a:latin typeface="Calibri"/>
                <a:ea typeface="Calibri"/>
                <a:cs typeface="Calibri"/>
                <a:sym typeface="Calibri"/>
              </a:rPr>
              <a:t>Wilkens, J., &amp; Datchoua-Tirvaudey, A. (2022). Researching climate justice: A decolonial approach to global climate governance. International Affairs, 98(1), 125–143. https://doi.org/10.1093/ia/iiab209</a:t>
            </a:r>
            <a:endParaRPr b="0" i="0" sz="1500" u="none" cap="none" strike="noStrike">
              <a:solidFill>
                <a:srgbClr val="000000"/>
              </a:solidFill>
              <a:latin typeface="Calibri"/>
              <a:ea typeface="Calibri"/>
              <a:cs typeface="Calibri"/>
              <a:sym typeface="Calibri"/>
            </a:endParaRPr>
          </a:p>
          <a:p>
            <a:pPr indent="-228631" lvl="0" marL="228600" marR="0" rtl="0" algn="l">
              <a:lnSpc>
                <a:spcPct val="90000"/>
              </a:lnSpc>
              <a:spcBef>
                <a:spcPts val="1000"/>
              </a:spcBef>
              <a:spcAft>
                <a:spcPts val="0"/>
              </a:spcAft>
              <a:buClr>
                <a:srgbClr val="000000"/>
              </a:buClr>
              <a:buSzPct val="100000"/>
              <a:buFont typeface="Arial"/>
              <a:buChar char="•"/>
            </a:pPr>
            <a:r>
              <a:rPr b="0" i="0" lang="en-GB" sz="1500" u="none" cap="none" strike="noStrike">
                <a:solidFill>
                  <a:srgbClr val="000000"/>
                </a:solidFill>
                <a:latin typeface="Calibri"/>
                <a:ea typeface="Calibri"/>
                <a:cs typeface="Calibri"/>
                <a:sym typeface="Calibri"/>
              </a:rPr>
              <a:t>Will, M., &amp; Najarro, I. (2022). What is culturally responsive teaching? Education Week. https://www.edweek.org/teaching-learning/culturally-responsive-teaching-culturally-responsive-pedagogy/2022/04</a:t>
            </a:r>
            <a:endParaRPr b="0" i="0" sz="1500" u="none" cap="none" strike="noStrike">
              <a:solidFill>
                <a:srgbClr val="000000"/>
              </a:solidFill>
              <a:latin typeface="Calibri"/>
              <a:ea typeface="Calibri"/>
              <a:cs typeface="Calibri"/>
              <a:sym typeface="Calibri"/>
            </a:endParaRPr>
          </a:p>
          <a:p>
            <a:pPr indent="-228631" lvl="0" marL="228600" marR="0" rtl="0" algn="l">
              <a:lnSpc>
                <a:spcPct val="90000"/>
              </a:lnSpc>
              <a:spcBef>
                <a:spcPts val="1000"/>
              </a:spcBef>
              <a:spcAft>
                <a:spcPts val="0"/>
              </a:spcAft>
              <a:buClr>
                <a:srgbClr val="000000"/>
              </a:buClr>
              <a:buSzPct val="100000"/>
              <a:buFont typeface="Arial"/>
              <a:buChar char="•"/>
            </a:pPr>
            <a:r>
              <a:rPr b="0" i="0" lang="en-GB" sz="1500" u="none" cap="none" strike="noStrike">
                <a:solidFill>
                  <a:srgbClr val="000000"/>
                </a:solidFill>
                <a:latin typeface="Calibri"/>
                <a:ea typeface="Calibri"/>
                <a:cs typeface="Calibri"/>
                <a:sym typeface="Calibri"/>
              </a:rPr>
              <a:t>Xue, W., Hine, D. W., Loi, N. M., Thorsteinsson, E. B., &amp; Phillips, W. J. (2014). Cultural worldviews and environmental risk perceptions: A meta-analysis. Journal of Environmental Psychology, 40, 249–258. https://doi.org/10.1016/j.jenvp.2014.07.002</a:t>
            </a:r>
            <a:endParaRPr/>
          </a:p>
          <a:p>
            <a:pPr indent="-228631" lvl="0" marL="228600" marR="0" rtl="0" algn="l">
              <a:lnSpc>
                <a:spcPct val="90000"/>
              </a:lnSpc>
              <a:spcBef>
                <a:spcPts val="1000"/>
              </a:spcBef>
              <a:spcAft>
                <a:spcPts val="0"/>
              </a:spcAft>
              <a:buClr>
                <a:srgbClr val="000000"/>
              </a:buClr>
              <a:buSzPct val="100000"/>
              <a:buFont typeface="Arial"/>
              <a:buChar char="•"/>
            </a:pPr>
            <a:r>
              <a:rPr b="0" i="0" lang="en-GB" sz="1500" u="none" cap="none" strike="noStrike">
                <a:solidFill>
                  <a:srgbClr val="000000"/>
                </a:solidFill>
                <a:latin typeface="Calibri"/>
                <a:ea typeface="Calibri"/>
                <a:cs typeface="Calibri"/>
                <a:sym typeface="Calibri"/>
              </a:rPr>
              <a:t>Zanotti, L., &amp; Palomino-Schalscha, M. (2016). Taking different ways of knowing seriously: Cross-cultural work as translations and multiplicity. Sustainability Science, 11(1), 139–152. https://doi.org/10.1007/s11625-015-0312-x</a:t>
            </a:r>
            <a:endParaRPr b="0" i="0" sz="1500" u="none" cap="none" strike="noStrike">
              <a:solidFill>
                <a:srgbClr val="000000"/>
              </a:solidFill>
              <a:latin typeface="Calibri"/>
              <a:ea typeface="Calibri"/>
              <a:cs typeface="Calibri"/>
              <a:sym typeface="Calibri"/>
            </a:endParaRPr>
          </a:p>
          <a:p>
            <a:pPr indent="0" lvl="0" marL="0" rtl="0" algn="just">
              <a:lnSpc>
                <a:spcPct val="90000"/>
              </a:lnSpc>
              <a:spcBef>
                <a:spcPts val="1000"/>
              </a:spcBef>
              <a:spcAft>
                <a:spcPts val="0"/>
              </a:spcAft>
              <a:buClr>
                <a:schemeClr val="dk1"/>
              </a:buClr>
              <a:buSzPct val="100000"/>
              <a:buNone/>
            </a:pPr>
            <a:r>
              <a:t/>
            </a:r>
            <a:endParaRPr sz="2400">
              <a:solidFill>
                <a:schemeClr val="lt1"/>
              </a:solidFill>
            </a:endParaRPr>
          </a:p>
        </p:txBody>
      </p:sp>
      <p:sp>
        <p:nvSpPr>
          <p:cNvPr id="255" name="Google Shape;255;p17"/>
          <p:cNvSpPr txBox="1"/>
          <p:nvPr>
            <p:ph type="title"/>
          </p:nvPr>
        </p:nvSpPr>
        <p:spPr>
          <a:xfrm>
            <a:off x="436789" y="3161302"/>
            <a:ext cx="4286251" cy="67926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32765"/>
              </a:buClr>
              <a:buSzPts val="4000"/>
              <a:buFont typeface="Calibri"/>
              <a:buNone/>
            </a:pPr>
            <a:r>
              <a:rPr b="1" lang="en-GB" sz="4000">
                <a:solidFill>
                  <a:srgbClr val="232765"/>
                </a:solidFill>
                <a:latin typeface="Calibri"/>
                <a:ea typeface="Calibri"/>
                <a:cs typeface="Calibri"/>
                <a:sym typeface="Calibri"/>
              </a:rPr>
              <a:t>Προτεινόμενα αναγνώσματα και αναφορές 2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p18"/>
          <p:cNvSpPr txBox="1"/>
          <p:nvPr/>
        </p:nvSpPr>
        <p:spPr>
          <a:xfrm>
            <a:off x="1825334" y="6322957"/>
            <a:ext cx="9830638" cy="36763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4494"/>
              </a:buClr>
              <a:buSzPts val="900"/>
              <a:buFont typeface="Arial"/>
              <a:buNone/>
            </a:pPr>
            <a:r>
              <a:rPr lang="en-GB" sz="900">
                <a:solidFill>
                  <a:srgbClr val="004494"/>
                </a:solidFill>
                <a:latin typeface="Calibri"/>
                <a:ea typeface="Calibri"/>
                <a:cs typeface="Calibri"/>
                <a:sym typeface="Calibri"/>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endParaRPr/>
          </a:p>
        </p:txBody>
      </p:sp>
      <p:pic>
        <p:nvPicPr>
          <p:cNvPr id="262" name="Google Shape;262;p18"/>
          <p:cNvPicPr preferRelativeResize="0"/>
          <p:nvPr/>
        </p:nvPicPr>
        <p:blipFill rotWithShape="1">
          <a:blip r:embed="rId4">
            <a:alphaModFix/>
          </a:blip>
          <a:srcRect b="0" l="0" r="0" t="0"/>
          <a:stretch/>
        </p:blipFill>
        <p:spPr>
          <a:xfrm>
            <a:off x="470004" y="6322957"/>
            <a:ext cx="1355329" cy="367633"/>
          </a:xfrm>
          <a:prstGeom prst="rect">
            <a:avLst/>
          </a:prstGeom>
          <a:noFill/>
          <a:ln>
            <a:noFill/>
          </a:ln>
        </p:spPr>
      </p:pic>
      <p:sp>
        <p:nvSpPr>
          <p:cNvPr id="263" name="Google Shape;263;p18"/>
          <p:cNvSpPr/>
          <p:nvPr/>
        </p:nvSpPr>
        <p:spPr>
          <a:xfrm>
            <a:off x="361387" y="1340822"/>
            <a:ext cx="4724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a:solidFill>
                  <a:schemeClr val="lt1"/>
                </a:solidFill>
                <a:latin typeface="Calibri"/>
                <a:ea typeface="Calibri"/>
                <a:cs typeface="Calibri"/>
                <a:sym typeface="Calibri"/>
              </a:rPr>
              <a:t>Σας ευχαριστώ </a:t>
            </a:r>
            <a:r>
              <a:rPr b="1" lang="en-GB" sz="3200">
                <a:solidFill>
                  <a:schemeClr val="lt1"/>
                </a:solidFill>
                <a:latin typeface="Calibri"/>
                <a:ea typeface="Calibri"/>
                <a:cs typeface="Calibri"/>
                <a:sym typeface="Calibri"/>
              </a:rPr>
              <a:t>☺</a:t>
            </a:r>
            <a:endParaRPr b="1" sz="3200">
              <a:solidFill>
                <a:schemeClr val="lt1"/>
              </a:solidFill>
              <a:latin typeface="Calibri"/>
              <a:ea typeface="Calibri"/>
              <a:cs typeface="Calibri"/>
              <a:sym typeface="Calibri"/>
            </a:endParaRPr>
          </a:p>
        </p:txBody>
      </p:sp>
      <p:sp>
        <p:nvSpPr>
          <p:cNvPr id="264" name="Google Shape;264;p18"/>
          <p:cNvSpPr/>
          <p:nvPr/>
        </p:nvSpPr>
        <p:spPr>
          <a:xfrm>
            <a:off x="361387" y="2794948"/>
            <a:ext cx="317356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BDD7EE"/>
                </a:solidFill>
                <a:latin typeface="Calibri"/>
                <a:ea typeface="Calibri"/>
                <a:cs typeface="Calibri"/>
                <a:sym typeface="Calibri"/>
              </a:rPr>
              <a:t>Ερωτήσεις;</a:t>
            </a:r>
            <a:endParaRPr/>
          </a:p>
        </p:txBody>
      </p:sp>
      <p:pic>
        <p:nvPicPr>
          <p:cNvPr id="265" name="Google Shape;265;p18"/>
          <p:cNvPicPr preferRelativeResize="0"/>
          <p:nvPr/>
        </p:nvPicPr>
        <p:blipFill rotWithShape="1">
          <a:blip r:embed="rId5">
            <a:alphaModFix/>
          </a:blip>
          <a:srcRect b="0" l="0" r="0" t="0"/>
          <a:stretch/>
        </p:blipFill>
        <p:spPr>
          <a:xfrm>
            <a:off x="465304" y="738627"/>
            <a:ext cx="2122430" cy="6021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2866"/>
        </a:solidFill>
      </p:bgPr>
    </p:bg>
    <p:spTree>
      <p:nvGrpSpPr>
        <p:cNvPr id="102" name="Shape 102"/>
        <p:cNvGrpSpPr/>
        <p:nvPr/>
      </p:nvGrpSpPr>
      <p:grpSpPr>
        <a:xfrm>
          <a:off x="0" y="0"/>
          <a:ext cx="0" cy="0"/>
          <a:chOff x="0" y="0"/>
          <a:chExt cx="0" cy="0"/>
        </a:xfrm>
      </p:grpSpPr>
      <p:sp>
        <p:nvSpPr>
          <p:cNvPr id="103" name="Google Shape;103;p2"/>
          <p:cNvSpPr txBox="1"/>
          <p:nvPr/>
        </p:nvSpPr>
        <p:spPr>
          <a:xfrm>
            <a:off x="-1" y="4089383"/>
            <a:ext cx="12192000" cy="10414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68ACDC"/>
              </a:buClr>
              <a:buSzPts val="6000"/>
              <a:buFont typeface="Calibri"/>
              <a:buNone/>
            </a:pPr>
            <a:r>
              <a:rPr b="1" lang="en-GB" sz="6000">
                <a:solidFill>
                  <a:srgbClr val="68ACDC"/>
                </a:solidFill>
                <a:latin typeface="Calibri"/>
                <a:ea typeface="Calibri"/>
                <a:cs typeface="Calibri"/>
                <a:sym typeface="Calibri"/>
              </a:rPr>
              <a:t>ΕΝΟΤΗΤΑ 3.3</a:t>
            </a:r>
            <a:endParaRPr/>
          </a:p>
        </p:txBody>
      </p:sp>
      <p:pic>
        <p:nvPicPr>
          <p:cNvPr id="104" name="Google Shape;104;p2"/>
          <p:cNvPicPr preferRelativeResize="0"/>
          <p:nvPr/>
        </p:nvPicPr>
        <p:blipFill rotWithShape="1">
          <a:blip r:embed="rId3">
            <a:alphaModFix/>
          </a:blip>
          <a:srcRect b="0" l="0" r="0" t="0"/>
          <a:stretch/>
        </p:blipFill>
        <p:spPr>
          <a:xfrm>
            <a:off x="5175040" y="2520743"/>
            <a:ext cx="1841920" cy="1816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Ενότητα 3.3: Κατανόηση των πολιτισμικών πλαισίων αναφοράς</a:t>
            </a:r>
            <a:endParaRPr/>
          </a:p>
        </p:txBody>
      </p:sp>
      <p:sp>
        <p:nvSpPr>
          <p:cNvPr id="111" name="Google Shape;111;p3"/>
          <p:cNvSpPr txBox="1"/>
          <p:nvPr>
            <p:ph idx="1" type="body"/>
          </p:nvPr>
        </p:nvSpPr>
        <p:spPr>
          <a:xfrm>
            <a:off x="485775" y="2002971"/>
            <a:ext cx="10868025" cy="39449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Τα πολιτισμικά πλαίσια διαμορφώνουν τη γνώση και την αντίληψη</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Επιπτώσεις στην εκπαίδευση και τη δημιουργία γνώσεων</a:t>
            </a:r>
            <a:endParaRPr sz="2000"/>
          </a:p>
          <a:p>
            <a:pPr indent="-114300" lvl="0" marL="228600" rtl="0" algn="l">
              <a:lnSpc>
                <a:spcPct val="90000"/>
              </a:lnSpc>
              <a:spcBef>
                <a:spcPts val="1000"/>
              </a:spcBef>
              <a:spcAft>
                <a:spcPts val="0"/>
              </a:spcAft>
              <a:buClr>
                <a:schemeClr val="dk1"/>
              </a:buClr>
              <a:buSzPts val="1800"/>
              <a:buNone/>
            </a:pPr>
            <a:r>
              <a:t/>
            </a:r>
            <a:endParaRPr sz="1800"/>
          </a:p>
        </p:txBody>
      </p:sp>
      <p:pic>
        <p:nvPicPr>
          <p:cNvPr descr="Mountain of books with a globe" id="112" name="Google Shape;112;p3"/>
          <p:cNvPicPr preferRelativeResize="0"/>
          <p:nvPr/>
        </p:nvPicPr>
        <p:blipFill rotWithShape="1">
          <a:blip r:embed="rId3">
            <a:alphaModFix/>
          </a:blip>
          <a:srcRect b="0" l="0" r="0" t="0"/>
          <a:stretch/>
        </p:blipFill>
        <p:spPr>
          <a:xfrm>
            <a:off x="8640135" y="1586980"/>
            <a:ext cx="3066090" cy="4591800"/>
          </a:xfrm>
          <a:prstGeom prst="rect">
            <a:avLst/>
          </a:prstGeom>
          <a:noFill/>
          <a:ln>
            <a:noFill/>
          </a:ln>
        </p:spPr>
      </p:pic>
      <p:sp>
        <p:nvSpPr>
          <p:cNvPr id="113" name="Google Shape;113;p3"/>
          <p:cNvSpPr txBox="1"/>
          <p:nvPr/>
        </p:nvSpPr>
        <p:spPr>
          <a:xfrm>
            <a:off x="8762511" y="5901781"/>
            <a:ext cx="1248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7F7F7F"/>
                </a:solidFill>
                <a:latin typeface="Calibri"/>
                <a:ea typeface="Calibri"/>
                <a:cs typeface="Calibri"/>
                <a:sym typeface="Calibri"/>
              </a:rPr>
              <a:t>Εικόνα από Freepik</a:t>
            </a:r>
            <a:endParaRPr sz="1200">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Ορισμός των πολιτιστικών πλαισίων αναφοράς</a:t>
            </a:r>
            <a:endParaRPr/>
          </a:p>
        </p:txBody>
      </p:sp>
      <p:sp>
        <p:nvSpPr>
          <p:cNvPr id="120" name="Google Shape;120;p4"/>
          <p:cNvSpPr txBox="1"/>
          <p:nvPr>
            <p:ph idx="1" type="body"/>
          </p:nvPr>
        </p:nvSpPr>
        <p:spPr>
          <a:xfrm>
            <a:off x="485775" y="2002971"/>
            <a:ext cx="10868025" cy="39449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Γνωστικές δομές που διαμορφώνουν την αντίληψη</a:t>
            </a:r>
            <a:endParaRPr sz="2000"/>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Επιρροές: γλώσσα, έθιμα, αξίες, κοινωνικές πρακτικές</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121" name="Google Shape;121;p4"/>
          <p:cNvSpPr txBox="1"/>
          <p:nvPr/>
        </p:nvSpPr>
        <p:spPr>
          <a:xfrm>
            <a:off x="2906840" y="3775407"/>
            <a:ext cx="6025893" cy="400110"/>
          </a:xfrm>
          <a:prstGeom prst="rect">
            <a:avLst/>
          </a:prstGeom>
          <a:solidFill>
            <a:srgbClr val="69ABD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lt1"/>
                </a:solidFill>
                <a:latin typeface="Calibri"/>
                <a:ea typeface="Calibri"/>
                <a:cs typeface="Calibri"/>
                <a:sym typeface="Calibri"/>
              </a:rPr>
              <a:t>Παράδειγμα: (δυτικοί vs. ανατολικοί ασιατικοί πολιτισμοί)</a:t>
            </a:r>
            <a:endParaRPr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Πολιτιστικά πλαίσια &amp; διαμόρφωση γνώσης</a:t>
            </a:r>
            <a:endParaRPr/>
          </a:p>
        </p:txBody>
      </p:sp>
      <p:sp>
        <p:nvSpPr>
          <p:cNvPr id="128" name="Google Shape;128;p5"/>
          <p:cNvSpPr txBox="1"/>
          <p:nvPr>
            <p:ph idx="1" type="body"/>
          </p:nvPr>
        </p:nvSpPr>
        <p:spPr>
          <a:xfrm>
            <a:off x="485775" y="2002971"/>
            <a:ext cx="10868025" cy="39449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Πώς τα πολιτισμικά πλαίσια επηρεάζουν τις απόψεις για το περιβάλλον και την ψυχική υγεία</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Επίδραση των πολιτισμικών προσανατολισμών στη γνώση</a:t>
            </a:r>
            <a:endParaRPr sz="2000"/>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Τα πολιτιστικά πλαίσια αλλάζουν με την πάροδο του χρόνου (Mandavilli, 2023)</a:t>
            </a:r>
            <a:endParaRPr sz="2000"/>
          </a:p>
          <a:p>
            <a:pPr indent="-114300" lvl="0" marL="228600" rtl="0" algn="l">
              <a:lnSpc>
                <a:spcPct val="90000"/>
              </a:lnSpc>
              <a:spcBef>
                <a:spcPts val="1000"/>
              </a:spcBef>
              <a:spcAft>
                <a:spcPts val="0"/>
              </a:spcAft>
              <a:buClr>
                <a:schemeClr val="dk1"/>
              </a:buClr>
              <a:buSzPts val="1800"/>
              <a:buNone/>
            </a:pPr>
            <a:r>
              <a:t/>
            </a:r>
            <a:endParaRPr sz="1800"/>
          </a:p>
        </p:txBody>
      </p:sp>
      <p:pic>
        <p:nvPicPr>
          <p:cNvPr descr="A vibrant watercolor illustration featuring three children of diverse backgrounds reading toget" id="129" name="Google Shape;129;p5"/>
          <p:cNvPicPr preferRelativeResize="0"/>
          <p:nvPr/>
        </p:nvPicPr>
        <p:blipFill rotWithShape="1">
          <a:blip r:embed="rId3">
            <a:alphaModFix/>
          </a:blip>
          <a:srcRect b="0" l="0" r="0" t="0"/>
          <a:stretch/>
        </p:blipFill>
        <p:spPr>
          <a:xfrm>
            <a:off x="6173602" y="2952983"/>
            <a:ext cx="5341458" cy="2994971"/>
          </a:xfrm>
          <a:prstGeom prst="rect">
            <a:avLst/>
          </a:prstGeom>
          <a:noFill/>
          <a:ln>
            <a:noFill/>
          </a:ln>
        </p:spPr>
      </p:pic>
      <p:sp>
        <p:nvSpPr>
          <p:cNvPr id="130" name="Google Shape;130;p5"/>
          <p:cNvSpPr txBox="1"/>
          <p:nvPr/>
        </p:nvSpPr>
        <p:spPr>
          <a:xfrm>
            <a:off x="8220250" y="5947954"/>
            <a:ext cx="124816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7F7F7F"/>
                </a:solidFill>
                <a:latin typeface="Calibri"/>
                <a:ea typeface="Calibri"/>
                <a:cs typeface="Calibri"/>
                <a:sym typeface="Calibri"/>
              </a:rPr>
              <a:t>Εικόνα από Freepik</a:t>
            </a:r>
            <a:endParaRPr sz="1200">
              <a:solidFill>
                <a:srgbClr val="7F7F7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Επιπτώσεις στην εκπαίδευση</a:t>
            </a:r>
            <a:endParaRPr/>
          </a:p>
        </p:txBody>
      </p:sp>
      <p:sp>
        <p:nvSpPr>
          <p:cNvPr id="137" name="Google Shape;137;p6"/>
          <p:cNvSpPr txBox="1"/>
          <p:nvPr>
            <p:ph idx="1" type="body"/>
          </p:nvPr>
        </p:nvSpPr>
        <p:spPr>
          <a:xfrm>
            <a:off x="485775" y="2002971"/>
            <a:ext cx="10868025" cy="39449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Τα πολιτισμικά πλαίσια δημιουργούν διαφορετικά εκπαιδευτικά αποτελέσματα</a:t>
            </a:r>
            <a:endParaRPr/>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Ο ρόλος της γλώσσας στη διαμόρφωση των αντιλήψεων</a:t>
            </a:r>
            <a:endParaRPr sz="2000"/>
          </a:p>
        </p:txBody>
      </p:sp>
      <p:sp>
        <p:nvSpPr>
          <p:cNvPr id="138" name="Google Shape;138;p6"/>
          <p:cNvSpPr txBox="1"/>
          <p:nvPr/>
        </p:nvSpPr>
        <p:spPr>
          <a:xfrm>
            <a:off x="2070219" y="3975462"/>
            <a:ext cx="7699136" cy="707886"/>
          </a:xfrm>
          <a:prstGeom prst="rect">
            <a:avLst/>
          </a:prstGeom>
          <a:solidFill>
            <a:srgbClr val="69ABD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lt1"/>
                </a:solidFill>
                <a:latin typeface="Calibri"/>
                <a:ea typeface="Calibri"/>
                <a:cs typeface="Calibri"/>
                <a:sym typeface="Calibri"/>
              </a:rPr>
              <a:t>Η γλώσσα και ο πολιτισμός είναι αλληλένδετοι, διαμορφώνοντας τις αντιλήψεις για τον κόσμο </a:t>
            </a:r>
            <a:br>
              <a:rPr lang="en-GB" sz="2000">
                <a:solidFill>
                  <a:schemeClr val="lt1"/>
                </a:solidFill>
                <a:latin typeface="Calibri"/>
                <a:ea typeface="Calibri"/>
                <a:cs typeface="Calibri"/>
                <a:sym typeface="Calibri"/>
              </a:rPr>
            </a:br>
            <a:r>
              <a:rPr lang="en-GB" sz="2000">
                <a:solidFill>
                  <a:schemeClr val="lt1"/>
                </a:solidFill>
                <a:latin typeface="Calibri"/>
                <a:ea typeface="Calibri"/>
                <a:cs typeface="Calibri"/>
                <a:sym typeface="Calibri"/>
              </a:rPr>
              <a:t>(Corsen, 2009)</a:t>
            </a:r>
            <a:endParaRPr sz="2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7"/>
          <p:cNvGrpSpPr/>
          <p:nvPr/>
        </p:nvGrpSpPr>
        <p:grpSpPr>
          <a:xfrm>
            <a:off x="2147934" y="1828296"/>
            <a:ext cx="7364406" cy="4296279"/>
            <a:chOff x="2147934" y="1828296"/>
            <a:chExt cx="7364406" cy="4296279"/>
          </a:xfrm>
        </p:grpSpPr>
        <p:sp>
          <p:nvSpPr>
            <p:cNvPr id="145" name="Google Shape;145;p7"/>
            <p:cNvSpPr/>
            <p:nvPr/>
          </p:nvSpPr>
          <p:spPr>
            <a:xfrm>
              <a:off x="2312842" y="3599019"/>
              <a:ext cx="6998934" cy="2494229"/>
            </a:xfrm>
            <a:custGeom>
              <a:rect b="b" l="l" r="r" t="t"/>
              <a:pathLst>
                <a:path extrusionOk="0" h="1672" w="4711">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solidFill>
              <a:srgbClr val="BBD6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7"/>
            <p:cNvSpPr/>
            <p:nvPr/>
          </p:nvSpPr>
          <p:spPr>
            <a:xfrm>
              <a:off x="2147934" y="2510031"/>
              <a:ext cx="7203955" cy="3614544"/>
            </a:xfrm>
            <a:custGeom>
              <a:rect b="b" l="l" r="r" t="t"/>
              <a:pathLst>
                <a:path extrusionOk="0" h="2423" w="4849">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solidFill>
              <a:srgbClr val="BBD6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7"/>
            <p:cNvSpPr/>
            <p:nvPr/>
          </p:nvSpPr>
          <p:spPr>
            <a:xfrm>
              <a:off x="3046757" y="2211679"/>
              <a:ext cx="6465583" cy="3298290"/>
            </a:xfrm>
            <a:custGeom>
              <a:rect b="b" l="l" r="r" t="t"/>
              <a:pathLst>
                <a:path extrusionOk="0" h="2211" w="4352">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solidFill>
              <a:srgbClr val="BBD6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7"/>
            <p:cNvSpPr/>
            <p:nvPr/>
          </p:nvSpPr>
          <p:spPr>
            <a:xfrm>
              <a:off x="3516225" y="1828296"/>
              <a:ext cx="4260866" cy="1455961"/>
            </a:xfrm>
            <a:custGeom>
              <a:rect b="b" l="l" r="r" t="t"/>
              <a:pathLst>
                <a:path extrusionOk="0" h="976" w="2868">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solidFill>
              <a:srgbClr val="BBD6E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9" name="Google Shape;149;p7"/>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7ADDB"/>
              </a:buClr>
              <a:buSzPts val="2400"/>
              <a:buFont typeface="Calibri"/>
              <a:buNone/>
            </a:pPr>
            <a:r>
              <a:rPr b="1" lang="en-GB" sz="2400">
                <a:solidFill>
                  <a:srgbClr val="67ADDB"/>
                </a:solidFill>
                <a:latin typeface="Calibri"/>
                <a:ea typeface="Calibri"/>
                <a:cs typeface="Calibri"/>
                <a:sym typeface="Calibri"/>
              </a:rPr>
              <a:t>Παραδείγματα πολιτισμικών πλαισίων στην τάξη</a:t>
            </a:r>
            <a:endParaRPr/>
          </a:p>
        </p:txBody>
      </p:sp>
      <p:sp>
        <p:nvSpPr>
          <p:cNvPr id="150" name="Google Shape;150;p7"/>
          <p:cNvSpPr/>
          <p:nvPr/>
        </p:nvSpPr>
        <p:spPr>
          <a:xfrm>
            <a:off x="3545225" y="2972180"/>
            <a:ext cx="1054293" cy="1054293"/>
          </a:xfrm>
          <a:prstGeom prst="rect">
            <a:avLst/>
          </a:prstGeom>
          <a:noFill/>
          <a:ln cap="flat" cmpd="sng" w="63500">
            <a:solidFill>
              <a:srgbClr val="232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7"/>
          <p:cNvSpPr/>
          <p:nvPr/>
        </p:nvSpPr>
        <p:spPr>
          <a:xfrm>
            <a:off x="5525553" y="2970852"/>
            <a:ext cx="1054293" cy="1054293"/>
          </a:xfrm>
          <a:prstGeom prst="rect">
            <a:avLst/>
          </a:prstGeom>
          <a:noFill/>
          <a:ln cap="flat" cmpd="sng" w="63500">
            <a:solidFill>
              <a:srgbClr val="232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7"/>
          <p:cNvSpPr/>
          <p:nvPr/>
        </p:nvSpPr>
        <p:spPr>
          <a:xfrm>
            <a:off x="7505881" y="2969524"/>
            <a:ext cx="1054293" cy="1054293"/>
          </a:xfrm>
          <a:prstGeom prst="rect">
            <a:avLst/>
          </a:prstGeom>
          <a:noFill/>
          <a:ln cap="flat" cmpd="sng" w="63500">
            <a:solidFill>
              <a:srgbClr val="2327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7"/>
          <p:cNvSpPr txBox="1"/>
          <p:nvPr/>
        </p:nvSpPr>
        <p:spPr>
          <a:xfrm>
            <a:off x="3677710" y="3160669"/>
            <a:ext cx="80850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3A4DA0"/>
                </a:solidFill>
                <a:latin typeface="Calibri"/>
                <a:ea typeface="Calibri"/>
                <a:cs typeface="Calibri"/>
                <a:sym typeface="Calibri"/>
              </a:rPr>
              <a:t>01</a:t>
            </a:r>
            <a:endParaRPr b="1" sz="3200">
              <a:solidFill>
                <a:srgbClr val="3A4DA0"/>
              </a:solidFill>
              <a:latin typeface="Calibri"/>
              <a:ea typeface="Calibri"/>
              <a:cs typeface="Calibri"/>
              <a:sym typeface="Calibri"/>
            </a:endParaRPr>
          </a:p>
        </p:txBody>
      </p:sp>
      <p:sp>
        <p:nvSpPr>
          <p:cNvPr id="154" name="Google Shape;154;p7"/>
          <p:cNvSpPr txBox="1"/>
          <p:nvPr/>
        </p:nvSpPr>
        <p:spPr>
          <a:xfrm>
            <a:off x="5658038" y="3165793"/>
            <a:ext cx="80850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3A4DA0"/>
                </a:solidFill>
                <a:latin typeface="Calibri"/>
                <a:ea typeface="Calibri"/>
                <a:cs typeface="Calibri"/>
                <a:sym typeface="Calibri"/>
              </a:rPr>
              <a:t>02</a:t>
            </a:r>
            <a:endParaRPr b="1" sz="3200">
              <a:solidFill>
                <a:srgbClr val="3A4DA0"/>
              </a:solidFill>
              <a:latin typeface="Calibri"/>
              <a:ea typeface="Calibri"/>
              <a:cs typeface="Calibri"/>
              <a:sym typeface="Calibri"/>
            </a:endParaRPr>
          </a:p>
        </p:txBody>
      </p:sp>
      <p:sp>
        <p:nvSpPr>
          <p:cNvPr id="155" name="Google Shape;155;p7"/>
          <p:cNvSpPr txBox="1"/>
          <p:nvPr/>
        </p:nvSpPr>
        <p:spPr>
          <a:xfrm>
            <a:off x="7638366" y="3170917"/>
            <a:ext cx="80850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a:solidFill>
                  <a:srgbClr val="3A4DA0"/>
                </a:solidFill>
                <a:latin typeface="Calibri"/>
                <a:ea typeface="Calibri"/>
                <a:cs typeface="Calibri"/>
                <a:sym typeface="Calibri"/>
              </a:rPr>
              <a:t>03</a:t>
            </a:r>
            <a:endParaRPr b="1" sz="3200">
              <a:solidFill>
                <a:srgbClr val="3A4DA0"/>
              </a:solidFill>
              <a:latin typeface="Calibri"/>
              <a:ea typeface="Calibri"/>
              <a:cs typeface="Calibri"/>
              <a:sym typeface="Calibri"/>
            </a:endParaRPr>
          </a:p>
        </p:txBody>
      </p:sp>
      <p:sp>
        <p:nvSpPr>
          <p:cNvPr id="156" name="Google Shape;156;p7"/>
          <p:cNvSpPr txBox="1"/>
          <p:nvPr/>
        </p:nvSpPr>
        <p:spPr>
          <a:xfrm>
            <a:off x="2637248" y="4777735"/>
            <a:ext cx="230436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232765"/>
                </a:solidFill>
                <a:latin typeface="Calibri"/>
                <a:ea typeface="Calibri"/>
                <a:cs typeface="Calibri"/>
                <a:sym typeface="Calibri"/>
              </a:rPr>
              <a:t>Η σιωπή ερμηνεύεται διαφορετικά στους διάφορους πολιτισμούς</a:t>
            </a:r>
            <a:endParaRPr b="1" sz="1800">
              <a:solidFill>
                <a:srgbClr val="232765"/>
              </a:solidFill>
              <a:latin typeface="Calibri"/>
              <a:ea typeface="Calibri"/>
              <a:cs typeface="Calibri"/>
              <a:sym typeface="Calibri"/>
            </a:endParaRPr>
          </a:p>
        </p:txBody>
      </p:sp>
      <p:sp>
        <p:nvSpPr>
          <p:cNvPr id="157" name="Google Shape;157;p7"/>
          <p:cNvSpPr txBox="1"/>
          <p:nvPr/>
        </p:nvSpPr>
        <p:spPr>
          <a:xfrm>
            <a:off x="5125535" y="4777736"/>
            <a:ext cx="179640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232765"/>
                </a:solidFill>
                <a:latin typeface="Calibri"/>
                <a:ea typeface="Calibri"/>
                <a:cs typeface="Calibri"/>
                <a:sym typeface="Calibri"/>
              </a:rPr>
              <a:t>Ιθαγενή έναντι δυτικών πλαισίων γνώσης</a:t>
            </a:r>
            <a:endParaRPr b="1" sz="1800">
              <a:solidFill>
                <a:srgbClr val="232765"/>
              </a:solidFill>
              <a:latin typeface="Calibri"/>
              <a:ea typeface="Calibri"/>
              <a:cs typeface="Calibri"/>
              <a:sym typeface="Calibri"/>
            </a:endParaRPr>
          </a:p>
        </p:txBody>
      </p:sp>
      <p:sp>
        <p:nvSpPr>
          <p:cNvPr id="158" name="Google Shape;158;p7"/>
          <p:cNvSpPr txBox="1"/>
          <p:nvPr/>
        </p:nvSpPr>
        <p:spPr>
          <a:xfrm>
            <a:off x="7105864" y="4777736"/>
            <a:ext cx="2304361"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232765"/>
                </a:solidFill>
                <a:latin typeface="Calibri"/>
                <a:ea typeface="Calibri"/>
                <a:cs typeface="Calibri"/>
                <a:sym typeface="Calibri"/>
              </a:rPr>
              <a:t>Πολιτισμικές διαφορές που επηρεάζουν την ανατροφοδότηση</a:t>
            </a:r>
            <a:endParaRPr b="1" sz="1800">
              <a:solidFill>
                <a:srgbClr val="23276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p:nvPr/>
        </p:nvSpPr>
        <p:spPr>
          <a:xfrm rot="5400000">
            <a:off x="5008322" y="2702074"/>
            <a:ext cx="1020696" cy="1020696"/>
          </a:xfrm>
          <a:prstGeom prst="teardrop">
            <a:avLst>
              <a:gd fmla="val 100000" name="adj"/>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8"/>
          <p:cNvSpPr/>
          <p:nvPr/>
        </p:nvSpPr>
        <p:spPr>
          <a:xfrm>
            <a:off x="5084560" y="2778312"/>
            <a:ext cx="868221" cy="86822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8"/>
          <p:cNvSpPr/>
          <p:nvPr/>
        </p:nvSpPr>
        <p:spPr>
          <a:xfrm rot="5400000">
            <a:off x="4872104" y="3745641"/>
            <a:ext cx="1020696" cy="1020696"/>
          </a:xfrm>
          <a:prstGeom prst="teardrop">
            <a:avLst>
              <a:gd fmla="val 100000" name="adj"/>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8"/>
          <p:cNvSpPr/>
          <p:nvPr/>
        </p:nvSpPr>
        <p:spPr>
          <a:xfrm>
            <a:off x="4948342" y="3821879"/>
            <a:ext cx="868221" cy="86822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8"/>
          <p:cNvSpPr/>
          <p:nvPr/>
        </p:nvSpPr>
        <p:spPr>
          <a:xfrm rot="5400000">
            <a:off x="4732874" y="4766337"/>
            <a:ext cx="1020696" cy="1020696"/>
          </a:xfrm>
          <a:prstGeom prst="teardrop">
            <a:avLst>
              <a:gd fmla="val 100000" name="adj"/>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8"/>
          <p:cNvSpPr/>
          <p:nvPr/>
        </p:nvSpPr>
        <p:spPr>
          <a:xfrm>
            <a:off x="4809112" y="4842575"/>
            <a:ext cx="868221" cy="86822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8"/>
          <p:cNvSpPr/>
          <p:nvPr/>
        </p:nvSpPr>
        <p:spPr>
          <a:xfrm flipH="1" rot="-5400000">
            <a:off x="6093011" y="3389832"/>
            <a:ext cx="1020696" cy="1020696"/>
          </a:xfrm>
          <a:prstGeom prst="teardrop">
            <a:avLst>
              <a:gd fmla="val 100000" name="adj"/>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8"/>
          <p:cNvSpPr/>
          <p:nvPr/>
        </p:nvSpPr>
        <p:spPr>
          <a:xfrm flipH="1">
            <a:off x="6169248" y="3466070"/>
            <a:ext cx="868221" cy="86822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8"/>
          <p:cNvSpPr/>
          <p:nvPr/>
        </p:nvSpPr>
        <p:spPr>
          <a:xfrm flipH="1" rot="-5400000">
            <a:off x="6230157" y="4432071"/>
            <a:ext cx="1020696" cy="1020696"/>
          </a:xfrm>
          <a:prstGeom prst="teardrop">
            <a:avLst>
              <a:gd fmla="val 100000" name="adj"/>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8"/>
          <p:cNvSpPr/>
          <p:nvPr/>
        </p:nvSpPr>
        <p:spPr>
          <a:xfrm flipH="1">
            <a:off x="6306394" y="4508309"/>
            <a:ext cx="868221" cy="86822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8"/>
          <p:cNvSpPr/>
          <p:nvPr/>
        </p:nvSpPr>
        <p:spPr>
          <a:xfrm>
            <a:off x="5955864" y="3618000"/>
            <a:ext cx="72000" cy="3240000"/>
          </a:xfrm>
          <a:prstGeom prst="rect">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8"/>
          <p:cNvSpPr/>
          <p:nvPr/>
        </p:nvSpPr>
        <p:spPr>
          <a:xfrm>
            <a:off x="6093011" y="4374000"/>
            <a:ext cx="72000" cy="2484000"/>
          </a:xfrm>
          <a:prstGeom prst="rect">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8"/>
          <p:cNvSpPr/>
          <p:nvPr/>
        </p:nvSpPr>
        <p:spPr>
          <a:xfrm>
            <a:off x="5818717" y="4374000"/>
            <a:ext cx="72000" cy="2484000"/>
          </a:xfrm>
          <a:prstGeom prst="rect">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8"/>
          <p:cNvSpPr/>
          <p:nvPr/>
        </p:nvSpPr>
        <p:spPr>
          <a:xfrm>
            <a:off x="5681570" y="5310000"/>
            <a:ext cx="72000" cy="1548000"/>
          </a:xfrm>
          <a:prstGeom prst="rect">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8"/>
          <p:cNvSpPr/>
          <p:nvPr/>
        </p:nvSpPr>
        <p:spPr>
          <a:xfrm>
            <a:off x="6230157" y="5310000"/>
            <a:ext cx="72000" cy="1548000"/>
          </a:xfrm>
          <a:prstGeom prst="rect">
            <a:avLst/>
          </a:prstGeom>
          <a:solidFill>
            <a:srgbClr val="67AD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8"/>
          <p:cNvSpPr txBox="1"/>
          <p:nvPr/>
        </p:nvSpPr>
        <p:spPr>
          <a:xfrm>
            <a:off x="-79843" y="3017312"/>
            <a:ext cx="4951947"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800">
                <a:solidFill>
                  <a:srgbClr val="67ADDB"/>
                </a:solidFill>
                <a:latin typeface="Calibri"/>
                <a:ea typeface="Calibri"/>
                <a:cs typeface="Calibri"/>
                <a:sym typeface="Calibri"/>
              </a:rPr>
              <a:t>1. Πολιτισμικά Σχετική/Ανταποκρινόμενη Παιδαγωγική (CRP)</a:t>
            </a:r>
            <a:endParaRPr b="1" sz="1800">
              <a:solidFill>
                <a:srgbClr val="67ADDB"/>
              </a:solidFill>
              <a:latin typeface="Calibri"/>
              <a:ea typeface="Calibri"/>
              <a:cs typeface="Calibri"/>
              <a:sym typeface="Calibri"/>
            </a:endParaRPr>
          </a:p>
        </p:txBody>
      </p:sp>
      <p:sp>
        <p:nvSpPr>
          <p:cNvPr id="180" name="Google Shape;180;p8"/>
          <p:cNvSpPr txBox="1"/>
          <p:nvPr/>
        </p:nvSpPr>
        <p:spPr>
          <a:xfrm>
            <a:off x="1204177" y="4094938"/>
            <a:ext cx="351743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800">
                <a:solidFill>
                  <a:srgbClr val="67ADDB"/>
                </a:solidFill>
                <a:latin typeface="Calibri"/>
                <a:ea typeface="Calibri"/>
                <a:cs typeface="Calibri"/>
                <a:sym typeface="Calibri"/>
              </a:rPr>
              <a:t>2. Αναστοχαστική πρακτική για εκπαιδευτικούς</a:t>
            </a:r>
            <a:endParaRPr b="1" sz="1800">
              <a:solidFill>
                <a:srgbClr val="67ADDB"/>
              </a:solidFill>
              <a:latin typeface="Calibri"/>
              <a:ea typeface="Calibri"/>
              <a:cs typeface="Calibri"/>
              <a:sym typeface="Calibri"/>
            </a:endParaRPr>
          </a:p>
        </p:txBody>
      </p:sp>
      <p:sp>
        <p:nvSpPr>
          <p:cNvPr id="181" name="Google Shape;181;p8"/>
          <p:cNvSpPr txBox="1"/>
          <p:nvPr/>
        </p:nvSpPr>
        <p:spPr>
          <a:xfrm>
            <a:off x="0" y="5093763"/>
            <a:ext cx="4631309"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800">
                <a:solidFill>
                  <a:srgbClr val="67ADDB"/>
                </a:solidFill>
                <a:latin typeface="Calibri"/>
                <a:ea typeface="Calibri"/>
                <a:cs typeface="Calibri"/>
                <a:sym typeface="Calibri"/>
              </a:rPr>
              <a:t>3. Καθοδήγηση και επαγγελματική ανάπτυξη</a:t>
            </a:r>
            <a:endParaRPr b="1" sz="1800">
              <a:solidFill>
                <a:srgbClr val="67ADDB"/>
              </a:solidFill>
              <a:latin typeface="Calibri"/>
              <a:ea typeface="Calibri"/>
              <a:cs typeface="Calibri"/>
              <a:sym typeface="Calibri"/>
            </a:endParaRPr>
          </a:p>
        </p:txBody>
      </p:sp>
      <p:sp>
        <p:nvSpPr>
          <p:cNvPr id="182" name="Google Shape;182;p8"/>
          <p:cNvSpPr txBox="1"/>
          <p:nvPr/>
        </p:nvSpPr>
        <p:spPr>
          <a:xfrm>
            <a:off x="7340436" y="3647928"/>
            <a:ext cx="25394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67ADDB"/>
                </a:solidFill>
                <a:latin typeface="Calibri"/>
                <a:ea typeface="Calibri"/>
                <a:cs typeface="Calibri"/>
                <a:sym typeface="Calibri"/>
              </a:rPr>
              <a:t>4. Βιωματική μάθηση</a:t>
            </a:r>
            <a:endParaRPr b="1" sz="1800">
              <a:solidFill>
                <a:srgbClr val="67ADDB"/>
              </a:solidFill>
              <a:latin typeface="Calibri"/>
              <a:ea typeface="Calibri"/>
              <a:cs typeface="Calibri"/>
              <a:sym typeface="Calibri"/>
            </a:endParaRPr>
          </a:p>
        </p:txBody>
      </p:sp>
      <p:sp>
        <p:nvSpPr>
          <p:cNvPr id="183" name="Google Shape;183;p8"/>
          <p:cNvSpPr txBox="1"/>
          <p:nvPr/>
        </p:nvSpPr>
        <p:spPr>
          <a:xfrm>
            <a:off x="7334679" y="4737964"/>
            <a:ext cx="37843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67ADDB"/>
                </a:solidFill>
                <a:latin typeface="Calibri"/>
                <a:ea typeface="Calibri"/>
                <a:cs typeface="Calibri"/>
                <a:sym typeface="Calibri"/>
              </a:rPr>
              <a:t>5. Αξιολόγηση με πολιτισμική ανταπόκριση</a:t>
            </a:r>
            <a:endParaRPr b="1" sz="1800">
              <a:solidFill>
                <a:srgbClr val="67ADDB"/>
              </a:solidFill>
              <a:latin typeface="Calibri"/>
              <a:ea typeface="Calibri"/>
              <a:cs typeface="Calibri"/>
              <a:sym typeface="Calibri"/>
            </a:endParaRPr>
          </a:p>
        </p:txBody>
      </p:sp>
      <p:sp>
        <p:nvSpPr>
          <p:cNvPr id="184" name="Google Shape;184;p8"/>
          <p:cNvSpPr txBox="1"/>
          <p:nvPr>
            <p:ph type="title"/>
          </p:nvPr>
        </p:nvSpPr>
        <p:spPr>
          <a:xfrm>
            <a:off x="485775" y="1140823"/>
            <a:ext cx="10868025" cy="6792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7ADDB"/>
              </a:buClr>
              <a:buSzPts val="2400"/>
              <a:buFont typeface="Calibri"/>
              <a:buNone/>
            </a:pPr>
            <a:r>
              <a:rPr b="1" lang="en-GB" sz="2400">
                <a:solidFill>
                  <a:srgbClr val="67ADDB"/>
                </a:solidFill>
                <a:latin typeface="Calibri"/>
                <a:ea typeface="Calibri"/>
                <a:cs typeface="Calibri"/>
                <a:sym typeface="Calibri"/>
              </a:rPr>
              <a:t>Τεχνικές για συμπεριληπτική διδασκαλία</a:t>
            </a:r>
            <a:endParaRPr/>
          </a:p>
        </p:txBody>
      </p:sp>
      <p:sp>
        <p:nvSpPr>
          <p:cNvPr id="185" name="Google Shape;185;p8"/>
          <p:cNvSpPr/>
          <p:nvPr/>
        </p:nvSpPr>
        <p:spPr>
          <a:xfrm rot="-5400000">
            <a:off x="5278637" y="3000452"/>
            <a:ext cx="408905" cy="442625"/>
          </a:xfrm>
          <a:custGeom>
            <a:rect b="b" l="l" r="r" t="t"/>
            <a:pathLst>
              <a:path extrusionOk="0" h="3240001" w="2993176">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2527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8"/>
          <p:cNvSpPr/>
          <p:nvPr/>
        </p:nvSpPr>
        <p:spPr>
          <a:xfrm>
            <a:off x="6565459" y="4701738"/>
            <a:ext cx="350089" cy="441784"/>
          </a:xfrm>
          <a:custGeom>
            <a:rect b="b" l="l" r="r" t="t"/>
            <a:pathLst>
              <a:path extrusionOk="0" h="2676504" w="2120980">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2527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8"/>
          <p:cNvSpPr/>
          <p:nvPr/>
        </p:nvSpPr>
        <p:spPr>
          <a:xfrm>
            <a:off x="6440881" y="3639553"/>
            <a:ext cx="323224" cy="450993"/>
          </a:xfrm>
          <a:custGeom>
            <a:rect b="b" l="l" r="r" t="t"/>
            <a:pathLst>
              <a:path extrusionOk="0" h="3505352" w="2512265">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2527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8"/>
          <p:cNvSpPr/>
          <p:nvPr/>
        </p:nvSpPr>
        <p:spPr>
          <a:xfrm>
            <a:off x="5079467" y="5110984"/>
            <a:ext cx="322040" cy="322040"/>
          </a:xfrm>
          <a:custGeom>
            <a:rect b="b" l="l" r="r" t="t"/>
            <a:pathLst>
              <a:path extrusionOk="0" h="3240000" w="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2527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8"/>
          <p:cNvSpPr/>
          <p:nvPr/>
        </p:nvSpPr>
        <p:spPr>
          <a:xfrm rot="-2700000">
            <a:off x="5351808" y="4084539"/>
            <a:ext cx="154109" cy="343323"/>
          </a:xfrm>
          <a:custGeom>
            <a:rect b="b" l="l" r="r" t="t"/>
            <a:pathLst>
              <a:path extrusionOk="0" h="343323" w="154109">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2527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idx="1" type="body"/>
          </p:nvPr>
        </p:nvSpPr>
        <p:spPr>
          <a:xfrm>
            <a:off x="5183188" y="1140822"/>
            <a:ext cx="6172200" cy="4720228"/>
          </a:xfrm>
          <a:prstGeom prst="rect">
            <a:avLst/>
          </a:prstGeom>
          <a:solidFill>
            <a:srgbClr val="BDD7EE"/>
          </a:solid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t>CRP: Χρήση του πολιτισμικού υπόβαθρου των μαθητών ως μαθησιακών πόρων</a:t>
            </a:r>
            <a:endParaRPr sz="2000"/>
          </a:p>
          <a:p>
            <a:pPr indent="-101600" lvl="0" marL="228600" rtl="0" algn="l">
              <a:lnSpc>
                <a:spcPct val="90000"/>
              </a:lnSpc>
              <a:spcBef>
                <a:spcPts val="1000"/>
              </a:spcBef>
              <a:spcAft>
                <a:spcPts val="0"/>
              </a:spcAft>
              <a:buClr>
                <a:schemeClr val="dk1"/>
              </a:buClr>
              <a:buSzPts val="2000"/>
              <a:buNone/>
            </a:pPr>
            <a:r>
              <a:t/>
            </a:r>
            <a:endParaRPr sz="2000"/>
          </a:p>
          <a:p>
            <a:pPr indent="-228600" lvl="0" marL="228600" rtl="0" algn="l">
              <a:lnSpc>
                <a:spcPct val="90000"/>
              </a:lnSpc>
              <a:spcBef>
                <a:spcPts val="1000"/>
              </a:spcBef>
              <a:spcAft>
                <a:spcPts val="0"/>
              </a:spcAft>
              <a:buClr>
                <a:schemeClr val="dk1"/>
              </a:buClr>
              <a:buSzPts val="2000"/>
              <a:buChar char="•"/>
            </a:pPr>
            <a:r>
              <a:rPr lang="en-GB" sz="2000"/>
              <a:t>Η θεωρία της Geneva Gay (Will &amp; Najarro, 2022)</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196" name="Google Shape;196;p9"/>
          <p:cNvSpPr txBox="1"/>
          <p:nvPr>
            <p:ph type="title"/>
          </p:nvPr>
        </p:nvSpPr>
        <p:spPr>
          <a:xfrm>
            <a:off x="485775" y="1140823"/>
            <a:ext cx="4286251" cy="67926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32765"/>
              </a:buClr>
              <a:buSzPts val="2400"/>
              <a:buFont typeface="Calibri"/>
              <a:buNone/>
            </a:pPr>
            <a:r>
              <a:rPr b="1" lang="en-GB" sz="2400">
                <a:solidFill>
                  <a:srgbClr val="232765"/>
                </a:solidFill>
                <a:latin typeface="Calibri"/>
                <a:ea typeface="Calibri"/>
                <a:cs typeface="Calibri"/>
                <a:sym typeface="Calibri"/>
              </a:rPr>
              <a:t>1. Πολιτισμικά Σχετική Παιδαγωγική (CRP)</a:t>
            </a:r>
            <a:endParaRPr/>
          </a:p>
        </p:txBody>
      </p:sp>
      <p:sp>
        <p:nvSpPr>
          <p:cNvPr id="197" name="Google Shape;197;p9"/>
          <p:cNvSpPr txBox="1"/>
          <p:nvPr>
            <p:ph idx="2" type="body"/>
          </p:nvPr>
        </p:nvSpPr>
        <p:spPr>
          <a:xfrm>
            <a:off x="485775" y="3126637"/>
            <a:ext cx="4286251" cy="1200329"/>
          </a:xfrm>
          <a:prstGeom prst="rect">
            <a:avLst/>
          </a:prstGeom>
          <a:solidFill>
            <a:srgbClr val="69ABDB"/>
          </a:solid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lt1"/>
              </a:buClr>
              <a:buSzPts val="2000"/>
              <a:buNone/>
            </a:pPr>
            <a:r>
              <a:rPr lang="en-GB" sz="2000">
                <a:solidFill>
                  <a:schemeClr val="lt1"/>
                </a:solidFill>
              </a:rPr>
              <a:t>Η ακαδημαϊκή γνώση έχει περισσότερο προσωπικό νόημα όταν εντάσσεται στις εμπειρίες των μαθητών.</a:t>
            </a:r>
            <a:br>
              <a:rPr lang="en-GB" sz="2000">
                <a:solidFill>
                  <a:schemeClr val="lt1"/>
                </a:solidFill>
              </a:rPr>
            </a:br>
            <a:r>
              <a:rPr lang="en-GB" sz="2000">
                <a:solidFill>
                  <a:schemeClr val="lt1"/>
                </a:solidFill>
              </a:rPr>
              <a:t>(Will &amp; Najarro, 2022)</a:t>
            </a:r>
            <a:endParaRPr sz="20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2021-11-25T08:56:18Z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