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80" r:id="rId14"/>
    <p:sldId id="272" r:id="rId15"/>
    <p:sldId id="273" r:id="rId16"/>
    <p:sldId id="274" r:id="rId17"/>
    <p:sldId id="275" r:id="rId18"/>
    <p:sldId id="277" r:id="rId19"/>
    <p:sldId id="278" r:id="rId20"/>
    <p:sldId id="279" r:id="rId21"/>
    <p:sldId id="267" r:id="rId22"/>
    <p:sldId id="268" r:id="rId23"/>
    <p:sldId id="269" r:id="rId24"/>
    <p:sldId id="270" r:id="rId25"/>
    <p:sldId id="271" r:id="rId26"/>
  </p:sldIdLst>
  <p:sldSz cx="18288000" cy="10287000"/>
  <p:notesSz cx="6858000" cy="9144000"/>
  <p:embeddedFontLst>
    <p:embeddedFont>
      <p:font typeface="Canva Sans" panose="020B0604020202020204" charset="0"/>
      <p:regular r:id="rId28"/>
    </p:embeddedFont>
    <p:embeddedFont>
      <p:font typeface="Open Sans" panose="020B0606030504020204" pitchFamily="34" charset="0"/>
      <p:regular r:id="rId29"/>
      <p:bold r:id="rId30"/>
      <p:italic r:id="rId31"/>
      <p:boldItalic r:id="rId32"/>
    </p:embeddedFont>
    <p:embeddedFont>
      <p:font typeface="Open Sans Bold" panose="020B0806030504020204" charset="0"/>
      <p:regular r:id="rId33"/>
    </p:embeddedFont>
    <p:embeddedFont>
      <p:font typeface="Open Sans Bold Italics" panose="020B0604020202020204" charset="0"/>
      <p:regular r:id="rId34"/>
    </p:embeddedFont>
    <p:embeddedFont>
      <p:font typeface="Roboto" panose="02000000000000000000" pitchFamily="2" charset="0"/>
      <p:regular r:id="rId35"/>
      <p:bold r:id="rId36"/>
      <p:italic r:id="rId37"/>
      <p:boldItalic r:id="rId38"/>
    </p:embeddedFont>
    <p:embeddedFont>
      <p:font typeface="Roboto Bold" panose="02000000000000000000"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729" autoAdjust="0"/>
  </p:normalViewPr>
  <p:slideViewPr>
    <p:cSldViewPr>
      <p:cViewPr>
        <p:scale>
          <a:sx n="47" d="100"/>
          <a:sy n="47" d="100"/>
        </p:scale>
        <p:origin x="1138" y="-3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5F6F8-2275-4A9B-A50F-78BFAAB80664}" type="datetimeFigureOut">
              <a:rPr lang="de-DE" smtClean="0"/>
              <a:t>26.08.2025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C3DC-6775-4FD4-B760-8FA809BD3E2F}" type="slidenum">
              <a:rPr lang="de-DE" smtClean="0"/>
              <a:t>‹#›</a:t>
            </a:fld>
            <a:endParaRPr lang="de-DE"/>
          </a:p>
        </p:txBody>
      </p:sp>
    </p:spTree>
    <p:extLst>
      <p:ext uri="{BB962C8B-B14F-4D97-AF65-F5344CB8AC3E}">
        <p14:creationId xmlns:p14="http://schemas.microsoft.com/office/powerpoint/2010/main" val="71217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Καλώς ήρθατε στο πρώτο μάθημα εξειδίκευσης του Tutor, το οποίο αφορά τις «</a:t>
            </a:r>
            <a:r>
              <a:rPr lang="el-GR" sz="1200" kern="1200" dirty="0">
                <a:solidFill>
                  <a:schemeClr val="tx1"/>
                </a:solidFill>
                <a:effectLst/>
                <a:latin typeface="+mn-lt"/>
                <a:ea typeface="+mn-ea"/>
                <a:cs typeface="+mn-cs"/>
              </a:rPr>
              <a:t>Συμπεριληπτικές </a:t>
            </a:r>
            <a:r>
              <a:rPr lang="en-GB" sz="1200" kern="1200" dirty="0" err="1">
                <a:solidFill>
                  <a:schemeClr val="tx1"/>
                </a:solidFill>
                <a:effectLst/>
                <a:latin typeface="+mn-lt"/>
                <a:ea typeface="+mn-ea"/>
                <a:cs typeface="+mn-cs"/>
              </a:rPr>
              <a:t>μεθοδολογίες</a:t>
            </a:r>
            <a:r>
              <a:rPr lang="en-GB" sz="1200" kern="1200" dirty="0">
                <a:solidFill>
                  <a:schemeClr val="tx1"/>
                </a:solidFill>
                <a:effectLst/>
                <a:latin typeface="+mn-lt"/>
                <a:ea typeface="+mn-ea"/>
                <a:cs typeface="+mn-cs"/>
              </a:rPr>
              <a:t> κα</a:t>
            </a:r>
            <a:r>
              <a:rPr lang="en-GB" sz="1200" kern="1200" dirty="0" err="1">
                <a:solidFill>
                  <a:schemeClr val="tx1"/>
                </a:solidFill>
                <a:effectLst/>
                <a:latin typeface="+mn-lt"/>
                <a:ea typeface="+mn-ea"/>
                <a:cs typeface="+mn-cs"/>
              </a:rPr>
              <a:t>τάρτισης</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εκ</a:t>
            </a:r>
            <a:r>
              <a:rPr lang="en-GB" sz="1200" kern="1200" dirty="0">
                <a:solidFill>
                  <a:schemeClr val="tx1"/>
                </a:solidFill>
                <a:effectLst/>
                <a:latin typeface="+mn-lt"/>
                <a:ea typeface="+mn-ea"/>
                <a:cs typeface="+mn-cs"/>
              </a:rPr>
              <a:t>παιδευτικών". </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a:t>
            </a:fld>
            <a:endParaRPr lang="de-DE"/>
          </a:p>
        </p:txBody>
      </p:sp>
    </p:spTree>
    <p:extLst>
      <p:ext uri="{BB962C8B-B14F-4D97-AF65-F5344CB8AC3E}">
        <p14:creationId xmlns:p14="http://schemas.microsoft.com/office/powerpoint/2010/main" val="277108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Τώρα κάντε κλικ στο σύνδεσμο για να ανοίξετε τη Μελέτη περίπτωσης. Διαβάστε προσεκτικά τη συνέντευξη.</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11</a:t>
            </a:fld>
            <a:endParaRPr lang="de-DE"/>
          </a:p>
        </p:txBody>
      </p:sp>
    </p:spTree>
    <p:extLst>
      <p:ext uri="{BB962C8B-B14F-4D97-AF65-F5344CB8AC3E}">
        <p14:creationId xmlns:p14="http://schemas.microsoft.com/office/powerpoint/2010/main" val="271542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12</a:t>
            </a:fld>
            <a:endParaRPr lang="de-DE"/>
          </a:p>
        </p:txBody>
      </p:sp>
    </p:spTree>
    <p:extLst>
      <p:ext uri="{BB962C8B-B14F-4D97-AF65-F5344CB8AC3E}">
        <p14:creationId xmlns:p14="http://schemas.microsoft.com/office/powerpoint/2010/main" val="289913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Πάρτε </a:t>
            </a:r>
            <a:r>
              <a:rPr lang="en-GB" sz="1200" kern="1200" dirty="0">
                <a:solidFill>
                  <a:schemeClr val="tx1"/>
                </a:solidFill>
                <a:effectLst/>
                <a:latin typeface="+mn-lt"/>
                <a:ea typeface="+mn-ea"/>
                <a:cs typeface="+mn-cs"/>
              </a:rPr>
              <a:t>τώρα </a:t>
            </a:r>
            <a:r>
              <a:rPr lang="de-DE" sz="1200" kern="1200" dirty="0">
                <a:solidFill>
                  <a:schemeClr val="tx1"/>
                </a:solidFill>
                <a:effectLst/>
                <a:latin typeface="+mn-lt"/>
                <a:ea typeface="+mn-ea"/>
                <a:cs typeface="+mn-cs"/>
              </a:rPr>
              <a:t>το χρόνο σας </a:t>
            </a:r>
            <a:r>
              <a:rPr lang="de-DE" sz="1200" kern="1200" dirty="0" err="1">
                <a:solidFill>
                  <a:schemeClr val="tx1"/>
                </a:solidFill>
                <a:effectLst/>
                <a:latin typeface="+mn-lt"/>
                <a:ea typeface="+mn-ea"/>
                <a:cs typeface="+mn-cs"/>
              </a:rPr>
              <a:t>και </a:t>
            </a:r>
            <a:r>
              <a:rPr lang="de-DE" sz="1200" kern="1200" baseline="0" dirty="0" err="1">
                <a:solidFill>
                  <a:schemeClr val="tx1"/>
                </a:solidFill>
                <a:effectLst/>
                <a:latin typeface="+mn-lt"/>
                <a:ea typeface="+mn-ea"/>
                <a:cs typeface="+mn-cs"/>
              </a:rPr>
              <a:t>σκεφτείτε τα ακόλουθα σημεία προβληματισμού</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Πιθανόν να μπορείτε να αναφερθείτε στη δική σας διδακτική πρακτική και να </a:t>
            </a:r>
            <a:r>
              <a:rPr lang="de-DE" sz="1200" kern="1200" baseline="0" dirty="0">
                <a:solidFill>
                  <a:schemeClr val="tx1"/>
                </a:solidFill>
                <a:effectLst/>
                <a:latin typeface="+mn-lt"/>
                <a:ea typeface="+mn-ea"/>
                <a:cs typeface="+mn-cs"/>
              </a:rPr>
              <a:t>βρείτε </a:t>
            </a:r>
            <a:r>
              <a:rPr lang="de-DE" sz="1200" kern="1200" baseline="0" dirty="0" err="1">
                <a:solidFill>
                  <a:schemeClr val="tx1"/>
                </a:solidFill>
                <a:effectLst/>
                <a:latin typeface="+mn-lt"/>
                <a:ea typeface="+mn-ea"/>
                <a:cs typeface="+mn-cs"/>
              </a:rPr>
              <a:t>κάποιο παράδειγμα κατάστασης που θυμάστε</a:t>
            </a:r>
            <a:r>
              <a:rPr lang="de-DE" sz="1200" kern="1200" baseline="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13</a:t>
            </a:fld>
            <a:endParaRPr lang="de-DE"/>
          </a:p>
        </p:txBody>
      </p:sp>
    </p:spTree>
    <p:extLst>
      <p:ext uri="{BB962C8B-B14F-4D97-AF65-F5344CB8AC3E}">
        <p14:creationId xmlns:p14="http://schemas.microsoft.com/office/powerpoint/2010/main" val="306161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14</a:t>
            </a:fld>
            <a:endParaRPr lang="de-DE"/>
          </a:p>
        </p:txBody>
      </p:sp>
    </p:spTree>
    <p:extLst>
      <p:ext uri="{BB962C8B-B14F-4D97-AF65-F5344CB8AC3E}">
        <p14:creationId xmlns:p14="http://schemas.microsoft.com/office/powerpoint/2010/main" val="143545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15</a:t>
            </a:fld>
            <a:endParaRPr lang="de-DE"/>
          </a:p>
        </p:txBody>
      </p:sp>
    </p:spTree>
    <p:extLst>
      <p:ext uri="{BB962C8B-B14F-4D97-AF65-F5344CB8AC3E}">
        <p14:creationId xmlns:p14="http://schemas.microsoft.com/office/powerpoint/2010/main" val="134291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16</a:t>
            </a:fld>
            <a:endParaRPr lang="de-DE"/>
          </a:p>
        </p:txBody>
      </p:sp>
    </p:spTree>
    <p:extLst>
      <p:ext uri="{BB962C8B-B14F-4D97-AF65-F5344CB8AC3E}">
        <p14:creationId xmlns:p14="http://schemas.microsoft.com/office/powerpoint/2010/main" val="105764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17</a:t>
            </a:fld>
            <a:endParaRPr lang="de-DE"/>
          </a:p>
        </p:txBody>
      </p:sp>
    </p:spTree>
    <p:extLst>
      <p:ext uri="{BB962C8B-B14F-4D97-AF65-F5344CB8AC3E}">
        <p14:creationId xmlns:p14="http://schemas.microsoft.com/office/powerpoint/2010/main" val="57812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18</a:t>
            </a:fld>
            <a:endParaRPr lang="de-DE"/>
          </a:p>
        </p:txBody>
      </p:sp>
    </p:spTree>
    <p:extLst>
      <p:ext uri="{BB962C8B-B14F-4D97-AF65-F5344CB8AC3E}">
        <p14:creationId xmlns:p14="http://schemas.microsoft.com/office/powerpoint/2010/main" val="146291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19</a:t>
            </a:fld>
            <a:endParaRPr lang="de-DE"/>
          </a:p>
        </p:txBody>
      </p:sp>
    </p:spTree>
    <p:extLst>
      <p:ext uri="{BB962C8B-B14F-4D97-AF65-F5344CB8AC3E}">
        <p14:creationId xmlns:p14="http://schemas.microsoft.com/office/powerpoint/2010/main" val="330138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20</a:t>
            </a:fld>
            <a:endParaRPr lang="de-DE"/>
          </a:p>
        </p:txBody>
      </p:sp>
    </p:spTree>
    <p:extLst>
      <p:ext uri="{BB962C8B-B14F-4D97-AF65-F5344CB8AC3E}">
        <p14:creationId xmlns:p14="http://schemas.microsoft.com/office/powerpoint/2010/main" val="155225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Η δεύτερη ενότητα αυτού του μαθήματος εξειδίκευσης είναι δομημένη σε τρία κεφάλαια. Ας ξεκινήσουμε με το πρώτο κεφάλαιο - την Παιδαγωγική (ποικιλομορφία) Τακτική.</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3</a:t>
            </a:fld>
            <a:endParaRPr lang="de-DE"/>
          </a:p>
        </p:txBody>
      </p:sp>
    </p:spTree>
    <p:extLst>
      <p:ext uri="{BB962C8B-B14F-4D97-AF65-F5344CB8AC3E}">
        <p14:creationId xmlns:p14="http://schemas.microsoft.com/office/powerpoint/2010/main" val="162901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Ο Homi Kharshedji Bhabha </a:t>
            </a:r>
            <a:r>
              <a:rPr lang="en-GB" sz="1200" kern="1200" dirty="0">
                <a:solidFill>
                  <a:schemeClr val="tx1"/>
                </a:solidFill>
                <a:effectLst/>
                <a:latin typeface="+mn-lt"/>
                <a:ea typeface="+mn-ea"/>
                <a:cs typeface="+mn-cs"/>
              </a:rPr>
              <a:t>εισήγαγε την έννοια του "τρίτου χώρου" ως βασική ιδέα στη μετααποικιακή του θεωρία. Αυτός ο "τρίτος χώρος" δεν είναι μια φυσική τοποθεσία, αλλά μάλλον μια διανοητική έννοια που προκαλεί και διευρύνει την κατανόησή μας για τον πολιτισμό, την ταυτότητα και το νόημα. Αντιπροσωπεύει τη δυναμική διαδικασία της πολιτισμικής υβριδικότητας που αναδύεται όταν διαφορετικές κουλτούρες και ιδέες συναντιούνται και αναμειγνύονται μεταξύ τους.</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21</a:t>
            </a:fld>
            <a:endParaRPr lang="de-DE"/>
          </a:p>
        </p:txBody>
      </p:sp>
    </p:spTree>
    <p:extLst>
      <p:ext uri="{BB962C8B-B14F-4D97-AF65-F5344CB8AC3E}">
        <p14:creationId xmlns:p14="http://schemas.microsoft.com/office/powerpoint/2010/main" val="1183717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Σε αυτόν τον "τρίτο χώρο", τα νέα νοήματα και οι ταυτότητες εξελίσσονται και μεταβάλλονται συνεχώς, αντί να είναι σταθερά ή αμετάβλητα. Η έννοια αυτή τονίζει ότι τα νοήματα δεν είναι προκαθορισμένα- διαμορφώνονται από την αλληλεπίδραση διαφορετικών πολιτισμικών επιρροών. Ως αποτέλεσμα, οι παραδοσιακοί δυαδικοί τρόποι σκέψης καταρρίπτονται, επιτρέποντας μια πιο ρευστή και υβριδική μορφή αναπαράστασης που υπερβαίνει τα άκαμπτα όρια μεταξύ "εαυτού" και "άλλου".</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22</a:t>
            </a:fld>
            <a:endParaRPr lang="de-DE"/>
          </a:p>
        </p:txBody>
      </p:sp>
    </p:spTree>
    <p:extLst>
      <p:ext uri="{BB962C8B-B14F-4D97-AF65-F5344CB8AC3E}">
        <p14:creationId xmlns:p14="http://schemas.microsoft.com/office/powerpoint/2010/main" val="1742045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Στη μελέτη περίπτωσης, οι ενέργειες του εκπαιδευτικού δημιουργούν μια διεθνή κουλτούρα που δεν επικεντρώνεται στον εξωτισμό της πολυπολιτισμικότητας ή στην απλή ποικιλομορφία των πολιτισμών, αλλά μάλλον στην ανάμειξη και την άρθρωση της πολιτισμικής υβριδικότητας. Ο "δικός του χώρος" που ανοίγει ο εκπαιδευτικός για τους μαθητές είναι ένας "τρίτος χώρος", όπου μπορούν να αναδυθούν νέες μορφές ταυτότητας και πολιτισμικής έκφρασης, απαλλαγμένες από τις παραδοσιακές ή κυρίαρχες αφηγήσεις. Αυτός ο χώρος επιτρέπει δημιουργικές επαναδιαπραγματεύσεις και επανερμηνείες, αμφισβητώντας και μετασχηματίζοντας τις υπάρχουσες σχέσεις εξουσίας και τους υφιστάμενους λόγους. Ο "τρίτος χώρος" είναι, επομένως, ένας τόπος δυνατοτήτων, όπου τα νοήματα μπορούν να δημιουργηθούν, να αποσταθεροποιηθούν και να επαναπροσδιοριστούν.</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23</a:t>
            </a:fld>
            <a:endParaRPr lang="de-DE"/>
          </a:p>
        </p:txBody>
      </p:sp>
    </p:spTree>
    <p:extLst>
      <p:ext uri="{BB962C8B-B14F-4D97-AF65-F5344CB8AC3E}">
        <p14:creationId xmlns:p14="http://schemas.microsoft.com/office/powerpoint/2010/main" val="349024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Ενεργώντας με διακριτικότητα - συγκεκριμένα μέσω της παρατήρησης και της αναμονής - ο δάσκαλος δημιουργεί τις προϋποθέσεις για έναν "τρίτο χώρο" με τους μαθητές. Είναι σημαντικό να κατανοήσουμε ότι η παιδαγωγική διακριτικότητα, όπως αναφέρθηκε προηγουμένως, εμφανίζεται στον τρόπο με τον οποίο αλληλεπιδρούμε με τους άλλους. Ο τρόπος με τον οποίο ο δάσκαλος αποτρέπει τις απολογίες και τις δικαιολογίες, οι οποίες μπορούν να λειτουργήσουν ως μηχανισμοί υποταγής, αποτελεί επίσης βασικό μέρος αυτής της τακτικής προσέγγισης.</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24</a:t>
            </a:fld>
            <a:endParaRPr lang="de-DE"/>
          </a:p>
        </p:txBody>
      </p:sp>
    </p:spTree>
    <p:extLst>
      <p:ext uri="{BB962C8B-B14F-4D97-AF65-F5344CB8AC3E}">
        <p14:creationId xmlns:p14="http://schemas.microsoft.com/office/powerpoint/2010/main" val="449054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Οι εκπαιδευτικές και διδακτικές δράσεις δεν μπορούν να προγραμματιστούν εκ των προτέρων μέχρι την παραμικρή λεπτομέρεια. Οι εκπαιδευτικοί πρέπει να είναι ευέλικτοι και να ανταποκρίνονται στις καταστάσεις και τις εξελίξεις που προκύπτουν. Αυτό δημιουργεί μια δυναμική πτυχή στη διακριτική </a:t>
            </a:r>
            <a:r>
              <a:rPr lang="en-GB" sz="1200" kern="1200" dirty="0" err="1">
                <a:solidFill>
                  <a:schemeClr val="tx1"/>
                </a:solidFill>
                <a:effectLst/>
                <a:latin typeface="+mn-lt"/>
                <a:ea typeface="+mn-ea"/>
                <a:cs typeface="+mn-cs"/>
              </a:rPr>
              <a:t>συμπεριφορά </a:t>
            </a:r>
            <a:r>
              <a:rPr lang="en-GB" sz="1200" kern="1200" dirty="0">
                <a:solidFill>
                  <a:schemeClr val="tx1"/>
                </a:solidFill>
                <a:effectLst/>
                <a:latin typeface="+mn-lt"/>
                <a:ea typeface="+mn-ea"/>
                <a:cs typeface="+mn-cs"/>
              </a:rPr>
              <a:t>των εκπαιδευτικών. Βασικές διαστάσεις που πρέπει να λαμβάνουν υπόψη στις δράσεις τους είναι η ικανότητα προσαρμογής στις μεταβαλλόμενες συνθήκες, η ευαισθησία στις ποικίλες ανάγκες και τα συναισθήματα των μαθητών, η ικανότητα ενθάρρυνσης της εμπλοκής και της συμμετοχής και η ικανότητα εξισορρόπησης της εξουσίας με την ενσυναίσθηση και την κατανόηση.</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25</a:t>
            </a:fld>
            <a:endParaRPr lang="de-DE"/>
          </a:p>
        </p:txBody>
      </p:sp>
    </p:spTree>
    <p:extLst>
      <p:ext uri="{BB962C8B-B14F-4D97-AF65-F5344CB8AC3E}">
        <p14:creationId xmlns:p14="http://schemas.microsoft.com/office/powerpoint/2010/main" val="173642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Η έννοια αυτή, που εισήχθη για πρώτη φορά από τον Johann Friedrich Herbart τον 19ο αιώνα, σχεδιάστηκε για να γεφυρώσει το χάσμα μεταξύ θεωρίας και πράξης στη διδασκαλία και την εκπαίδευση. Δίνει έμφαση στην επίγνωση της πολυπλοκότητας που ενέχεται στις εκπαιδευτικές δράσεις, συμπεριλαμβανομένων παραγόντων όπως η καθοριστικότητα, η </a:t>
            </a:r>
            <a:r>
              <a:rPr lang="en-GB" sz="1200" kern="1200" dirty="0" err="1">
                <a:solidFill>
                  <a:schemeClr val="tx1"/>
                </a:solidFill>
                <a:effectLst/>
                <a:latin typeface="+mn-lt"/>
                <a:ea typeface="+mn-ea"/>
                <a:cs typeface="+mn-cs"/>
              </a:rPr>
              <a:t>απροσδιοριστία</a:t>
            </a:r>
            <a:r>
              <a:rPr lang="en-GB" sz="1200" kern="1200" dirty="0">
                <a:solidFill>
                  <a:schemeClr val="tx1"/>
                </a:solidFill>
                <a:effectLst/>
                <a:latin typeface="+mn-lt"/>
                <a:ea typeface="+mn-ea"/>
                <a:cs typeface="+mn-cs"/>
              </a:rPr>
              <a:t>, η βεβαιότητα, η αβεβαιότητα, η διαθεσιμότητα και η μη διαθεσιμότητα. Αντί να προσφέρει μια απλή λύση, παρέχει ένα πλαίσιο για τη συζήτηση και την κατανόηση των προκλήσεων που αντιμετωπίζουν οι εκπαιδευτικοί. Στόχος είναι να βοηθήσει τους εκπαιδευτικούς να εντοπίσουν τα προβλήματα εντός των πρακτικών και των θεσμών και να αναπτύξουν τα δικά τους πλαίσια σκέψης και δράσης εντός της παιδαγωγικής πρακτικής.</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4</a:t>
            </a:fld>
            <a:endParaRPr lang="de-DE"/>
          </a:p>
        </p:txBody>
      </p:sp>
    </p:spTree>
    <p:extLst>
      <p:ext uri="{BB962C8B-B14F-4D97-AF65-F5344CB8AC3E}">
        <p14:creationId xmlns:p14="http://schemas.microsoft.com/office/powerpoint/2010/main" val="240258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Μια πρόκληση με την παιδαγωγική τακτική είναι ότι δεν μπορεί εύκολα να εξηγηθεί με τη χρήση συμπεριφοριστικής ή τεχνικής γλώσσας, ούτε μπορεί να αναχθεί σε ένα σύνολο διδακτικών αρχών ή δεξιοτήτων. Η τακτική έχει να κάνει λιγότερο με την εφαρμογή της γνώσης και περισσότερο με τη γνώση στην πράξη, πράγμα που σημαίνει ότι συνδέεται πάντα με το άτομο και τη συγκεκριμένη κατάσταση. Παρά ταύτα, εξακολουθεί να έχει μια διακειμενική ποιότητα, που σημαίνει ότι μπορεί να γίνει κατανοητή μέσω κοινωνικών και πολιτισμικών-ηθικών εννοιών.</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5</a:t>
            </a:fld>
            <a:endParaRPr lang="de-DE"/>
          </a:p>
        </p:txBody>
      </p:sp>
    </p:spTree>
    <p:extLst>
      <p:ext uri="{BB962C8B-B14F-4D97-AF65-F5344CB8AC3E}">
        <p14:creationId xmlns:p14="http://schemas.microsoft.com/office/powerpoint/2010/main" val="272171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Παιδαγωγικά και διδακτικά στοιχεία συχνά διαπλέκονται στην πράξη, αποκαλύπτοντας "διακριτική δράση". Σε μια δεδομένη κατάσταση, ο δάσκαλος συμπάσχει με τον μαθητή, κατανοώντας την εμπειρία του και αναγνωρίζοντας την παιδαγωγική σημασία της στιγμής. Αυτό συνεπάγεται ότι γνωρίζει τι πρέπει να κάνει, πώς να το κάνει και στη συνέχεια ενεργεί κατάλληλα. Αυτή η διαδικασία εγείρει το ερώτημα πώς να υποστηρίξει δίκαια τον μαθητή και ποια μορφή παιδαγωγικής αλληλεγγύης είναι κατάλληλη. Περιλαμβάνει επίσης έναν ρυθμιστικό μηχανισμό για την κριτική εξέταση των παιδαγωγικών στάσεων, πρακτικών και αξιών ώστε να διασφαλιστεί ότι ευθυγραμμίζονται με τις ανάγκες του μαθητή.</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6</a:t>
            </a:fld>
            <a:endParaRPr lang="de-DE"/>
          </a:p>
        </p:txBody>
      </p:sp>
    </p:spTree>
    <p:extLst>
      <p:ext uri="{BB962C8B-B14F-4D97-AF65-F5344CB8AC3E}">
        <p14:creationId xmlns:p14="http://schemas.microsoft.com/office/powerpoint/2010/main" val="240065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Η Σπίβακ </a:t>
            </a:r>
            <a:r>
              <a:rPr lang="en-GB" sz="1200" kern="1200" dirty="0">
                <a:solidFill>
                  <a:schemeClr val="tx1"/>
                </a:solidFill>
                <a:effectLst/>
                <a:latin typeface="+mn-lt"/>
                <a:ea typeface="+mn-ea"/>
                <a:cs typeface="+mn-cs"/>
              </a:rPr>
              <a:t>οραματίζεται μια εκπαίδευση που προάγει τη δημοκρατική ευγένεια και δίνει έμφαση στην ευθύνη απέναντι στους άλλους, εστιάζοντας στο να λογοδοτεί σε αυτούς και όχι στο να μιλάει εκ μέρους τους. Σε αυτό το πλαίσιο, η παιδαγωγική διακριτικότητα καθίσταται ζωτικής σημασίας, ιδίως σε καταστάσεις που απαιτούν ηθικό συλλογισμό, όπου αποδίδεται σεβασμός ή περιφρόνηση. Το τακτ, υπό αυτή την έννοια, αναδεικνύει μια κατάσταση κρίσης στην εκπαίδευση, όπου διακυβεύεται η λεπτή ισορροπία μεταξύ της αυτογνωσίας και της κατανόησης των άλλων.</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7</a:t>
            </a:fld>
            <a:endParaRPr lang="de-DE"/>
          </a:p>
        </p:txBody>
      </p:sp>
    </p:spTree>
    <p:extLst>
      <p:ext uri="{BB962C8B-B14F-4D97-AF65-F5344CB8AC3E}">
        <p14:creationId xmlns:p14="http://schemas.microsoft.com/office/powerpoint/2010/main" val="337408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Στις διαφορετικές τάξεις, η αυξημένη αλληλεπίδραση μεταξύ εκπαιδευτικών και μαθητών είναι ζωτικής σημασίας, είτε πρόκειται για την κατανόηση του περιεχομένου είτε για τη διαχείριση των συγκρούσεων. Ωστόσο, αυτή η νέα πραγματικότητα μπορεί να φέρει απροσδόκητες προκλήσεις. Για να διατηρήσουν τον έλεγχο, οι εκπαιδευτικοί μπορεί να επιβάλλουν αυστηρούς κανόνες και να δομούν σε μεγάλο βαθμό τις τάξεις τους, εστιάζοντας στην εξουσία τους και στην παράδοση του περιεχομένου. Ενώ αυτή η προσέγγιση μπορεί να ελαχιστοποιήσει τις διαταραχές, συχνά παραμελεί τις ανάγκες των μαθητών, παραμερίζοντας σημαντικές παιδαγωγικές πτυχές όπως η ατομική υποστήριξη και η δημιουργική μάθηση. Για τους εκπαιδευτικούς, αυτό μπορεί να οδηγήσει σε απώλεια της αυθεντικότητας, μειώνοντας την αίσθηση ολοκλήρωσης και τη χαρά τους για τη διδασκαλία.</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8</a:t>
            </a:fld>
            <a:endParaRPr lang="de-DE"/>
          </a:p>
        </p:txBody>
      </p:sp>
    </p:spTree>
    <p:extLst>
      <p:ext uri="{BB962C8B-B14F-4D97-AF65-F5344CB8AC3E}">
        <p14:creationId xmlns:p14="http://schemas.microsoft.com/office/powerpoint/2010/main" val="274535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Αν πιστεύουμε ότι η εκπαίδευση πρέπει να προάγει εξίσου τόσο την εξατομίκευση όσο και την κοινωνικοποίηση, τότε αντιμετωπίζουμε την πρόκληση του καθορισμού του τρόπου εξισορρόπησης αυτών των στόχων. Πρέπει να δοθεί προτεραιότητα στον έναν έναντι του άλλου ή μπορούν να έχουν την ίδια βαρύτητα; Η παιδαγωγική τακτική μας ωθεί να βρούμε μια ισορροπία μεταξύ του γενικού και του ατομικού, προσφέροντας εξατομικευμένη εκπαίδευση ως αντίβαρο στην ισχυρή επιρροή των κοινωνικών προτύπων και δομών. Ωστόσο, είναι σημαντικό να αναγνωρίσουμε ότι η πραγματική ατομικότητα είναι δύσκολο να επιτευχθεί μόνο μέσω της εκπαίδευσης.</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9</a:t>
            </a:fld>
            <a:endParaRPr lang="de-DE"/>
          </a:p>
        </p:txBody>
      </p:sp>
    </p:spTree>
    <p:extLst>
      <p:ext uri="{BB962C8B-B14F-4D97-AF65-F5344CB8AC3E}">
        <p14:creationId xmlns:p14="http://schemas.microsoft.com/office/powerpoint/2010/main" val="233475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Η ενασχόληση με τους μαθητές από τη σκοπιά της παιδαγωγικής ποικιλομορφίας σημαίνει ότι δεν πρέπει να βλέπουμε τη διαφορετικότητα ενός μαθητή ως έλλειμμα. Βλέποντάς την με αυτόν τον τρόπο θα ήταν αδύνατο να αλληλεπιδράσουμε μαζί τους με διακριτικότητα. Αντίθετα, θα πρέπει να βλέπουμε αυτή τη διαφορετικότητα ως μια μορφή "διαφορετικότητας" από τον κανόνα που γνωρίζουμε, η οποία μας επιτρέπει να σεβόμαστε και να τιμούμε την ατομικότητα και την ακεραιότητα κάθε μαθητή. Με τη σειρά τους, οι εκπαιδευτικοί μπορούν να καθοδηγήσουν τα παιδιά μέσω του δικού τους παραδείγματος, επιδεικνύοντας διακριτική συμπεριφορά στις αλληλεπιδράσεις τους, η οποία μπορεί ακούσια να χρησιμεύσει ως ένα ισχυρό μάθημα για το πώς να συναναστρέφονται με τους άλλους με σεβασμό και σκέψη.</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D5AC3DC-6775-4FD4-B760-8FA809BD3E2F}" type="slidenum">
              <a:rPr lang="de-DE" smtClean="0"/>
              <a:t>10</a:t>
            </a:fld>
            <a:endParaRPr lang="de-DE"/>
          </a:p>
        </p:txBody>
      </p:sp>
    </p:spTree>
    <p:extLst>
      <p:ext uri="{BB962C8B-B14F-4D97-AF65-F5344CB8AC3E}">
        <p14:creationId xmlns:p14="http://schemas.microsoft.com/office/powerpoint/2010/main" val="151380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7.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7.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25.svg"/><Relationship Id="rId4" Type="http://schemas.openxmlformats.org/officeDocument/2006/relationships/image" Target="../media/image7.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svg"/><Relationship Id="rId4" Type="http://schemas.openxmlformats.org/officeDocument/2006/relationships/image" Target="../media/image7.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2764"/>
        </a:solidFill>
        <a:effectLst/>
      </p:bgPr>
    </p:bg>
    <p:spTree>
      <p:nvGrpSpPr>
        <p:cNvPr id="1" name=""/>
        <p:cNvGrpSpPr/>
        <p:nvPr/>
      </p:nvGrpSpPr>
      <p:grpSpPr>
        <a:xfrm>
          <a:off x="0" y="0"/>
          <a:ext cx="0" cy="0"/>
          <a:chOff x="0" y="0"/>
          <a:chExt cx="0" cy="0"/>
        </a:xfrm>
      </p:grpSpPr>
      <p:grpSp>
        <p:nvGrpSpPr>
          <p:cNvPr id="2" name="Group 2"/>
          <p:cNvGrpSpPr/>
          <p:nvPr/>
        </p:nvGrpSpPr>
        <p:grpSpPr>
          <a:xfrm>
            <a:off x="2687898" y="2070434"/>
            <a:ext cx="12408348" cy="3054016"/>
            <a:chOff x="0" y="0"/>
            <a:chExt cx="16544464" cy="4072022"/>
          </a:xfrm>
        </p:grpSpPr>
        <p:grpSp>
          <p:nvGrpSpPr>
            <p:cNvPr id="3" name="Group 3"/>
            <p:cNvGrpSpPr>
              <a:grpSpLocks noChangeAspect="1"/>
            </p:cNvGrpSpPr>
            <p:nvPr/>
          </p:nvGrpSpPr>
          <p:grpSpPr>
            <a:xfrm>
              <a:off x="3466520" y="0"/>
              <a:ext cx="2754603" cy="4072022"/>
              <a:chOff x="0" y="0"/>
              <a:chExt cx="2307590" cy="3411220"/>
            </a:xfrm>
          </p:grpSpPr>
          <p:sp>
            <p:nvSpPr>
              <p:cNvPr id="4" name="Freeform 4"/>
              <p:cNvSpPr/>
              <p:nvPr/>
            </p:nvSpPr>
            <p:spPr>
              <a:xfrm>
                <a:off x="0" y="0"/>
                <a:ext cx="2307590" cy="3412490"/>
              </a:xfrm>
              <a:custGeom>
                <a:avLst/>
                <a:gdLst/>
                <a:ahLst/>
                <a:cxnLst/>
                <a:rect l="l" t="t" r="r" b="b"/>
                <a:pathLst>
                  <a:path w="2307590" h="3412490">
                    <a:moveTo>
                      <a:pt x="2307590" y="2264410"/>
                    </a:moveTo>
                    <a:lnTo>
                      <a:pt x="2307590" y="0"/>
                    </a:lnTo>
                    <a:lnTo>
                      <a:pt x="1521460" y="0"/>
                    </a:lnTo>
                    <a:lnTo>
                      <a:pt x="1521460" y="2244090"/>
                    </a:lnTo>
                    <a:cubicBezTo>
                      <a:pt x="1521460" y="2397760"/>
                      <a:pt x="1488440" y="2512060"/>
                      <a:pt x="1423670" y="2585720"/>
                    </a:cubicBezTo>
                    <a:cubicBezTo>
                      <a:pt x="1360170" y="2656840"/>
                      <a:pt x="1271270" y="2689860"/>
                      <a:pt x="1150620" y="2689860"/>
                    </a:cubicBezTo>
                    <a:cubicBezTo>
                      <a:pt x="1029970" y="2689860"/>
                      <a:pt x="942340" y="2655570"/>
                      <a:pt x="880110" y="2585720"/>
                    </a:cubicBezTo>
                    <a:cubicBezTo>
                      <a:pt x="815340" y="2512060"/>
                      <a:pt x="783590" y="2397760"/>
                      <a:pt x="783590" y="2244090"/>
                    </a:cubicBezTo>
                    <a:lnTo>
                      <a:pt x="783590" y="0"/>
                    </a:lnTo>
                    <a:lnTo>
                      <a:pt x="0" y="0"/>
                    </a:lnTo>
                    <a:lnTo>
                      <a:pt x="0" y="2264410"/>
                    </a:lnTo>
                    <a:cubicBezTo>
                      <a:pt x="0" y="2446020"/>
                      <a:pt x="26670" y="2609850"/>
                      <a:pt x="78740" y="2750820"/>
                    </a:cubicBezTo>
                    <a:cubicBezTo>
                      <a:pt x="132080" y="2895600"/>
                      <a:pt x="209550" y="3017520"/>
                      <a:pt x="311150" y="3116580"/>
                    </a:cubicBezTo>
                    <a:cubicBezTo>
                      <a:pt x="411480" y="3214370"/>
                      <a:pt x="534670" y="3289300"/>
                      <a:pt x="678180" y="3338830"/>
                    </a:cubicBezTo>
                    <a:cubicBezTo>
                      <a:pt x="817880" y="3387090"/>
                      <a:pt x="976630" y="3412490"/>
                      <a:pt x="1151890" y="3412490"/>
                    </a:cubicBezTo>
                    <a:cubicBezTo>
                      <a:pt x="1325880" y="3412490"/>
                      <a:pt x="1485900" y="3388360"/>
                      <a:pt x="1625600" y="3340100"/>
                    </a:cubicBezTo>
                    <a:cubicBezTo>
                      <a:pt x="1769110" y="3290570"/>
                      <a:pt x="1893570" y="3215640"/>
                      <a:pt x="1995170" y="3117850"/>
                    </a:cubicBezTo>
                    <a:cubicBezTo>
                      <a:pt x="2096770" y="3020060"/>
                      <a:pt x="2175510" y="2896870"/>
                      <a:pt x="2228850" y="2753360"/>
                    </a:cubicBezTo>
                    <a:cubicBezTo>
                      <a:pt x="2280920" y="2609850"/>
                      <a:pt x="2307590" y="2446020"/>
                      <a:pt x="2307590" y="2264410"/>
                    </a:cubicBezTo>
                    <a:close/>
                  </a:path>
                </a:pathLst>
              </a:custGeom>
              <a:blipFill>
                <a:blip r:embed="rId2"/>
                <a:stretch>
                  <a:fillRect l="-60910" r="-60910"/>
                </a:stretch>
              </a:blipFill>
            </p:spPr>
          </p:sp>
        </p:grpSp>
        <p:grpSp>
          <p:nvGrpSpPr>
            <p:cNvPr id="5" name="Group 5"/>
            <p:cNvGrpSpPr>
              <a:grpSpLocks noChangeAspect="1"/>
            </p:cNvGrpSpPr>
            <p:nvPr/>
          </p:nvGrpSpPr>
          <p:grpSpPr>
            <a:xfrm>
              <a:off x="0" y="0"/>
              <a:ext cx="2775327" cy="4072022"/>
              <a:chOff x="0" y="0"/>
              <a:chExt cx="2286000" cy="3354070"/>
            </a:xfrm>
          </p:grpSpPr>
          <p:sp>
            <p:nvSpPr>
              <p:cNvPr id="6" name="Freeform 6"/>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3"/>
                <a:stretch>
                  <a:fillRect t="-1119" b="-1119"/>
                </a:stretch>
              </a:blipFill>
            </p:spPr>
          </p:sp>
        </p:grpSp>
        <p:grpSp>
          <p:nvGrpSpPr>
            <p:cNvPr id="7" name="Group 7"/>
            <p:cNvGrpSpPr>
              <a:grpSpLocks noChangeAspect="1"/>
            </p:cNvGrpSpPr>
            <p:nvPr/>
          </p:nvGrpSpPr>
          <p:grpSpPr>
            <a:xfrm>
              <a:off x="6435499" y="0"/>
              <a:ext cx="2775327" cy="4072022"/>
              <a:chOff x="0" y="0"/>
              <a:chExt cx="2286000" cy="3354070"/>
            </a:xfrm>
          </p:grpSpPr>
          <p:sp>
            <p:nvSpPr>
              <p:cNvPr id="8" name="Freeform 8"/>
              <p:cNvSpPr/>
              <p:nvPr/>
            </p:nvSpPr>
            <p:spPr>
              <a:xfrm>
                <a:off x="-2540" y="-1270"/>
                <a:ext cx="2288540" cy="3355340"/>
              </a:xfrm>
              <a:custGeom>
                <a:avLst/>
                <a:gdLst/>
                <a:ahLst/>
                <a:cxnLst/>
                <a:rect l="l" t="t" r="r" b="b"/>
                <a:pathLst>
                  <a:path w="2288540" h="33553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59899" r="-59899"/>
                </a:stretch>
              </a:blipFill>
            </p:spPr>
          </p:sp>
        </p:grpSp>
        <p:grpSp>
          <p:nvGrpSpPr>
            <p:cNvPr id="9" name="Group 9"/>
            <p:cNvGrpSpPr>
              <a:grpSpLocks noChangeAspect="1"/>
            </p:cNvGrpSpPr>
            <p:nvPr/>
          </p:nvGrpSpPr>
          <p:grpSpPr>
            <a:xfrm>
              <a:off x="9530432" y="0"/>
              <a:ext cx="3224802" cy="4072022"/>
              <a:chOff x="0" y="0"/>
              <a:chExt cx="2745740" cy="3467100"/>
            </a:xfrm>
          </p:grpSpPr>
          <p:sp>
            <p:nvSpPr>
              <p:cNvPr id="10" name="Freeform 10"/>
              <p:cNvSpPr/>
              <p:nvPr/>
            </p:nvSpPr>
            <p:spPr>
              <a:xfrm>
                <a:off x="0" y="0"/>
                <a:ext cx="2745740" cy="3468370"/>
              </a:xfrm>
              <a:custGeom>
                <a:avLst/>
                <a:gdLst/>
                <a:ahLst/>
                <a:cxnLst/>
                <a:rect l="l" t="t" r="r" b="b"/>
                <a:pathLst>
                  <a:path w="2745740" h="3468370">
                    <a:moveTo>
                      <a:pt x="2654300" y="982980"/>
                    </a:moveTo>
                    <a:cubicBezTo>
                      <a:pt x="2593340" y="765810"/>
                      <a:pt x="2501900" y="581660"/>
                      <a:pt x="2383790" y="436880"/>
                    </a:cubicBezTo>
                    <a:cubicBezTo>
                      <a:pt x="2264410" y="289560"/>
                      <a:pt x="2115820" y="177800"/>
                      <a:pt x="1943100" y="105410"/>
                    </a:cubicBezTo>
                    <a:cubicBezTo>
                      <a:pt x="1774190" y="35560"/>
                      <a:pt x="1581150" y="0"/>
                      <a:pt x="1371600" y="0"/>
                    </a:cubicBezTo>
                    <a:cubicBezTo>
                      <a:pt x="1162050" y="0"/>
                      <a:pt x="970280" y="35560"/>
                      <a:pt x="801370" y="106680"/>
                    </a:cubicBezTo>
                    <a:cubicBezTo>
                      <a:pt x="629920" y="179070"/>
                      <a:pt x="481330" y="290830"/>
                      <a:pt x="361950" y="436880"/>
                    </a:cubicBezTo>
                    <a:cubicBezTo>
                      <a:pt x="243840" y="582930"/>
                      <a:pt x="152400" y="765810"/>
                      <a:pt x="90170" y="982980"/>
                    </a:cubicBezTo>
                    <a:cubicBezTo>
                      <a:pt x="30480" y="1196340"/>
                      <a:pt x="0" y="1449070"/>
                      <a:pt x="0" y="1734820"/>
                    </a:cubicBezTo>
                    <a:cubicBezTo>
                      <a:pt x="0" y="2020570"/>
                      <a:pt x="30480" y="2273300"/>
                      <a:pt x="91440" y="2485390"/>
                    </a:cubicBezTo>
                    <a:cubicBezTo>
                      <a:pt x="152400" y="2702560"/>
                      <a:pt x="243840" y="2885440"/>
                      <a:pt x="361950" y="3030220"/>
                    </a:cubicBezTo>
                    <a:cubicBezTo>
                      <a:pt x="481330" y="3177540"/>
                      <a:pt x="629920" y="3289300"/>
                      <a:pt x="801370" y="3361690"/>
                    </a:cubicBezTo>
                    <a:cubicBezTo>
                      <a:pt x="970280" y="3432810"/>
                      <a:pt x="1162050" y="3468370"/>
                      <a:pt x="1371600" y="3468370"/>
                    </a:cubicBezTo>
                    <a:cubicBezTo>
                      <a:pt x="1581150" y="3468370"/>
                      <a:pt x="1774190" y="3432810"/>
                      <a:pt x="1943100" y="3361690"/>
                    </a:cubicBezTo>
                    <a:cubicBezTo>
                      <a:pt x="2115820" y="3289300"/>
                      <a:pt x="2264410" y="3178810"/>
                      <a:pt x="2383790" y="3030220"/>
                    </a:cubicBezTo>
                    <a:cubicBezTo>
                      <a:pt x="2501900" y="2885440"/>
                      <a:pt x="2592070" y="2702560"/>
                      <a:pt x="2654300" y="2485390"/>
                    </a:cubicBezTo>
                    <a:cubicBezTo>
                      <a:pt x="2713990" y="2273300"/>
                      <a:pt x="2745740" y="2020570"/>
                      <a:pt x="2745740" y="1734820"/>
                    </a:cubicBezTo>
                    <a:cubicBezTo>
                      <a:pt x="2745740" y="1449070"/>
                      <a:pt x="2715260" y="1196340"/>
                      <a:pt x="2654300" y="982980"/>
                    </a:cubicBezTo>
                    <a:close/>
                    <a:moveTo>
                      <a:pt x="1371600" y="2745740"/>
                    </a:moveTo>
                    <a:cubicBezTo>
                      <a:pt x="1277620" y="2745740"/>
                      <a:pt x="1195070" y="2726690"/>
                      <a:pt x="1126490" y="2689860"/>
                    </a:cubicBezTo>
                    <a:cubicBezTo>
                      <a:pt x="1056640" y="2651760"/>
                      <a:pt x="999490" y="2598420"/>
                      <a:pt x="952500" y="2527300"/>
                    </a:cubicBezTo>
                    <a:cubicBezTo>
                      <a:pt x="902970" y="2452370"/>
                      <a:pt x="866140" y="2357120"/>
                      <a:pt x="840740" y="2246630"/>
                    </a:cubicBezTo>
                    <a:cubicBezTo>
                      <a:pt x="814070" y="2131060"/>
                      <a:pt x="801370" y="1996440"/>
                      <a:pt x="801370" y="1849120"/>
                    </a:cubicBezTo>
                    <a:lnTo>
                      <a:pt x="801370" y="1619250"/>
                    </a:lnTo>
                    <a:cubicBezTo>
                      <a:pt x="801370" y="1471930"/>
                      <a:pt x="814070" y="1337310"/>
                      <a:pt x="840740" y="1221740"/>
                    </a:cubicBezTo>
                    <a:cubicBezTo>
                      <a:pt x="866140" y="1109980"/>
                      <a:pt x="902970" y="1016000"/>
                      <a:pt x="952500" y="941070"/>
                    </a:cubicBezTo>
                    <a:cubicBezTo>
                      <a:pt x="999490" y="868680"/>
                      <a:pt x="1056640" y="815340"/>
                      <a:pt x="1126490" y="778510"/>
                    </a:cubicBezTo>
                    <a:cubicBezTo>
                      <a:pt x="1195070" y="741680"/>
                      <a:pt x="1277620" y="722630"/>
                      <a:pt x="1371600" y="722630"/>
                    </a:cubicBezTo>
                    <a:cubicBezTo>
                      <a:pt x="1465580" y="722630"/>
                      <a:pt x="1548130" y="741680"/>
                      <a:pt x="1616710" y="778510"/>
                    </a:cubicBezTo>
                    <a:cubicBezTo>
                      <a:pt x="1686560" y="816610"/>
                      <a:pt x="1743710" y="869950"/>
                      <a:pt x="1791970" y="942340"/>
                    </a:cubicBezTo>
                    <a:cubicBezTo>
                      <a:pt x="1841500" y="1016000"/>
                      <a:pt x="1879600" y="1109980"/>
                      <a:pt x="1905000" y="1221740"/>
                    </a:cubicBezTo>
                    <a:cubicBezTo>
                      <a:pt x="1931670" y="1337310"/>
                      <a:pt x="1944370" y="1471930"/>
                      <a:pt x="1944370" y="1619250"/>
                    </a:cubicBezTo>
                    <a:lnTo>
                      <a:pt x="1944370" y="1849120"/>
                    </a:lnTo>
                    <a:cubicBezTo>
                      <a:pt x="1944370" y="1996440"/>
                      <a:pt x="1931670" y="2131060"/>
                      <a:pt x="1905000" y="2246630"/>
                    </a:cubicBezTo>
                    <a:cubicBezTo>
                      <a:pt x="1879600" y="2357120"/>
                      <a:pt x="1841500" y="2452370"/>
                      <a:pt x="1791970" y="2527300"/>
                    </a:cubicBezTo>
                    <a:cubicBezTo>
                      <a:pt x="1744980" y="2599690"/>
                      <a:pt x="1687830" y="2653030"/>
                      <a:pt x="1616710" y="2691130"/>
                    </a:cubicBezTo>
                    <a:cubicBezTo>
                      <a:pt x="1548130" y="2727960"/>
                      <a:pt x="1465580" y="2745740"/>
                      <a:pt x="1371600" y="2745740"/>
                    </a:cubicBezTo>
                    <a:close/>
                  </a:path>
                </a:pathLst>
              </a:custGeom>
              <a:blipFill>
                <a:blip r:embed="rId5"/>
                <a:stretch>
                  <a:fillRect l="-44620" r="-44620"/>
                </a:stretch>
              </a:blipFill>
            </p:spPr>
          </p:sp>
        </p:grpSp>
        <p:grpSp>
          <p:nvGrpSpPr>
            <p:cNvPr id="11" name="Group 11"/>
            <p:cNvGrpSpPr>
              <a:grpSpLocks noChangeAspect="1"/>
            </p:cNvGrpSpPr>
            <p:nvPr/>
          </p:nvGrpSpPr>
          <p:grpSpPr>
            <a:xfrm>
              <a:off x="13448063" y="0"/>
              <a:ext cx="3096401" cy="4072022"/>
              <a:chOff x="0" y="0"/>
              <a:chExt cx="2551430" cy="3355340"/>
            </a:xfrm>
          </p:grpSpPr>
          <p:sp>
            <p:nvSpPr>
              <p:cNvPr id="12" name="Freeform 12"/>
              <p:cNvSpPr/>
              <p:nvPr/>
            </p:nvSpPr>
            <p:spPr>
              <a:xfrm>
                <a:off x="0" y="0"/>
                <a:ext cx="2550160" cy="3355340"/>
              </a:xfrm>
              <a:custGeom>
                <a:avLst/>
                <a:gdLst/>
                <a:ahLst/>
                <a:cxnLst/>
                <a:rect l="l" t="t" r="r" b="b"/>
                <a:pathLst>
                  <a:path w="2550160" h="3355340">
                    <a:moveTo>
                      <a:pt x="783590" y="2045970"/>
                    </a:moveTo>
                    <a:lnTo>
                      <a:pt x="1191260" y="2045970"/>
                    </a:lnTo>
                    <a:lnTo>
                      <a:pt x="1697990" y="3355340"/>
                    </a:lnTo>
                    <a:lnTo>
                      <a:pt x="2550160" y="3355340"/>
                    </a:lnTo>
                    <a:lnTo>
                      <a:pt x="1940560" y="1864360"/>
                    </a:lnTo>
                    <a:cubicBezTo>
                      <a:pt x="1992630" y="1836420"/>
                      <a:pt x="2040890" y="1802130"/>
                      <a:pt x="2085340" y="1765300"/>
                    </a:cubicBezTo>
                    <a:cubicBezTo>
                      <a:pt x="2156460" y="1705610"/>
                      <a:pt x="2217420" y="1635760"/>
                      <a:pt x="2266950" y="1559560"/>
                    </a:cubicBezTo>
                    <a:cubicBezTo>
                      <a:pt x="2316480" y="1482090"/>
                      <a:pt x="2354580" y="1395730"/>
                      <a:pt x="2381250" y="1303020"/>
                    </a:cubicBezTo>
                    <a:cubicBezTo>
                      <a:pt x="2407920" y="1210310"/>
                      <a:pt x="2420620" y="1109980"/>
                      <a:pt x="2420620" y="1004570"/>
                    </a:cubicBezTo>
                    <a:cubicBezTo>
                      <a:pt x="2420620" y="863600"/>
                      <a:pt x="2399030" y="730250"/>
                      <a:pt x="2354580" y="609600"/>
                    </a:cubicBezTo>
                    <a:cubicBezTo>
                      <a:pt x="2310130" y="486410"/>
                      <a:pt x="2241550" y="377190"/>
                      <a:pt x="2153920" y="287020"/>
                    </a:cubicBezTo>
                    <a:cubicBezTo>
                      <a:pt x="2065020" y="196850"/>
                      <a:pt x="1954530" y="125730"/>
                      <a:pt x="1823720" y="74930"/>
                    </a:cubicBezTo>
                    <a:cubicBezTo>
                      <a:pt x="1696720" y="25400"/>
                      <a:pt x="1548130" y="0"/>
                      <a:pt x="1383030" y="0"/>
                    </a:cubicBezTo>
                    <a:lnTo>
                      <a:pt x="0" y="0"/>
                    </a:lnTo>
                    <a:lnTo>
                      <a:pt x="0" y="3355340"/>
                    </a:lnTo>
                    <a:lnTo>
                      <a:pt x="783590" y="3355340"/>
                    </a:lnTo>
                    <a:lnTo>
                      <a:pt x="783590" y="2045970"/>
                    </a:lnTo>
                    <a:close/>
                    <a:moveTo>
                      <a:pt x="783590" y="739140"/>
                    </a:moveTo>
                    <a:lnTo>
                      <a:pt x="1323340" y="739140"/>
                    </a:lnTo>
                    <a:cubicBezTo>
                      <a:pt x="1422400" y="739140"/>
                      <a:pt x="1492250" y="760730"/>
                      <a:pt x="1530350" y="803910"/>
                    </a:cubicBezTo>
                    <a:cubicBezTo>
                      <a:pt x="1572260" y="850900"/>
                      <a:pt x="1592580" y="916940"/>
                      <a:pt x="1592580" y="1004570"/>
                    </a:cubicBezTo>
                    <a:cubicBezTo>
                      <a:pt x="1592580" y="1108710"/>
                      <a:pt x="1569720" y="1187450"/>
                      <a:pt x="1524000" y="1240790"/>
                    </a:cubicBezTo>
                    <a:cubicBezTo>
                      <a:pt x="1482090" y="1289050"/>
                      <a:pt x="1407160" y="1314450"/>
                      <a:pt x="1301750" y="1314450"/>
                    </a:cubicBezTo>
                    <a:lnTo>
                      <a:pt x="783590" y="1314450"/>
                    </a:lnTo>
                    <a:lnTo>
                      <a:pt x="783590" y="739140"/>
                    </a:lnTo>
                    <a:close/>
                  </a:path>
                </a:pathLst>
              </a:custGeom>
              <a:blipFill>
                <a:blip r:embed="rId6"/>
                <a:stretch>
                  <a:fillRect l="-48680" r="-48680"/>
                </a:stretch>
              </a:blipFill>
            </p:spPr>
          </p:sp>
        </p:grpSp>
      </p:grpSp>
      <p:grpSp>
        <p:nvGrpSpPr>
          <p:cNvPr id="13" name="Group 13"/>
          <p:cNvGrpSpPr/>
          <p:nvPr/>
        </p:nvGrpSpPr>
        <p:grpSpPr>
          <a:xfrm>
            <a:off x="0" y="8851900"/>
            <a:ext cx="18288000" cy="1435100"/>
            <a:chOff x="0" y="0"/>
            <a:chExt cx="4816593" cy="377969"/>
          </a:xfrm>
        </p:grpSpPr>
        <p:sp>
          <p:nvSpPr>
            <p:cNvPr id="14" name="Freeform 14"/>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15" name="TextBox 15"/>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a:off x="-279111" y="8851900"/>
            <a:ext cx="18846222" cy="0"/>
          </a:xfrm>
          <a:prstGeom prst="line">
            <a:avLst/>
          </a:prstGeom>
          <a:ln w="152400" cap="flat">
            <a:solidFill>
              <a:srgbClr val="68ACDC"/>
            </a:solidFill>
            <a:prstDash val="solid"/>
            <a:headEnd type="none" w="sm" len="sm"/>
            <a:tailEnd type="none" w="sm" len="sm"/>
          </a:ln>
        </p:spPr>
      </p:sp>
      <p:sp>
        <p:nvSpPr>
          <p:cNvPr id="17" name="Freeform 17"/>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7"/>
            <a:stretch>
              <a:fillRect/>
            </a:stretch>
          </a:blipFill>
        </p:spPr>
      </p:sp>
      <p:sp>
        <p:nvSpPr>
          <p:cNvPr id="18" name="Freeform 18"/>
          <p:cNvSpPr/>
          <p:nvPr/>
        </p:nvSpPr>
        <p:spPr>
          <a:xfrm>
            <a:off x="13821414" y="9201654"/>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8"/>
            <a:stretch>
              <a:fillRect/>
            </a:stretch>
          </a:blipFill>
        </p:spPr>
      </p:sp>
      <p:sp>
        <p:nvSpPr>
          <p:cNvPr id="19" name="TextBox 19"/>
          <p:cNvSpPr txBox="1"/>
          <p:nvPr/>
        </p:nvSpPr>
        <p:spPr>
          <a:xfrm>
            <a:off x="2939826" y="5616241"/>
            <a:ext cx="12408348" cy="2090316"/>
          </a:xfrm>
          <a:prstGeom prst="rect">
            <a:avLst/>
          </a:prstGeom>
        </p:spPr>
        <p:txBody>
          <a:bodyPr lIns="0" tIns="0" rIns="0" bIns="0" rtlCol="0" anchor="t">
            <a:spAutoFit/>
          </a:bodyPr>
          <a:lstStyle/>
          <a:p>
            <a:pPr algn="l">
              <a:lnSpc>
                <a:spcPts val="6480"/>
              </a:lnSpc>
            </a:pPr>
            <a:r>
              <a:rPr lang="en-US" sz="5400" spc="-210" dirty="0">
                <a:solidFill>
                  <a:srgbClr val="FFFFFF"/>
                </a:solidFill>
                <a:latin typeface="Open Sans Bold"/>
                <a:ea typeface="Open Sans Bold"/>
                <a:cs typeface="Open Sans Bold"/>
                <a:sym typeface="Open Sans Bold"/>
              </a:rPr>
              <a:t>TUTOR</a:t>
            </a:r>
          </a:p>
          <a:p>
            <a:pPr algn="l">
              <a:lnSpc>
                <a:spcPts val="1199"/>
              </a:lnSpc>
            </a:pPr>
            <a:endParaRPr lang="en-US" sz="5400" spc="-210" dirty="0">
              <a:solidFill>
                <a:srgbClr val="FFFFFF"/>
              </a:solidFill>
              <a:latin typeface="Open Sans Bold"/>
              <a:ea typeface="Open Sans Bold"/>
              <a:cs typeface="Open Sans Bold"/>
              <a:sym typeface="Open Sans Bold"/>
            </a:endParaRPr>
          </a:p>
          <a:p>
            <a:pPr>
              <a:lnSpc>
                <a:spcPts val="4320"/>
              </a:lnSpc>
            </a:pPr>
            <a:r>
              <a:rPr lang="en-US" sz="3600" spc="-143" dirty="0">
                <a:solidFill>
                  <a:srgbClr val="FFFFFF"/>
                </a:solidFill>
                <a:latin typeface="Open Sans"/>
                <a:ea typeface="Open Sans"/>
                <a:cs typeface="Open Sans"/>
                <a:sym typeface="Open Sans"/>
              </a:rPr>
              <a:t>Η </a:t>
            </a:r>
            <a:r>
              <a:rPr lang="el-GR" sz="3600" spc="-143" dirty="0">
                <a:solidFill>
                  <a:srgbClr val="FFFFFF"/>
                </a:solidFill>
                <a:latin typeface="Open Sans Bold"/>
                <a:ea typeface="Open Sans Bold"/>
                <a:cs typeface="Open Sans Bold"/>
                <a:sym typeface="Open Sans Bold"/>
              </a:rPr>
              <a:t>Αναβάθμιση των εκπαιδευτικών </a:t>
            </a:r>
            <a:r>
              <a:rPr lang="en-US" sz="3600" spc="-143" dirty="0" err="1">
                <a:solidFill>
                  <a:srgbClr val="FFFFFF"/>
                </a:solidFill>
                <a:latin typeface="Open Sans"/>
                <a:ea typeface="Open Sans"/>
                <a:cs typeface="Open Sans"/>
                <a:sym typeface="Open Sans"/>
              </a:rPr>
              <a:t>με</a:t>
            </a:r>
            <a:r>
              <a:rPr lang="en-US" sz="3600" spc="-143" dirty="0">
                <a:solidFill>
                  <a:srgbClr val="FFFFFF"/>
                </a:solidFill>
                <a:latin typeface="Open Sans"/>
                <a:ea typeface="Open Sans"/>
                <a:cs typeface="Open Sans"/>
                <a:sym typeface="Open Sans"/>
              </a:rPr>
              <a:t> στόχο </a:t>
            </a:r>
            <a:r>
              <a:rPr lang="en-US" sz="3600" spc="-143" dirty="0">
                <a:solidFill>
                  <a:srgbClr val="FFFFFF"/>
                </a:solidFill>
                <a:latin typeface="Open Sans Bold"/>
                <a:ea typeface="Open Sans Bold"/>
                <a:cs typeface="Open Sans Bold"/>
                <a:sym typeface="Open Sans Bold"/>
              </a:rPr>
              <a:t>την ολιστική </a:t>
            </a:r>
            <a:r>
              <a:rPr lang="en-US" sz="3600" spc="-143" dirty="0">
                <a:solidFill>
                  <a:srgbClr val="FFFFFF"/>
                </a:solidFill>
                <a:latin typeface="Open Sans"/>
                <a:ea typeface="Open Sans"/>
                <a:cs typeface="Open Sans"/>
                <a:sym typeface="Open Sans"/>
              </a:rPr>
              <a:t>ενσωμάτωση </a:t>
            </a:r>
            <a:r>
              <a:rPr lang="en-US" sz="3600" spc="-143" dirty="0" err="1">
                <a:solidFill>
                  <a:srgbClr val="FFFFFF"/>
                </a:solidFill>
                <a:latin typeface="Open Sans"/>
                <a:ea typeface="Open Sans"/>
                <a:cs typeface="Open Sans"/>
                <a:sym typeface="Open Sans"/>
              </a:rPr>
              <a:t>στη</a:t>
            </a:r>
            <a:r>
              <a:rPr lang="en-US" sz="3600" spc="-143" dirty="0">
                <a:solidFill>
                  <a:srgbClr val="FFFFFF"/>
                </a:solidFill>
                <a:latin typeface="Open Sans"/>
                <a:ea typeface="Open Sans"/>
                <a:cs typeface="Open Sans"/>
                <a:sym typeface="Open Sans"/>
              </a:rPr>
              <a:t> </a:t>
            </a:r>
            <a:r>
              <a:rPr lang="en-US" sz="3600" spc="-143" dirty="0" err="1">
                <a:solidFill>
                  <a:srgbClr val="FFFFFF"/>
                </a:solidFill>
                <a:latin typeface="Open Sans"/>
                <a:ea typeface="Open Sans"/>
                <a:cs typeface="Open Sans"/>
                <a:sym typeface="Open Sans"/>
              </a:rPr>
              <a:t>διδ</a:t>
            </a:r>
            <a:r>
              <a:rPr lang="en-US" sz="3600" spc="-143" dirty="0">
                <a:solidFill>
                  <a:srgbClr val="FFFFFF"/>
                </a:solidFill>
                <a:latin typeface="Open Sans"/>
                <a:ea typeface="Open Sans"/>
                <a:cs typeface="Open Sans"/>
                <a:sym typeface="Open Sans"/>
              </a:rPr>
              <a:t>ασκαλία</a:t>
            </a:r>
          </a:p>
        </p:txBody>
      </p:sp>
      <p:sp>
        <p:nvSpPr>
          <p:cNvPr id="20" name="TextBox 20"/>
          <p:cNvSpPr txBox="1"/>
          <p:nvPr/>
        </p:nvSpPr>
        <p:spPr>
          <a:xfrm>
            <a:off x="4810134" y="8734619"/>
            <a:ext cx="8163876" cy="1773555"/>
          </a:xfrm>
          <a:prstGeom prst="rect">
            <a:avLst/>
          </a:prstGeom>
        </p:spPr>
        <p:txBody>
          <a:bodyPr lIns="0" tIns="0" rIns="0" bIns="0" rtlCol="0" anchor="t">
            <a:spAutoFit/>
          </a:bodyPr>
          <a:lstStyle/>
          <a:p>
            <a:pPr algn="ctr">
              <a:lnSpc>
                <a:spcPts val="4620"/>
              </a:lnSpc>
            </a:pPr>
            <a:endParaRPr/>
          </a:p>
          <a:p>
            <a:pPr algn="ctr">
              <a:lnSpc>
                <a:spcPts val="1680"/>
              </a:lnSpc>
            </a:pPr>
            <a:r>
              <a:rPr lang="en-US" sz="1200">
                <a:solidFill>
                  <a:srgbClr val="242764"/>
                </a:solidFill>
                <a:latin typeface="Canva Sans"/>
                <a:ea typeface="Canva Sans"/>
                <a:cs typeface="Canva Sans"/>
                <a:sym typeface="Canva Sans"/>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p>
          <a:p>
            <a:pPr algn="ctr">
              <a:lnSpc>
                <a:spcPts val="4620"/>
              </a:lnSpc>
            </a:pPr>
            <a:endParaRPr lang="en-US" sz="1200">
              <a:solidFill>
                <a:srgbClr val="242764"/>
              </a:solidFill>
              <a:latin typeface="Canva Sans"/>
              <a:ea typeface="Canva Sans"/>
              <a:cs typeface="Canva Sans"/>
              <a:sym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849139" y="2999173"/>
            <a:ext cx="13824225" cy="5149617"/>
            <a:chOff x="0" y="0"/>
            <a:chExt cx="3379642" cy="1318506"/>
          </a:xfrm>
        </p:grpSpPr>
        <p:sp>
          <p:nvSpPr>
            <p:cNvPr id="11" name="Freeform 11"/>
            <p:cNvSpPr/>
            <p:nvPr/>
          </p:nvSpPr>
          <p:spPr>
            <a:xfrm>
              <a:off x="0" y="0"/>
              <a:ext cx="3379642" cy="1318506"/>
            </a:xfrm>
            <a:custGeom>
              <a:avLst/>
              <a:gdLst/>
              <a:ahLst/>
              <a:cxnLst/>
              <a:rect l="l" t="t" r="r" b="b"/>
              <a:pathLst>
                <a:path w="3379642" h="1318506">
                  <a:moveTo>
                    <a:pt x="30770" y="0"/>
                  </a:moveTo>
                  <a:lnTo>
                    <a:pt x="3348872" y="0"/>
                  </a:lnTo>
                  <a:cubicBezTo>
                    <a:pt x="3365866" y="0"/>
                    <a:pt x="3379642" y="13776"/>
                    <a:pt x="3379642" y="30770"/>
                  </a:cubicBezTo>
                  <a:lnTo>
                    <a:pt x="3379642" y="1287736"/>
                  </a:lnTo>
                  <a:cubicBezTo>
                    <a:pt x="3379642" y="1295897"/>
                    <a:pt x="3376400" y="1303723"/>
                    <a:pt x="3370630" y="1309494"/>
                  </a:cubicBezTo>
                  <a:cubicBezTo>
                    <a:pt x="3364859" y="1315264"/>
                    <a:pt x="3357033" y="1318506"/>
                    <a:pt x="3348872" y="1318506"/>
                  </a:cubicBezTo>
                  <a:lnTo>
                    <a:pt x="30770" y="1318506"/>
                  </a:lnTo>
                  <a:cubicBezTo>
                    <a:pt x="13776" y="1318506"/>
                    <a:pt x="0" y="1304730"/>
                    <a:pt x="0" y="1287736"/>
                  </a:cubicBezTo>
                  <a:lnTo>
                    <a:pt x="0" y="30770"/>
                  </a:lnTo>
                  <a:cubicBezTo>
                    <a:pt x="0" y="13776"/>
                    <a:pt x="13776" y="0"/>
                    <a:pt x="30770" y="0"/>
                  </a:cubicBezTo>
                  <a:close/>
                </a:path>
              </a:pathLst>
            </a:custGeom>
            <a:solidFill>
              <a:srgbClr val="D9D9D9"/>
            </a:solidFill>
          </p:spPr>
        </p:sp>
        <p:sp>
          <p:nvSpPr>
            <p:cNvPr id="12" name="TextBox 12"/>
            <p:cNvSpPr txBox="1"/>
            <p:nvPr/>
          </p:nvSpPr>
          <p:spPr>
            <a:xfrm>
              <a:off x="0" y="0"/>
              <a:ext cx="3379642" cy="1318506"/>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12970106" y="-359294"/>
            <a:ext cx="3833148" cy="3588785"/>
          </a:xfrm>
          <a:custGeom>
            <a:avLst/>
            <a:gdLst/>
            <a:ahLst/>
            <a:cxnLst/>
            <a:rect l="l" t="t" r="r" b="b"/>
            <a:pathLst>
              <a:path w="3833148" h="3588785">
                <a:moveTo>
                  <a:pt x="0" y="0"/>
                </a:moveTo>
                <a:lnTo>
                  <a:pt x="3833148" y="0"/>
                </a:lnTo>
                <a:lnTo>
                  <a:pt x="3833148" y="3588785"/>
                </a:lnTo>
                <a:lnTo>
                  <a:pt x="0" y="35887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15539" y="2636125"/>
            <a:ext cx="13824226" cy="4781550"/>
          </a:xfrm>
          <a:prstGeom prst="rect">
            <a:avLst/>
          </a:prstGeom>
        </p:spPr>
        <p:txBody>
          <a:bodyPr lIns="0" tIns="0" rIns="0" bIns="0" rtlCol="0" anchor="t">
            <a:spAutoFit/>
          </a:bodyPr>
          <a:lstStyle/>
          <a:p>
            <a:pPr algn="l">
              <a:lnSpc>
                <a:spcPts val="4200"/>
              </a:lnSpc>
            </a:pPr>
            <a:endParaRPr dirty="0"/>
          </a:p>
          <a:p>
            <a:pPr algn="l">
              <a:lnSpc>
                <a:spcPts val="4200"/>
              </a:lnSpc>
            </a:pPr>
            <a:r>
              <a:rPr lang="en-US" sz="3000" dirty="0">
                <a:solidFill>
                  <a:srgbClr val="242864"/>
                </a:solidFill>
                <a:latin typeface="Open Sans Bold"/>
                <a:ea typeface="Open Sans Bold"/>
                <a:cs typeface="Open Sans Bold"/>
                <a:sym typeface="Open Sans Bold"/>
              </a:rPr>
              <a:t>Η τα</a:t>
            </a:r>
            <a:r>
              <a:rPr lang="en-US" sz="3000" dirty="0" err="1">
                <a:solidFill>
                  <a:srgbClr val="242864"/>
                </a:solidFill>
                <a:latin typeface="Open Sans Bold"/>
                <a:ea typeface="Open Sans Bold"/>
                <a:cs typeface="Open Sans Bold"/>
                <a:sym typeface="Open Sans Bold"/>
              </a:rPr>
              <a:t>κτική</a:t>
            </a:r>
            <a:r>
              <a:rPr lang="en-US" sz="3000" dirty="0">
                <a:solidFill>
                  <a:srgbClr val="242864"/>
                </a:solidFill>
                <a:latin typeface="Open Sans Bold"/>
                <a:ea typeface="Open Sans Bold"/>
                <a:cs typeface="Open Sans Bold"/>
                <a:sym typeface="Open Sans Bold"/>
              </a:rPr>
              <a:t> της πα</a:t>
            </a:r>
            <a:r>
              <a:rPr lang="en-US" sz="3000" dirty="0" err="1">
                <a:solidFill>
                  <a:srgbClr val="242864"/>
                </a:solidFill>
                <a:latin typeface="Open Sans Bold"/>
                <a:ea typeface="Open Sans Bold"/>
                <a:cs typeface="Open Sans Bold"/>
                <a:sym typeface="Open Sans Bold"/>
              </a:rPr>
              <a:t>ιδ</a:t>
            </a:r>
            <a:r>
              <a:rPr lang="en-US" sz="3000" dirty="0">
                <a:solidFill>
                  <a:srgbClr val="242864"/>
                </a:solidFill>
                <a:latin typeface="Open Sans Bold"/>
                <a:ea typeface="Open Sans Bold"/>
                <a:cs typeface="Open Sans Bold"/>
                <a:sym typeface="Open Sans Bold"/>
              </a:rPr>
              <a:t>αγωγικής </a:t>
            </a:r>
            <a:r>
              <a:rPr lang="en-US" sz="3000" dirty="0">
                <a:solidFill>
                  <a:srgbClr val="242864"/>
                </a:solidFill>
                <a:latin typeface="Open Sans Bold Italics"/>
                <a:ea typeface="Open Sans Bold Italics"/>
                <a:cs typeface="Open Sans Bold Italics"/>
                <a:sym typeface="Open Sans Bold Italics"/>
              </a:rPr>
              <a:t>ποικιλομορφίας </a:t>
            </a:r>
            <a:r>
              <a:rPr lang="en-US" sz="3000" dirty="0">
                <a:solidFill>
                  <a:srgbClr val="242864"/>
                </a:solidFill>
                <a:latin typeface="Open Sans"/>
                <a:ea typeface="Open Sans"/>
                <a:cs typeface="Open Sans"/>
                <a:sym typeface="Open Sans"/>
              </a:rPr>
              <a:t>απαιτεί </a:t>
            </a:r>
            <a:r>
              <a:rPr lang="en-US" sz="3000" dirty="0">
                <a:solidFill>
                  <a:srgbClr val="242864"/>
                </a:solidFill>
                <a:latin typeface="Open Sans Bold"/>
                <a:ea typeface="Open Sans Bold"/>
                <a:cs typeface="Open Sans Bold"/>
                <a:sym typeface="Open Sans Bold"/>
              </a:rPr>
              <a:t>τη θεώρηση ενός </a:t>
            </a:r>
          </a:p>
          <a:p>
            <a:pPr algn="l">
              <a:lnSpc>
                <a:spcPts val="4200"/>
              </a:lnSpc>
            </a:pPr>
            <a:r>
              <a:rPr lang="en-US" sz="3000" dirty="0">
                <a:solidFill>
                  <a:srgbClr val="242864"/>
                </a:solidFill>
                <a:latin typeface="Open Sans Bold"/>
                <a:ea typeface="Open Sans Bold"/>
                <a:cs typeface="Open Sans Bold"/>
                <a:sym typeface="Open Sans Bold"/>
              </a:rPr>
              <a:t>π</a:t>
            </a:r>
            <a:r>
              <a:rPr lang="en-US" sz="3000" dirty="0" err="1">
                <a:solidFill>
                  <a:srgbClr val="242864"/>
                </a:solidFill>
                <a:latin typeface="Open Sans Bold"/>
                <a:ea typeface="Open Sans Bold"/>
                <a:cs typeface="Open Sans Bold"/>
                <a:sym typeface="Open Sans Bold"/>
              </a:rPr>
              <a:t>οικιλομορφί</a:t>
            </a:r>
            <a:r>
              <a:rPr lang="en-US" sz="3000" dirty="0">
                <a:solidFill>
                  <a:srgbClr val="242864"/>
                </a:solidFill>
                <a:latin typeface="Open Sans Bold"/>
                <a:ea typeface="Open Sans Bold"/>
                <a:cs typeface="Open Sans Bold"/>
                <a:sym typeface="Open Sans Bold"/>
              </a:rPr>
              <a:t>α του μαθητή όχι ως έλλειμμα αλλά ως </a:t>
            </a:r>
          </a:p>
          <a:p>
            <a:pPr algn="l">
              <a:lnSpc>
                <a:spcPts val="4200"/>
              </a:lnSpc>
            </a:pPr>
            <a:r>
              <a:rPr lang="en-US" sz="3000" dirty="0">
                <a:solidFill>
                  <a:srgbClr val="242864"/>
                </a:solidFill>
                <a:latin typeface="Open Sans Bold"/>
                <a:ea typeface="Open Sans Bold"/>
                <a:cs typeface="Open Sans Bold"/>
                <a:sym typeface="Open Sans Bold"/>
              </a:rPr>
              <a:t>"</a:t>
            </a:r>
            <a:r>
              <a:rPr lang="en-US" sz="3000" dirty="0" err="1">
                <a:solidFill>
                  <a:srgbClr val="242864"/>
                </a:solidFill>
                <a:latin typeface="Open Sans Bold"/>
                <a:ea typeface="Open Sans Bold"/>
                <a:cs typeface="Open Sans Bold"/>
                <a:sym typeface="Open Sans Bold"/>
              </a:rPr>
              <a:t>το</a:t>
            </a:r>
            <a:r>
              <a:rPr lang="en-US" sz="3000" dirty="0">
                <a:solidFill>
                  <a:srgbClr val="242864"/>
                </a:solidFill>
                <a:latin typeface="Open Sans Bold"/>
                <a:ea typeface="Open Sans Bold"/>
                <a:cs typeface="Open Sans Bold"/>
                <a:sym typeface="Open Sans Bold"/>
              </a:rPr>
              <a:t> να </a:t>
            </a:r>
            <a:r>
              <a:rPr lang="en-US" sz="3000" dirty="0" err="1">
                <a:solidFill>
                  <a:srgbClr val="242864"/>
                </a:solidFill>
                <a:latin typeface="Open Sans Bold"/>
                <a:ea typeface="Open Sans Bold"/>
                <a:cs typeface="Open Sans Bold"/>
                <a:sym typeface="Open Sans Bold"/>
              </a:rPr>
              <a:t>είσ</a:t>
            </a:r>
            <a:r>
              <a:rPr lang="en-US" sz="3000" dirty="0">
                <a:solidFill>
                  <a:srgbClr val="242864"/>
                </a:solidFill>
                <a:latin typeface="Open Sans Bold"/>
                <a:ea typeface="Open Sans Bold"/>
                <a:cs typeface="Open Sans Bold"/>
                <a:sym typeface="Open Sans Bold"/>
              </a:rPr>
              <a:t>αι διαφορετικός" σε σχέση με τον γνωστό κανόνα</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a:solidFill>
                  <a:srgbClr val="242864"/>
                </a:solidFill>
                <a:latin typeface="Open Sans"/>
                <a:ea typeface="Open Sans"/>
                <a:cs typeface="Open Sans"/>
                <a:sym typeface="Open Sans"/>
              </a:rPr>
              <a:t>α</a:t>
            </a:r>
            <a:r>
              <a:rPr lang="en-US" sz="3000" dirty="0" err="1">
                <a:solidFill>
                  <a:srgbClr val="242864"/>
                </a:solidFill>
                <a:latin typeface="Open Sans"/>
                <a:ea typeface="Open Sans"/>
                <a:cs typeface="Open Sans"/>
                <a:sym typeface="Open Sans"/>
              </a:rPr>
              <a:t>υτό</a:t>
            </a:r>
            <a:r>
              <a:rPr lang="en-US" sz="3000" dirty="0">
                <a:solidFill>
                  <a:srgbClr val="242864"/>
                </a:solidFill>
                <a:latin typeface="Open Sans"/>
                <a:ea typeface="Open Sans"/>
                <a:cs typeface="Open Sans"/>
                <a:sym typeface="Open Sans"/>
              </a:rPr>
              <a:t> π</a:t>
            </a:r>
            <a:r>
              <a:rPr lang="en-US" sz="3000" dirty="0" err="1">
                <a:solidFill>
                  <a:srgbClr val="242864"/>
                </a:solidFill>
                <a:latin typeface="Open Sans"/>
                <a:ea typeface="Open Sans"/>
                <a:cs typeface="Open Sans"/>
                <a:sym typeface="Open Sans"/>
              </a:rPr>
              <a:t>ροάγει</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Bold"/>
                <a:ea typeface="Open Sans Bold"/>
                <a:cs typeface="Open Sans Bold"/>
                <a:sym typeface="Open Sans Bold"/>
              </a:rPr>
              <a:t>το</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σε</a:t>
            </a:r>
            <a:r>
              <a:rPr lang="en-US" sz="3000" dirty="0">
                <a:solidFill>
                  <a:srgbClr val="242864"/>
                </a:solidFill>
                <a:latin typeface="Open Sans Bold"/>
                <a:ea typeface="Open Sans Bold"/>
                <a:cs typeface="Open Sans Bold"/>
                <a:sym typeface="Open Sans Bold"/>
              </a:rPr>
              <a:t>βασμό στην ατομικότητα και την ακεραιότητα του μαθητή</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a:solidFill>
                  <a:srgbClr val="242864"/>
                </a:solidFill>
                <a:latin typeface="Open Sans Bold"/>
                <a:ea typeface="Open Sans Bold"/>
                <a:cs typeface="Open Sans Bold"/>
                <a:sym typeface="Open Sans Bold"/>
              </a:rPr>
              <a:t>Η </a:t>
            </a:r>
            <a:r>
              <a:rPr lang="en-US" sz="3000" dirty="0" err="1">
                <a:solidFill>
                  <a:srgbClr val="242864"/>
                </a:solidFill>
                <a:latin typeface="Open Sans Bold"/>
                <a:ea typeface="Open Sans Bold"/>
                <a:cs typeface="Open Sans Bold"/>
                <a:sym typeface="Open Sans Bold"/>
              </a:rPr>
              <a:t>δι</a:t>
            </a:r>
            <a:r>
              <a:rPr lang="en-US" sz="3000" dirty="0">
                <a:solidFill>
                  <a:srgbClr val="242864"/>
                </a:solidFill>
                <a:latin typeface="Open Sans Bold"/>
                <a:ea typeface="Open Sans Bold"/>
                <a:cs typeface="Open Sans Bold"/>
                <a:sym typeface="Open Sans Bold"/>
              </a:rPr>
              <a:t>ακριτική εμπλοκή με τους μαθητές γίνεται δυνατή όταν </a:t>
            </a:r>
          </a:p>
          <a:p>
            <a:pPr algn="l">
              <a:lnSpc>
                <a:spcPts val="4200"/>
              </a:lnSpc>
            </a:pPr>
            <a:r>
              <a:rPr lang="en-US" sz="3000" dirty="0">
                <a:solidFill>
                  <a:srgbClr val="242864"/>
                </a:solidFill>
                <a:latin typeface="Open Sans Bold"/>
                <a:ea typeface="Open Sans Bold"/>
                <a:cs typeface="Open Sans Bold"/>
                <a:sym typeface="Open Sans Bold"/>
              </a:rPr>
              <a:t>η π</a:t>
            </a:r>
            <a:r>
              <a:rPr lang="en-US" sz="3000" dirty="0" err="1">
                <a:solidFill>
                  <a:srgbClr val="242864"/>
                </a:solidFill>
                <a:latin typeface="Open Sans Bold"/>
                <a:ea typeface="Open Sans Bold"/>
                <a:cs typeface="Open Sans Bold"/>
                <a:sym typeface="Open Sans Bold"/>
              </a:rPr>
              <a:t>οικιλομορφί</a:t>
            </a:r>
            <a:r>
              <a:rPr lang="en-US" sz="3000" dirty="0">
                <a:solidFill>
                  <a:srgbClr val="242864"/>
                </a:solidFill>
                <a:latin typeface="Open Sans Bold"/>
                <a:ea typeface="Open Sans Bold"/>
                <a:cs typeface="Open Sans Bold"/>
                <a:sym typeface="Open Sans Bold"/>
              </a:rPr>
              <a:t>α εκτιμάται και δεν θεωρείται μειονέκτημα</a:t>
            </a:r>
          </a:p>
        </p:txBody>
      </p:sp>
      <p:sp>
        <p:nvSpPr>
          <p:cNvPr id="16" name="TextBox 16"/>
          <p:cNvSpPr txBox="1"/>
          <p:nvPr/>
        </p:nvSpPr>
        <p:spPr>
          <a:xfrm>
            <a:off x="2870910" y="2132324"/>
            <a:ext cx="5739689"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42864"/>
                </a:solidFill>
                <a:latin typeface="Open Sans Bold"/>
                <a:ea typeface="Open Sans Bold"/>
                <a:cs typeface="Open Sans Bold"/>
                <a:sym typeface="Open Sans Bold"/>
              </a:rPr>
              <a:t>Παιδαγωγική τακτική:</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3" name="Freeform 13"/>
          <p:cNvSpPr/>
          <p:nvPr/>
        </p:nvSpPr>
        <p:spPr>
          <a:xfrm>
            <a:off x="3470046" y="5508797"/>
            <a:ext cx="3526603" cy="2552379"/>
          </a:xfrm>
          <a:custGeom>
            <a:avLst/>
            <a:gdLst/>
            <a:ahLst/>
            <a:cxnLst/>
            <a:rect l="l" t="t" r="r" b="b"/>
            <a:pathLst>
              <a:path w="3526603" h="2552379">
                <a:moveTo>
                  <a:pt x="0" y="0"/>
                </a:moveTo>
                <a:lnTo>
                  <a:pt x="3526603" y="0"/>
                </a:lnTo>
                <a:lnTo>
                  <a:pt x="3526603" y="2552378"/>
                </a:lnTo>
                <a:lnTo>
                  <a:pt x="0" y="2552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0" y="2499661"/>
            <a:ext cx="14868359" cy="3487293"/>
          </a:xfrm>
          <a:prstGeom prst="rect">
            <a:avLst/>
          </a:prstGeom>
        </p:spPr>
        <p:txBody>
          <a:bodyPr lIns="0" tIns="0" rIns="0" bIns="0" rtlCol="0" anchor="t">
            <a:spAutoFit/>
          </a:bodyPr>
          <a:lstStyle/>
          <a:p>
            <a:pPr algn="l">
              <a:lnSpc>
                <a:spcPts val="4703"/>
              </a:lnSpc>
            </a:pPr>
            <a:endParaRPr dirty="0"/>
          </a:p>
          <a:p>
            <a:pPr algn="l">
              <a:lnSpc>
                <a:spcPts val="4620"/>
              </a:lnSpc>
            </a:pPr>
            <a:r>
              <a:rPr lang="en-US" sz="3300" dirty="0">
                <a:solidFill>
                  <a:srgbClr val="242864"/>
                </a:solidFill>
                <a:latin typeface="Open Sans"/>
                <a:ea typeface="Open Sans"/>
                <a:cs typeface="Open Sans"/>
                <a:sym typeface="Open Sans"/>
              </a:rPr>
              <a:t>Διαβάστε την ακόλουθη συνέντευξη που έχει επεξεργαστεί για την παρούσα Μελέτη Περίπτωσης:</a:t>
            </a:r>
          </a:p>
          <a:p>
            <a:pPr algn="l">
              <a:lnSpc>
                <a:spcPts val="4620"/>
              </a:lnSpc>
            </a:pPr>
            <a:endParaRPr lang="en-US" sz="3300" dirty="0">
              <a:solidFill>
                <a:srgbClr val="242864"/>
              </a:solidFill>
              <a:latin typeface="Open Sans"/>
              <a:ea typeface="Open Sans"/>
              <a:cs typeface="Open Sans"/>
              <a:sym typeface="Open Sans"/>
            </a:endParaRPr>
          </a:p>
          <a:p>
            <a:pPr algn="l">
              <a:lnSpc>
                <a:spcPts val="4620"/>
              </a:lnSpc>
            </a:pPr>
            <a:r>
              <a:rPr lang="en-US" sz="3300" dirty="0" err="1">
                <a:solidFill>
                  <a:srgbClr val="242864"/>
                </a:solidFill>
                <a:latin typeface="Open Sans Bold Italics"/>
                <a:ea typeface="Open Sans Bold Italics"/>
                <a:cs typeface="Open Sans Bold Italics"/>
                <a:sym typeface="Open Sans Bold Italics"/>
              </a:rPr>
              <a:t>Gerstbach</a:t>
            </a:r>
            <a:r>
              <a:rPr lang="en-US" sz="3300" dirty="0">
                <a:solidFill>
                  <a:srgbClr val="242864"/>
                </a:solidFill>
                <a:latin typeface="Open Sans Bold Italics"/>
                <a:ea typeface="Open Sans Bold Italics"/>
                <a:cs typeface="Open Sans Bold Italics"/>
                <a:sym typeface="Open Sans Bold Italics"/>
              </a:rPr>
              <a:t>. </a:t>
            </a:r>
            <a:r>
              <a:rPr lang="en-US" sz="3300" dirty="0" err="1">
                <a:solidFill>
                  <a:srgbClr val="242864"/>
                </a:solidFill>
                <a:latin typeface="Open Sans Bold Italics"/>
                <a:ea typeface="Open Sans Bold Italics"/>
                <a:cs typeface="Open Sans Bold Italics"/>
                <a:sym typeface="Open Sans Bold Italics"/>
              </a:rPr>
              <a:t>Wie wird kulturelle Andersheit </a:t>
            </a:r>
            <a:r>
              <a:rPr lang="en-US" sz="3300" dirty="0">
                <a:solidFill>
                  <a:srgbClr val="242864"/>
                </a:solidFill>
                <a:latin typeface="Open Sans Bold Italics"/>
                <a:ea typeface="Open Sans Bold Italics"/>
                <a:cs typeface="Open Sans Bold Italics"/>
                <a:sym typeface="Open Sans Bold Italics"/>
              </a:rPr>
              <a:t>und </a:t>
            </a:r>
            <a:r>
              <a:rPr lang="en-US" sz="3300" dirty="0" err="1">
                <a:solidFill>
                  <a:srgbClr val="242864"/>
                </a:solidFill>
                <a:latin typeface="Open Sans Bold Italics"/>
                <a:ea typeface="Open Sans Bold Italics"/>
                <a:cs typeface="Open Sans Bold Italics"/>
                <a:sym typeface="Open Sans Bold Italics"/>
              </a:rPr>
              <a:t>kulturelle Fremdheit im pädagogischen Kontext erlebt</a:t>
            </a:r>
            <a:r>
              <a:rPr lang="en-US" sz="3300" dirty="0">
                <a:solidFill>
                  <a:srgbClr val="242864"/>
                </a:solidFill>
                <a:latin typeface="Open Sans Bold Italics"/>
                <a:ea typeface="Open Sans Bold Italics"/>
                <a:cs typeface="Open Sans Bold Italics"/>
                <a:sym typeface="Open Sans Bold Italics"/>
              </a:rPr>
              <a:t>; (2011). 79-83</a:t>
            </a:r>
          </a:p>
          <a:p>
            <a:pPr algn="l">
              <a:lnSpc>
                <a:spcPts val="4620"/>
              </a:lnSpc>
            </a:pPr>
            <a:endParaRPr lang="en-US" sz="3300" dirty="0">
              <a:solidFill>
                <a:srgbClr val="242864"/>
              </a:solidFill>
              <a:latin typeface="Open Sans Bold Italics"/>
              <a:ea typeface="Open Sans Bold Italics"/>
              <a:cs typeface="Open Sans Bold Italics"/>
              <a:sym typeface="Open Sans Bold Italics"/>
            </a:endParaRPr>
          </a:p>
        </p:txBody>
      </p:sp>
      <p:sp>
        <p:nvSpPr>
          <p:cNvPr id="16" name="TextBox 16"/>
          <p:cNvSpPr txBox="1"/>
          <p:nvPr/>
        </p:nvSpPr>
        <p:spPr>
          <a:xfrm>
            <a:off x="7413161" y="6527811"/>
            <a:ext cx="5107335" cy="514350"/>
          </a:xfrm>
          <a:prstGeom prst="rect">
            <a:avLst/>
          </a:prstGeom>
        </p:spPr>
        <p:txBody>
          <a:bodyPr lIns="0" tIns="0" rIns="0" bIns="0" rtlCol="0" anchor="t">
            <a:spAutoFit/>
          </a:bodyPr>
          <a:lstStyle/>
          <a:p>
            <a:pPr algn="ctr">
              <a:lnSpc>
                <a:spcPts val="4079"/>
              </a:lnSpc>
              <a:spcBef>
                <a:spcPct val="0"/>
              </a:spcBef>
            </a:pPr>
            <a:r>
              <a:rPr lang="en-US" sz="3399" spc="-135" dirty="0">
                <a:solidFill>
                  <a:srgbClr val="034EA2"/>
                </a:solidFill>
                <a:latin typeface="Open Sans Bold"/>
                <a:ea typeface="Open Sans Bold"/>
                <a:cs typeface="Open Sans Bold"/>
                <a:sym typeface="Open Sans Bold"/>
              </a:rPr>
              <a:t>κάντε κλικ εδώ για να διαβάσετε το κείμενο</a:t>
            </a:r>
          </a:p>
        </p:txBody>
      </p:sp>
      <p:sp>
        <p:nvSpPr>
          <p:cNvPr id="17" name="TextBox 17"/>
          <p:cNvSpPr txBox="1"/>
          <p:nvPr/>
        </p:nvSpPr>
        <p:spPr>
          <a:xfrm>
            <a:off x="2895600" y="1905000"/>
            <a:ext cx="5943600"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2741019" y="190500"/>
            <a:ext cx="15280282" cy="8790420"/>
          </a:xfrm>
          <a:prstGeom prst="rect">
            <a:avLst/>
          </a:prstGeom>
        </p:spPr>
        <p:txBody>
          <a:bodyPr wrap="square" lIns="0" tIns="0" rIns="0" bIns="0" rtlCol="0" anchor="t">
            <a:spAutoFit/>
          </a:bodyPr>
          <a:lstStyle/>
          <a:p>
            <a:pPr algn="l">
              <a:lnSpc>
                <a:spcPts val="4703"/>
              </a:lnSpc>
            </a:pPr>
            <a:endParaRPr sz="2000" dirty="0"/>
          </a:p>
          <a:p>
            <a:pPr algn="l">
              <a:lnSpc>
                <a:spcPts val="4620"/>
              </a:lnSpc>
            </a:pPr>
            <a:endParaRPr lang="en-US" sz="2000" dirty="0">
              <a:solidFill>
                <a:srgbClr val="242864"/>
              </a:solidFill>
              <a:latin typeface="Open Sans"/>
              <a:ea typeface="Open Sans"/>
              <a:cs typeface="Open Sans"/>
              <a:sym typeface="Open Sans"/>
            </a:endParaRPr>
          </a:p>
          <a:p>
            <a:pPr algn="l">
              <a:lnSpc>
                <a:spcPts val="4620"/>
              </a:lnSpc>
            </a:pPr>
            <a:r>
              <a:rPr lang="en-US" sz="2000" dirty="0">
                <a:solidFill>
                  <a:srgbClr val="FF0000"/>
                </a:solidFill>
                <a:latin typeface="Open Sans Bold Italics"/>
                <a:ea typeface="Open Sans Bold Italics"/>
                <a:cs typeface="Open Sans Bold Italics"/>
                <a:sym typeface="Open Sans Bold Italics"/>
              </a:rPr>
              <a:t>Τ</a:t>
            </a:r>
            <a:r>
              <a:rPr lang="el-GR" sz="2000" dirty="0">
                <a:solidFill>
                  <a:srgbClr val="FF0000"/>
                </a:solidFill>
                <a:latin typeface="Open Sans Bold Italics"/>
                <a:ea typeface="Open Sans Bold Italics"/>
                <a:cs typeface="Open Sans Bold Italics"/>
                <a:sym typeface="Open Sans Bold Italics"/>
              </a:rPr>
              <a:t>			</a:t>
            </a:r>
            <a:r>
              <a:rPr lang="en-US" sz="2000" dirty="0">
                <a:solidFill>
                  <a:srgbClr val="FF0000"/>
                </a:solidFill>
                <a:latin typeface="Open Sans Bold Italics"/>
                <a:ea typeface="Open Sans Bold Italics"/>
                <a:cs typeface="Open Sans Bold Italics"/>
                <a:sym typeface="Open Sans Bold Italics"/>
              </a:rPr>
              <a:t>οπ</a:t>
            </a:r>
            <a:r>
              <a:rPr lang="en-US" sz="2000" dirty="0" err="1">
                <a:solidFill>
                  <a:srgbClr val="FF0000"/>
                </a:solidFill>
                <a:latin typeface="Open Sans Bold Italics"/>
                <a:ea typeface="Open Sans Bold Italics"/>
                <a:cs typeface="Open Sans Bold Italics"/>
                <a:sym typeface="Open Sans Bold Italics"/>
              </a:rPr>
              <a:t>οθετήστε</a:t>
            </a:r>
            <a:r>
              <a:rPr lang="en-US" sz="2000" dirty="0">
                <a:solidFill>
                  <a:srgbClr val="FF0000"/>
                </a:solidFill>
                <a:latin typeface="Open Sans Bold Italics"/>
                <a:ea typeface="Open Sans Bold Italics"/>
                <a:cs typeface="Open Sans Bold Italics"/>
                <a:sym typeface="Open Sans Bold Italics"/>
              </a:rPr>
              <a:t> εδώ αυτό το σύνολο 3 MCQs (h5p):</a:t>
            </a:r>
            <a:endParaRPr lang="el-GR" sz="2000" dirty="0">
              <a:solidFill>
                <a:srgbClr val="FF0000"/>
              </a:solidFill>
              <a:latin typeface="Open Sans Bold Italics"/>
              <a:ea typeface="Open Sans Bold Italics"/>
              <a:cs typeface="Open Sans Bold Italics"/>
              <a:sym typeface="Open Sans Bold Italics"/>
            </a:endParaRPr>
          </a:p>
          <a:p>
            <a:pPr algn="l">
              <a:lnSpc>
                <a:spcPts val="4620"/>
              </a:lnSpc>
            </a:pPr>
            <a:endParaRPr lang="en-US" sz="2000" dirty="0">
              <a:solidFill>
                <a:srgbClr val="FF0000"/>
              </a:solidFill>
              <a:latin typeface="Open Sans Bold Italics"/>
              <a:ea typeface="Open Sans Bold Italics"/>
              <a:cs typeface="Open Sans Bold Italics"/>
              <a:sym typeface="Open Sans Bold Italics"/>
            </a:endParaRPr>
          </a:p>
          <a:p>
            <a:pPr lvl="0"/>
            <a:r>
              <a:rPr lang="en-US" sz="1600" b="1" dirty="0"/>
              <a:t>Ποια πρόκληση μπορεί να προκύψει για τους εκπαιδευτικούς σε ετερογενείς τάξεις σύμφωνα με τη μελέτη περίπτωσης που παρουσιάστηκε;</a:t>
            </a:r>
            <a:endParaRPr lang="de-DE" sz="1600" dirty="0"/>
          </a:p>
          <a:p>
            <a:r>
              <a:rPr lang="en-US" sz="1600" dirty="0"/>
              <a:t>A. Έλλειψη κινήτρων μεταξύ των μαθητών</a:t>
            </a:r>
            <a:endParaRPr lang="de-DE" sz="1600" dirty="0"/>
          </a:p>
          <a:p>
            <a:r>
              <a:rPr lang="en-US" sz="1600" dirty="0"/>
              <a:t>B. Οι εκπαιδευτικοί αισθάνονται αποκομμένοι από το αντικείμενό τους</a:t>
            </a:r>
            <a:endParaRPr lang="de-DE" sz="1600" dirty="0"/>
          </a:p>
          <a:p>
            <a:r>
              <a:rPr lang="el-GR" sz="1600" dirty="0"/>
              <a:t>Γ</a:t>
            </a:r>
            <a:r>
              <a:rPr lang="en-US" sz="1600" dirty="0"/>
              <a:t>. Εξισορρόπηση της αλληλεπίδρασης των μαθητών με ταυτόχρονη διατήρηση του ελέγχου της τάξης</a:t>
            </a:r>
            <a:endParaRPr lang="de-DE" sz="1600" dirty="0"/>
          </a:p>
          <a:p>
            <a:r>
              <a:rPr lang="el-GR" sz="1600" dirty="0"/>
              <a:t>Δ</a:t>
            </a:r>
            <a:r>
              <a:rPr lang="en-US" sz="1600" dirty="0"/>
              <a:t>. Οι μαθητές αρνούνται να ασχοληθούν με το περιεχόμενο</a:t>
            </a:r>
            <a:endParaRPr lang="de-DE" sz="1600" dirty="0"/>
          </a:p>
          <a:p>
            <a:r>
              <a:rPr lang="en-US" sz="1600" u="sng" dirty="0"/>
              <a:t>Σωστή απάντηση: </a:t>
            </a:r>
            <a:r>
              <a:rPr lang="el-GR" sz="1600" u="sng" dirty="0"/>
              <a:t>Γ</a:t>
            </a:r>
            <a:r>
              <a:rPr lang="en-US" sz="1600" dirty="0"/>
              <a:t>. Εξισορρόπηση της αλληλεπίδρασης των μαθητών με παράλληλη διατήρηση του ελέγχου της τάξης</a:t>
            </a:r>
            <a:endParaRPr lang="de-DE" sz="1600" dirty="0"/>
          </a:p>
          <a:p>
            <a:r>
              <a:rPr lang="en-US" sz="1600" dirty="0"/>
              <a:t> </a:t>
            </a:r>
            <a:endParaRPr lang="de-DE" sz="1600" dirty="0"/>
          </a:p>
          <a:p>
            <a:pPr lvl="0"/>
            <a:r>
              <a:rPr lang="en-US" sz="1600" b="1" dirty="0"/>
              <a:t>Στη μελέτη περίπτωσης, πώς ο εκπαιδευτικός δημιουργεί έναν "τρίτο χώρο" κατά τη διάρκεια του μαθήματος μαγειρικής;</a:t>
            </a:r>
            <a:endParaRPr lang="de-DE" sz="1600" dirty="0"/>
          </a:p>
          <a:p>
            <a:r>
              <a:rPr lang="en-US" sz="1600" dirty="0"/>
              <a:t> </a:t>
            </a:r>
            <a:endParaRPr lang="de-DE" sz="1600" dirty="0"/>
          </a:p>
          <a:p>
            <a:r>
              <a:rPr lang="en-US" sz="1600" dirty="0"/>
              <a:t>A. Επιτρέποντας στους μαθητές να παρουσιάσουν και να μαγειρέψουν πιάτα από τις χώρες τους</a:t>
            </a:r>
            <a:endParaRPr lang="de-DE" sz="1600" dirty="0"/>
          </a:p>
          <a:p>
            <a:r>
              <a:rPr lang="en-US" sz="1600" dirty="0"/>
              <a:t>B. Εστιάζοντας αυστηρά στα παραδοσιακά αυστριακά πιάτα</a:t>
            </a:r>
            <a:endParaRPr lang="de-DE" sz="1600" dirty="0"/>
          </a:p>
          <a:p>
            <a:r>
              <a:rPr lang="el-GR" sz="1600" dirty="0"/>
              <a:t>Γ</a:t>
            </a:r>
            <a:r>
              <a:rPr lang="en-US" sz="1600" dirty="0"/>
              <a:t>. Ενθαρρύνοντας τους μαθητές να εξερευνήσουν και να μοιραστούν την πολιτιστική τους κληρονομιά</a:t>
            </a:r>
            <a:endParaRPr lang="de-DE" sz="1600" dirty="0"/>
          </a:p>
          <a:p>
            <a:r>
              <a:rPr lang="el-GR" sz="1600" dirty="0"/>
              <a:t>Δ</a:t>
            </a:r>
            <a:r>
              <a:rPr lang="en-US" sz="1600" dirty="0"/>
              <a:t>. Αποθαρρύνοντας άγνωστες μεθόδους μαγειρέματος για τη διατήρηση της συνοχής</a:t>
            </a:r>
            <a:endParaRPr lang="de-DE" sz="1600" dirty="0"/>
          </a:p>
          <a:p>
            <a:r>
              <a:rPr lang="en-US" sz="1600" u="sng" dirty="0"/>
              <a:t>Σωστές απαντήσεις: </a:t>
            </a:r>
          </a:p>
          <a:p>
            <a:r>
              <a:rPr lang="en-US" sz="1600" dirty="0"/>
              <a:t>A. Επιτρέποντας στους μαθητές να παρουσιάσουν και να μαγειρέψουν πιάτα από τις χώρες τους, </a:t>
            </a:r>
          </a:p>
          <a:p>
            <a:r>
              <a:rPr lang="el-GR" sz="1600" dirty="0"/>
              <a:t>Γ</a:t>
            </a:r>
            <a:r>
              <a:rPr lang="en-US" sz="1600" dirty="0"/>
              <a:t>. Ενθαρρύνοντας τους μαθητές να εξερευνήσουν και να μοιραστούν την πολιτιστική τους κληρονομιά</a:t>
            </a:r>
            <a:endParaRPr lang="de-DE" sz="1600" dirty="0"/>
          </a:p>
          <a:p>
            <a:r>
              <a:rPr lang="en-US" sz="1600" dirty="0"/>
              <a:t> </a:t>
            </a:r>
            <a:endParaRPr lang="de-DE" sz="1600" dirty="0"/>
          </a:p>
          <a:p>
            <a:r>
              <a:rPr lang="en-US" sz="1600" b="1" dirty="0"/>
              <a:t>3. Πώς αντιμετωπίζει ο εκπαιδευτικός τα αισθήματα υποταγής των μαθητών στην τάξη;</a:t>
            </a:r>
            <a:endParaRPr lang="de-DE" sz="1600" dirty="0"/>
          </a:p>
          <a:p>
            <a:r>
              <a:rPr lang="en-US" sz="1600" dirty="0"/>
              <a:t>A. Ενθαρρύνοντας τους μαθητές να εκφράζονται χωρίς να αισθάνονται την ανάγκη να απολογηθούν</a:t>
            </a:r>
            <a:endParaRPr lang="de-DE" sz="1600" dirty="0"/>
          </a:p>
          <a:p>
            <a:r>
              <a:rPr lang="en-US" sz="1600" dirty="0"/>
              <a:t>B. Παρεμβαίνοντας όταν οι μαθητές αισθάνονται ότι πρέπει να δικαιολογηθούν άσκοπα</a:t>
            </a:r>
            <a:endParaRPr lang="de-DE" sz="1600" dirty="0"/>
          </a:p>
          <a:p>
            <a:r>
              <a:rPr lang="el-GR" sz="1600" dirty="0"/>
              <a:t>Γ</a:t>
            </a:r>
            <a:r>
              <a:rPr lang="en-US" sz="1600" dirty="0"/>
              <a:t>. Αγνοώντας οποιαδήποτε ζητήματα υποταγής για να επικεντρωθεί στο πρόγραμμα σπουδών</a:t>
            </a:r>
            <a:endParaRPr lang="de-DE" sz="1600" dirty="0"/>
          </a:p>
          <a:p>
            <a:r>
              <a:rPr lang="el-GR" sz="1600" dirty="0"/>
              <a:t>Δ</a:t>
            </a:r>
            <a:r>
              <a:rPr lang="en-US" sz="1600" dirty="0"/>
              <a:t>. Προωθώντας την ανοιχτή και αμοιβαία επικοινωνία που σέβεται την ατομικότητα κάθε μαθητή</a:t>
            </a:r>
            <a:endParaRPr lang="de-DE" sz="1600" dirty="0"/>
          </a:p>
          <a:p>
            <a:r>
              <a:rPr lang="en-US" sz="1600" u="sng" dirty="0"/>
              <a:t>Σωστές απαντήσεις</a:t>
            </a:r>
            <a:r>
              <a:rPr lang="en-US" sz="1600" dirty="0"/>
              <a:t>: Α. Ενθαρρύνοντας τους μαθητές να εκφράζονται χωρίς να αισθάνονται την ανάγκη να απολογηθούν, Β. Παρεμβαίνοντας όταν οι μαθητές αισθάνονται ότι πρέπει να δικαιολογηθούν άσκοπα, Δ. </a:t>
            </a:r>
            <a:r>
              <a:rPr lang="en-US" sz="1600" dirty="0" err="1"/>
              <a:t>Προωθώντ</a:t>
            </a:r>
            <a:r>
              <a:rPr lang="en-US" sz="1600" dirty="0"/>
              <a:t>ας την ανοιχτή και αμοιβαία επικοινωνία που σέβεται την ατομικότητα κάθε μαθητή</a:t>
            </a:r>
            <a:endParaRPr lang="de-DE" sz="1600" dirty="0"/>
          </a:p>
          <a:p>
            <a:pPr algn="l">
              <a:lnSpc>
                <a:spcPts val="4620"/>
              </a:lnSpc>
            </a:pPr>
            <a:endParaRPr lang="en-US" sz="2000" dirty="0">
              <a:solidFill>
                <a:srgbClr val="FF0000"/>
              </a:solidFill>
              <a:latin typeface="Open Sans Bold Italics"/>
              <a:ea typeface="Open Sans Bold Italics"/>
              <a:cs typeface="Open Sans Bold Italics"/>
              <a:sym typeface="Open Sans Bold Italics"/>
            </a:endParaRPr>
          </a:p>
        </p:txBody>
      </p:sp>
      <p:sp>
        <p:nvSpPr>
          <p:cNvPr id="17" name="TextBox 17"/>
          <p:cNvSpPr txBox="1"/>
          <p:nvPr/>
        </p:nvSpPr>
        <p:spPr>
          <a:xfrm>
            <a:off x="3058786" y="1926614"/>
            <a:ext cx="6934200"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a:t>
            </a:r>
          </a:p>
        </p:txBody>
      </p:sp>
    </p:spTree>
    <p:extLst>
      <p:ext uri="{BB962C8B-B14F-4D97-AF65-F5344CB8AC3E}">
        <p14:creationId xmlns:p14="http://schemas.microsoft.com/office/powerpoint/2010/main" val="48266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8229600" y="3595911"/>
            <a:ext cx="5944240" cy="1782539"/>
          </a:xfrm>
          <a:prstGeom prst="rect">
            <a:avLst/>
          </a:prstGeom>
        </p:spPr>
        <p:txBody>
          <a:bodyPr wrap="square" lIns="0" tIns="0" rIns="0" bIns="0" rtlCol="0" anchor="t">
            <a:spAutoFit/>
          </a:bodyPr>
          <a:lstStyle/>
          <a:p>
            <a:pPr algn="l">
              <a:lnSpc>
                <a:spcPts val="4703"/>
              </a:lnSpc>
            </a:pPr>
            <a:endParaRPr dirty="0"/>
          </a:p>
          <a:p>
            <a:pPr algn="l">
              <a:lnSpc>
                <a:spcPts val="4620"/>
              </a:lnSpc>
            </a:pPr>
            <a:endParaRPr lang="en-US" sz="3300" dirty="0">
              <a:solidFill>
                <a:srgbClr val="242864"/>
              </a:solidFill>
              <a:latin typeface="Open Sans"/>
              <a:ea typeface="Open Sans"/>
              <a:cs typeface="Open Sans"/>
              <a:sym typeface="Open Sans"/>
            </a:endParaRPr>
          </a:p>
          <a:p>
            <a:pPr algn="l">
              <a:lnSpc>
                <a:spcPts val="4620"/>
              </a:lnSpc>
            </a:pPr>
            <a:r>
              <a:rPr lang="en-US" sz="4000" dirty="0">
                <a:solidFill>
                  <a:srgbClr val="242864"/>
                </a:solidFill>
                <a:latin typeface="Open Sans Bold Italics"/>
                <a:ea typeface="Open Sans Bold Italics"/>
                <a:cs typeface="Open Sans Bold Italics"/>
                <a:sym typeface="Open Sans Bold Italics"/>
              </a:rPr>
              <a:t>Χρόνος για προβληματισμό</a:t>
            </a:r>
          </a:p>
        </p:txBody>
      </p:sp>
      <p:sp>
        <p:nvSpPr>
          <p:cNvPr id="17" name="TextBox 17"/>
          <p:cNvSpPr txBox="1"/>
          <p:nvPr/>
        </p:nvSpPr>
        <p:spPr>
          <a:xfrm>
            <a:off x="3058786" y="1926614"/>
            <a:ext cx="6934200"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a:t>
            </a:r>
          </a:p>
        </p:txBody>
      </p:sp>
    </p:spTree>
    <p:extLst>
      <p:ext uri="{BB962C8B-B14F-4D97-AF65-F5344CB8AC3E}">
        <p14:creationId xmlns:p14="http://schemas.microsoft.com/office/powerpoint/2010/main" val="64730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0" y="2296533"/>
            <a:ext cx="13945240" cy="5911875"/>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Δημιουργία "μοναδικών χώρων":</a:t>
            </a:r>
            <a:endParaRPr lang="de-DE" sz="3300" dirty="0">
              <a:solidFill>
                <a:srgbClr val="242864"/>
              </a:solidFill>
              <a:latin typeface="Open Sans"/>
              <a:ea typeface="Open Sans"/>
              <a:cs typeface="Open Sans"/>
            </a:endParaRPr>
          </a:p>
          <a:p>
            <a:pPr>
              <a:lnSpc>
                <a:spcPts val="4620"/>
              </a:lnSpc>
            </a:pPr>
            <a:r>
              <a:rPr lang="el-GR" sz="3300" dirty="0">
                <a:solidFill>
                  <a:srgbClr val="242864"/>
                </a:solidFill>
                <a:latin typeface="Open Sans"/>
                <a:ea typeface="Open Sans"/>
                <a:cs typeface="Open Sans"/>
              </a:rPr>
              <a:t>Ο εκπαιδευτικός στη μελέτη περίπτωσης δημιούργησε έναν "μοναδικό" χώρο όπου οι μαθητές μπορούσαν να εξερευνήσουν την πολιτιστική τους ταυτότητα μέσω της μαγειρικής. </a:t>
            </a: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r>
              <a:rPr lang="el-GR" sz="3300" b="1" dirty="0">
                <a:solidFill>
                  <a:srgbClr val="242864"/>
                </a:solidFill>
                <a:latin typeface="Open Sans"/>
                <a:ea typeface="Open Sans"/>
                <a:cs typeface="Open Sans"/>
              </a:rPr>
              <a:t>Πώς μπορείτε </a:t>
            </a:r>
            <a:r>
              <a:rPr lang="de-DE" sz="3300" b="1" dirty="0" err="1">
                <a:solidFill>
                  <a:srgbClr val="242864"/>
                </a:solidFill>
                <a:latin typeface="Open Sans"/>
                <a:ea typeface="Open Sans"/>
                <a:cs typeface="Open Sans"/>
              </a:rPr>
              <a:t>να </a:t>
            </a:r>
            <a:r>
              <a:rPr lang="el-GR" sz="3300" b="1" dirty="0">
                <a:solidFill>
                  <a:srgbClr val="242864"/>
                </a:solidFill>
                <a:latin typeface="Open Sans"/>
                <a:ea typeface="Open Sans"/>
                <a:cs typeface="Open Sans"/>
              </a:rPr>
              <a:t>δημιουργήσετε παρόμοιους χώρους στη δική σας τάξη, όπου οι μαθητές θα αισθάνονται ασφαλείς να εκφράζουν το πολιτισμικό τους υπόβαθρο και τις προοπτικές τους;</a:t>
            </a:r>
            <a:endParaRPr lang="de-DE" sz="3300" b="1" dirty="0">
              <a:solidFill>
                <a:srgbClr val="242864"/>
              </a:solidFill>
              <a:latin typeface="Open Sans"/>
              <a:ea typeface="Open Sans"/>
              <a:cs typeface="Open Sans"/>
            </a:endParaRPr>
          </a:p>
          <a:p>
            <a:pPr algn="l">
              <a:lnSpc>
                <a:spcPts val="4620"/>
              </a:lnSpc>
            </a:pPr>
            <a:endParaRPr lang="en-US" sz="3300" dirty="0">
              <a:solidFill>
                <a:srgbClr val="242864"/>
              </a:solidFill>
              <a:latin typeface="Open Sans"/>
              <a:ea typeface="Open Sans"/>
              <a:cs typeface="Open Sans"/>
              <a:sym typeface="Open Sans"/>
            </a:endParaRPr>
          </a:p>
          <a:p>
            <a:pPr algn="l">
              <a:lnSpc>
                <a:spcPts val="4620"/>
              </a:lnSpc>
            </a:pPr>
            <a:endParaRPr lang="en-US" sz="3300" dirty="0">
              <a:solidFill>
                <a:srgbClr val="242864"/>
              </a:solidFill>
              <a:latin typeface="Open Sans Bold Italics"/>
              <a:ea typeface="Open Sans Bold Italics"/>
              <a:cs typeface="Open Sans Bold Italics"/>
              <a:sym typeface="Open Sans Bold Italics"/>
            </a:endParaRPr>
          </a:p>
        </p:txBody>
      </p:sp>
      <p:sp>
        <p:nvSpPr>
          <p:cNvPr id="17" name="TextBox 17"/>
          <p:cNvSpPr txBox="1"/>
          <p:nvPr/>
        </p:nvSpPr>
        <p:spPr>
          <a:xfrm>
            <a:off x="1992341" y="1793427"/>
            <a:ext cx="10974981"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3713388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020130" y="2268624"/>
            <a:ext cx="14024211" cy="6771341"/>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Χειρισμός του "Άγνωστου"</a:t>
            </a:r>
          </a:p>
          <a:p>
            <a:pPr>
              <a:lnSpc>
                <a:spcPts val="4620"/>
              </a:lnSpc>
            </a:pPr>
            <a:r>
              <a:rPr lang="el-GR" sz="3300" dirty="0">
                <a:solidFill>
                  <a:srgbClr val="242864"/>
                </a:solidFill>
                <a:latin typeface="Open Sans"/>
                <a:ea typeface="Open Sans"/>
                <a:cs typeface="Open Sans"/>
              </a:rPr>
              <a:t>Ο εκπαιδευτικός επέλεξε να παρατηρήσει την άγνωστη μέθοδο μαγειρέματος αντί να παρέμβει. </a:t>
            </a: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spcAft>
                <a:spcPts val="1200"/>
              </a:spcAft>
            </a:pPr>
            <a:r>
              <a:rPr lang="el-GR" sz="3300" b="1" dirty="0">
                <a:solidFill>
                  <a:srgbClr val="242864"/>
                </a:solidFill>
                <a:latin typeface="Open Sans"/>
                <a:ea typeface="Open Sans"/>
                <a:cs typeface="Open Sans"/>
              </a:rPr>
              <a:t>Πώς χειρίζεστε καταστάσεις στις οποίες οι προσεγγίσεις ή οι πολιτισμικές πρακτικές των μαθητών είναι διαφορετικές από αυτές που περιμένετε; </a:t>
            </a:r>
            <a:endParaRPr lang="de-DE" sz="3300" b="1" dirty="0">
              <a:solidFill>
                <a:srgbClr val="242864"/>
              </a:solidFill>
              <a:latin typeface="Open Sans"/>
              <a:ea typeface="Open Sans"/>
              <a:cs typeface="Open Sans"/>
            </a:endParaRPr>
          </a:p>
          <a:p>
            <a:pPr>
              <a:lnSpc>
                <a:spcPts val="4620"/>
              </a:lnSpc>
              <a:spcAft>
                <a:spcPts val="1200"/>
              </a:spcAft>
            </a:pPr>
            <a:r>
              <a:rPr lang="el-GR" sz="3300" b="1" dirty="0">
                <a:solidFill>
                  <a:srgbClr val="242864"/>
                </a:solidFill>
                <a:latin typeface="Open Sans"/>
                <a:ea typeface="Open Sans"/>
                <a:cs typeface="Open Sans"/>
              </a:rPr>
              <a:t>Πότε είναι σκόπιμο να παρέμβουμε και πότε είναι καλύτερο να παρατηρούμε και να επιτρέπουμε την κοινή εξερεύνηση;</a:t>
            </a: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2704007" y="1507707"/>
            <a:ext cx="12879982"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Παρακαλώ σκεφτείτε... Χειρισμός του "άγνωστου"</a:t>
            </a:r>
          </a:p>
        </p:txBody>
      </p:sp>
    </p:spTree>
    <p:extLst>
      <p:ext uri="{BB962C8B-B14F-4D97-AF65-F5344CB8AC3E}">
        <p14:creationId xmlns:p14="http://schemas.microsoft.com/office/powerpoint/2010/main" val="106878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1" y="2499661"/>
            <a:ext cx="13945240" cy="5911875"/>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Υποστήριξη της αυτοπεποίθησης των μαθητών:</a:t>
            </a:r>
          </a:p>
          <a:p>
            <a:pPr>
              <a:lnSpc>
                <a:spcPts val="4620"/>
              </a:lnSpc>
            </a:pPr>
            <a:r>
              <a:rPr lang="el-GR" sz="3300" dirty="0">
                <a:solidFill>
                  <a:srgbClr val="242864"/>
                </a:solidFill>
                <a:latin typeface="Open Sans"/>
                <a:ea typeface="Open Sans"/>
                <a:cs typeface="Open Sans"/>
              </a:rPr>
              <a:t>Ο εκπαιδευτικός παρατήρησε ότι οι μαθητές συχνά αισθάνονται την ανάγκη να απολογηθούν ή να δικαιολογηθούν. </a:t>
            </a: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r>
              <a:rPr lang="el-GR" sz="3300" b="1" dirty="0">
                <a:solidFill>
                  <a:srgbClr val="242864"/>
                </a:solidFill>
                <a:latin typeface="Open Sans"/>
                <a:ea typeface="Open Sans"/>
                <a:cs typeface="Open Sans"/>
              </a:rPr>
              <a:t>Πώς μπορείτε </a:t>
            </a:r>
            <a:r>
              <a:rPr lang="de-DE" sz="3300" b="1" dirty="0" err="1">
                <a:solidFill>
                  <a:srgbClr val="242864"/>
                </a:solidFill>
                <a:latin typeface="Open Sans"/>
                <a:ea typeface="Open Sans"/>
                <a:cs typeface="Open Sans"/>
              </a:rPr>
              <a:t>να </a:t>
            </a:r>
            <a:r>
              <a:rPr lang="el-GR" sz="3300" b="1" dirty="0">
                <a:solidFill>
                  <a:srgbClr val="242864"/>
                </a:solidFill>
                <a:latin typeface="Open Sans"/>
                <a:ea typeface="Open Sans"/>
                <a:cs typeface="Open Sans"/>
              </a:rPr>
              <a:t>οικοδομήσετε ενεργά την εμπιστοσύνη των μαθητών σας, ιδίως εκείνων που προέρχονται από διαφορετικά πολιτισμικά υπόβαθρα, ώστε να διασφαλίσετε ότι αισθάνονται ότι τους εκτιμούν και ότι έχουν τη δυνατότητα να εκφραστούν;</a:t>
            </a: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1092969" y="1783580"/>
            <a:ext cx="12879982"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170737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1" y="2499661"/>
            <a:ext cx="13945240" cy="6373540"/>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Εξισορρόπηση της εξουσίας και της ενσυναίσθησης: </a:t>
            </a:r>
          </a:p>
          <a:p>
            <a:pPr>
              <a:lnSpc>
                <a:spcPts val="4620"/>
              </a:lnSpc>
            </a:pPr>
            <a:endParaRPr lang="de-DE" sz="3300" b="1"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spcAft>
                <a:spcPts val="1200"/>
              </a:spcAft>
            </a:pPr>
            <a:r>
              <a:rPr lang="de-DE" sz="3300" b="1" dirty="0" err="1">
                <a:solidFill>
                  <a:srgbClr val="242864"/>
                </a:solidFill>
                <a:latin typeface="Open Sans"/>
                <a:ea typeface="Open Sans"/>
                <a:cs typeface="Open Sans"/>
              </a:rPr>
              <a:t>Πώς </a:t>
            </a:r>
            <a:r>
              <a:rPr lang="el-GR" sz="3300" b="1" dirty="0">
                <a:solidFill>
                  <a:srgbClr val="242864"/>
                </a:solidFill>
                <a:latin typeface="Open Sans"/>
                <a:ea typeface="Open Sans"/>
                <a:cs typeface="Open Sans"/>
              </a:rPr>
              <a:t>εξισορροπείτε τη διατήρηση της εξουσίας στην τάξη με τη δημιουργία ενός χώρου για ανοιχτή, με σεβασμό εξερεύνηση των πολιτισμικών διαφορών; </a:t>
            </a:r>
            <a:endParaRPr lang="de-DE" sz="3300" b="1" dirty="0">
              <a:solidFill>
                <a:srgbClr val="242864"/>
              </a:solidFill>
              <a:latin typeface="Open Sans"/>
              <a:ea typeface="Open Sans"/>
              <a:cs typeface="Open Sans"/>
            </a:endParaRPr>
          </a:p>
          <a:p>
            <a:pPr>
              <a:lnSpc>
                <a:spcPts val="4620"/>
              </a:lnSpc>
              <a:spcAft>
                <a:spcPts val="1200"/>
              </a:spcAft>
            </a:pPr>
            <a:r>
              <a:rPr lang="el-GR" sz="3300" b="1" dirty="0">
                <a:solidFill>
                  <a:srgbClr val="242864"/>
                </a:solidFill>
                <a:latin typeface="Open Sans"/>
                <a:ea typeface="Open Sans"/>
                <a:cs typeface="Open Sans"/>
              </a:rPr>
              <a:t>Ποιος είναι ο ρόλος της παιδαγωγικής τακτικής στην προώθηση αυτής της ισορροπίας;</a:t>
            </a:r>
            <a:endParaRPr lang="de-DE" sz="3300" b="1" dirty="0">
              <a:solidFill>
                <a:srgbClr val="242864"/>
              </a:solidFill>
              <a:latin typeface="Open Sans"/>
              <a:ea typeface="Open Sans"/>
              <a:cs typeface="Open Sans"/>
            </a:endParaRPr>
          </a:p>
          <a:p>
            <a:pPr>
              <a:lnSpc>
                <a:spcPts val="4620"/>
              </a:lnSpc>
              <a:spcAft>
                <a:spcPts val="1200"/>
              </a:spcAft>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2971800" y="1798870"/>
            <a:ext cx="12879982"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35287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1" y="2499661"/>
            <a:ext cx="13945240" cy="7681590"/>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Αναγνωρίζοντας την ανεξαρτησία των μαθητών: </a:t>
            </a:r>
          </a:p>
          <a:p>
            <a:pPr>
              <a:lnSpc>
                <a:spcPts val="4620"/>
              </a:lnSpc>
            </a:pPr>
            <a:endParaRPr lang="de-DE" sz="3300" b="1" dirty="0">
              <a:solidFill>
                <a:srgbClr val="242864"/>
              </a:solidFill>
              <a:latin typeface="Open Sans"/>
              <a:ea typeface="Open Sans"/>
              <a:cs typeface="Open Sans"/>
            </a:endParaRPr>
          </a:p>
          <a:p>
            <a:pPr>
              <a:lnSpc>
                <a:spcPts val="4620"/>
              </a:lnSpc>
            </a:pPr>
            <a:r>
              <a:rPr lang="el-GR" sz="3300" dirty="0">
                <a:solidFill>
                  <a:srgbClr val="242864"/>
                </a:solidFill>
                <a:latin typeface="Open Sans"/>
                <a:ea typeface="Open Sans"/>
                <a:cs typeface="Open Sans"/>
              </a:rPr>
              <a:t>Ο εκπαιδευτικός δίνει έμφαση στην αναγνώριση των μαθητών ως ανεξάρτητων ατόμων. </a:t>
            </a:r>
            <a:endParaRPr lang="de-DE" sz="3300"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pPr>
            <a:r>
              <a:rPr lang="el-GR" sz="3300" b="1" dirty="0">
                <a:solidFill>
                  <a:srgbClr val="242864"/>
                </a:solidFill>
                <a:latin typeface="Open Sans"/>
                <a:ea typeface="Open Sans"/>
                <a:cs typeface="Open Sans"/>
              </a:rPr>
              <a:t>Πώς μπορείτε </a:t>
            </a:r>
            <a:r>
              <a:rPr lang="de-DE" sz="3300" b="1" dirty="0" err="1">
                <a:solidFill>
                  <a:srgbClr val="242864"/>
                </a:solidFill>
                <a:latin typeface="Open Sans"/>
                <a:ea typeface="Open Sans"/>
                <a:cs typeface="Open Sans"/>
              </a:rPr>
              <a:t>να </a:t>
            </a:r>
            <a:r>
              <a:rPr lang="el-GR" sz="3300" b="1" dirty="0">
                <a:solidFill>
                  <a:srgbClr val="242864"/>
                </a:solidFill>
                <a:latin typeface="Open Sans"/>
                <a:ea typeface="Open Sans"/>
                <a:cs typeface="Open Sans"/>
              </a:rPr>
              <a:t>διασφαλίσετε </a:t>
            </a:r>
            <a:r>
              <a:rPr lang="de-DE" sz="3300" b="1" dirty="0" err="1">
                <a:solidFill>
                  <a:srgbClr val="242864"/>
                </a:solidFill>
                <a:latin typeface="Open Sans"/>
                <a:ea typeface="Open Sans"/>
                <a:cs typeface="Open Sans"/>
              </a:rPr>
              <a:t>ότι </a:t>
            </a:r>
            <a:r>
              <a:rPr lang="el-GR" sz="3300" b="1" dirty="0">
                <a:solidFill>
                  <a:srgbClr val="242864"/>
                </a:solidFill>
                <a:latin typeface="Open Sans"/>
                <a:ea typeface="Open Sans"/>
                <a:cs typeface="Open Sans"/>
              </a:rPr>
              <a:t>βλέπετε και αντιμετωπίζετε κάθε μαθητή ως μοναδικό άτομο, με τις δικές του ανάγκες και εμπειρίες, διατηρώντας παράλληλα την αίσθηση της κοινότητας στην τάξη;</a:t>
            </a:r>
            <a:endParaRPr lang="de-DE" sz="3300" b="1"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2971800" y="1798870"/>
            <a:ext cx="12879982"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178436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1" y="2499661"/>
            <a:ext cx="13945240" cy="7989367"/>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Ενθάρρυνση της αμοιβαίας επικοινωνίας: </a:t>
            </a:r>
          </a:p>
          <a:p>
            <a:pPr>
              <a:lnSpc>
                <a:spcPts val="4620"/>
              </a:lnSpc>
            </a:pP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spcAft>
                <a:spcPts val="1200"/>
              </a:spcAft>
            </a:pPr>
            <a:r>
              <a:rPr lang="el-GR" sz="3300" b="1" dirty="0">
                <a:solidFill>
                  <a:srgbClr val="242864"/>
                </a:solidFill>
                <a:latin typeface="Open Sans"/>
                <a:ea typeface="Open Sans"/>
                <a:cs typeface="Open Sans"/>
              </a:rPr>
              <a:t>Ποιες πρακτικές μπορούν να υιοθετηθούν για την προώθηση της ουσιαστικής, αμοιβαίας επικοινωνίας στην τάξη; </a:t>
            </a:r>
            <a:endParaRPr lang="de-DE" sz="3300" b="1" dirty="0">
              <a:solidFill>
                <a:srgbClr val="242864"/>
              </a:solidFill>
              <a:latin typeface="Open Sans"/>
              <a:ea typeface="Open Sans"/>
              <a:cs typeface="Open Sans"/>
            </a:endParaRPr>
          </a:p>
          <a:p>
            <a:pPr>
              <a:lnSpc>
                <a:spcPts val="4620"/>
              </a:lnSpc>
              <a:spcAft>
                <a:spcPts val="1200"/>
              </a:spcAft>
            </a:pPr>
            <a:r>
              <a:rPr lang="el-GR" sz="3300" b="1" dirty="0">
                <a:solidFill>
                  <a:srgbClr val="242864"/>
                </a:solidFill>
                <a:latin typeface="Open Sans"/>
                <a:ea typeface="Open Sans"/>
                <a:cs typeface="Open Sans"/>
              </a:rPr>
              <a:t>Πώς μπορούν οι εκπαιδευτικοί να ενθαρρύνουν τόσο τους μαθητές όσο και τους εαυτούς τους να είναι ανοιχτοί στο να μαθαίνουν ο ένας από τον άλλον;</a:t>
            </a: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2971800" y="1798870"/>
            <a:ext cx="12879982"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182112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grpSp>
        <p:nvGrpSpPr>
          <p:cNvPr id="8" name="Group 8"/>
          <p:cNvGrpSpPr>
            <a:grpSpLocks noChangeAspect="1"/>
          </p:cNvGrpSpPr>
          <p:nvPr/>
        </p:nvGrpSpPr>
        <p:grpSpPr>
          <a:xfrm>
            <a:off x="11737448" y="761299"/>
            <a:ext cx="5521852" cy="7576886"/>
            <a:chOff x="0" y="0"/>
            <a:chExt cx="4589780" cy="6297930"/>
          </a:xfrm>
        </p:grpSpPr>
        <p:sp>
          <p:nvSpPr>
            <p:cNvPr id="9" name="Freeform 9"/>
            <p:cNvSpPr/>
            <p:nvPr/>
          </p:nvSpPr>
          <p:spPr>
            <a:xfrm>
              <a:off x="0" y="0"/>
              <a:ext cx="4591050" cy="6297930"/>
            </a:xfrm>
            <a:custGeom>
              <a:avLst/>
              <a:gdLst/>
              <a:ahLst/>
              <a:cxnLst/>
              <a:rect l="l" t="t" r="r" b="b"/>
              <a:pathLst>
                <a:path w="4591050" h="629793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68ACDC"/>
            </a:solidFill>
          </p:spPr>
        </p:sp>
        <p:sp>
          <p:nvSpPr>
            <p:cNvPr id="10" name="Freeform 10"/>
            <p:cNvSpPr/>
            <p:nvPr/>
          </p:nvSpPr>
          <p:spPr>
            <a:xfrm>
              <a:off x="118110" y="4533900"/>
              <a:ext cx="1645920" cy="1645920"/>
            </a:xfrm>
            <a:custGeom>
              <a:avLst/>
              <a:gdLst/>
              <a:ahLst/>
              <a:cxnLst/>
              <a:rect l="l" t="t" r="r" b="b"/>
              <a:pathLst>
                <a:path w="1645920" h="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5"/>
              <a:stretch>
                <a:fillRect l="-25046" r="-25046"/>
              </a:stretch>
            </a:blipFill>
          </p:spPr>
        </p:sp>
        <p:sp>
          <p:nvSpPr>
            <p:cNvPr id="11" name="Freeform 11"/>
            <p:cNvSpPr/>
            <p:nvPr/>
          </p:nvSpPr>
          <p:spPr>
            <a:xfrm>
              <a:off x="118110" y="118110"/>
              <a:ext cx="1645920" cy="1644650"/>
            </a:xfrm>
            <a:custGeom>
              <a:avLst/>
              <a:gdLst/>
              <a:ahLst/>
              <a:cxnLst/>
              <a:rect l="l" t="t" r="r" b="b"/>
              <a:pathLst>
                <a:path w="1645920" h="164465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6"/>
              <a:stretch>
                <a:fillRect l="-24942" r="-24942"/>
              </a:stretch>
            </a:blipFill>
          </p:spPr>
        </p:sp>
        <p:sp>
          <p:nvSpPr>
            <p:cNvPr id="12" name="Freeform 12"/>
            <p:cNvSpPr/>
            <p:nvPr/>
          </p:nvSpPr>
          <p:spPr>
            <a:xfrm>
              <a:off x="1826260" y="1827530"/>
              <a:ext cx="2644140" cy="2644140"/>
            </a:xfrm>
            <a:custGeom>
              <a:avLst/>
              <a:gdLst/>
              <a:ahLst/>
              <a:cxnLst/>
              <a:rect l="l" t="t" r="r" b="b"/>
              <a:pathLst>
                <a:path w="2644140" h="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7"/>
              <a:stretch>
                <a:fillRect l="-24976" r="-24976"/>
              </a:stretch>
            </a:blipFill>
          </p:spPr>
        </p:sp>
      </p:grpSp>
      <p:sp>
        <p:nvSpPr>
          <p:cNvPr id="13" name="Freeform 13"/>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14" name="Freeform 14"/>
          <p:cNvSpPr/>
          <p:nvPr/>
        </p:nvSpPr>
        <p:spPr>
          <a:xfrm rot="-10800000">
            <a:off x="-423426" y="-760057"/>
            <a:ext cx="4102681" cy="3871905"/>
          </a:xfrm>
          <a:custGeom>
            <a:avLst/>
            <a:gdLst/>
            <a:ahLst/>
            <a:cxnLst/>
            <a:rect l="l" t="t" r="r" b="b"/>
            <a:pathLst>
              <a:path w="4102681" h="3871905">
                <a:moveTo>
                  <a:pt x="0" y="0"/>
                </a:moveTo>
                <a:lnTo>
                  <a:pt x="4102680" y="0"/>
                </a:lnTo>
                <a:lnTo>
                  <a:pt x="4102680" y="3871905"/>
                </a:lnTo>
                <a:lnTo>
                  <a:pt x="0" y="38719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3170850" y="2627375"/>
            <a:ext cx="8566598" cy="6013954"/>
          </a:xfrm>
          <a:prstGeom prst="rect">
            <a:avLst/>
          </a:prstGeom>
        </p:spPr>
        <p:txBody>
          <a:bodyPr lIns="0" tIns="0" rIns="0" bIns="0" rtlCol="0" anchor="t">
            <a:spAutoFit/>
          </a:bodyPr>
          <a:lstStyle/>
          <a:p>
            <a:pPr algn="just">
              <a:lnSpc>
                <a:spcPts val="7865"/>
              </a:lnSpc>
            </a:pPr>
            <a:r>
              <a:rPr lang="el-GR" sz="5699" spc="113" dirty="0">
                <a:solidFill>
                  <a:srgbClr val="242864"/>
                </a:solidFill>
                <a:latin typeface="Open Sans Bold"/>
                <a:ea typeface="Open Sans Bold"/>
                <a:cs typeface="Open Sans Bold"/>
                <a:sym typeface="Open Sans Bold"/>
              </a:rPr>
              <a:t>ΣΥΜΠΕΡΙΛΗΠΤΙΚΕΣ </a:t>
            </a:r>
            <a:r>
              <a:rPr lang="en-US" sz="5699" spc="113" dirty="0">
                <a:solidFill>
                  <a:srgbClr val="242864"/>
                </a:solidFill>
                <a:latin typeface="Open Sans Bold"/>
                <a:ea typeface="Open Sans Bold"/>
                <a:cs typeface="Open Sans Bold"/>
                <a:sym typeface="Open Sans Bold"/>
              </a:rPr>
              <a:t>ΜΕΘΟΔΟΛΟΓ</a:t>
            </a:r>
            <a:r>
              <a:rPr lang="el-GR" sz="5699" spc="113" dirty="0">
                <a:solidFill>
                  <a:srgbClr val="242864"/>
                </a:solidFill>
                <a:latin typeface="Open Sans Bold"/>
                <a:ea typeface="Open Sans Bold"/>
                <a:cs typeface="Open Sans Bold"/>
                <a:sym typeface="Open Sans Bold"/>
              </a:rPr>
              <a:t>Ι</a:t>
            </a:r>
            <a:r>
              <a:rPr lang="en-US" sz="5699" spc="113" dirty="0">
                <a:solidFill>
                  <a:srgbClr val="242864"/>
                </a:solidFill>
                <a:latin typeface="Open Sans Bold"/>
                <a:ea typeface="Open Sans Bold"/>
                <a:cs typeface="Open Sans Bold"/>
                <a:sym typeface="Open Sans Bold"/>
              </a:rPr>
              <a:t>ΕΣ ΚΑΤ</a:t>
            </a:r>
            <a:r>
              <a:rPr lang="el-GR" sz="5699" spc="113" dirty="0">
                <a:solidFill>
                  <a:srgbClr val="242864"/>
                </a:solidFill>
                <a:latin typeface="Open Sans Bold"/>
                <a:ea typeface="Open Sans Bold"/>
                <a:cs typeface="Open Sans Bold"/>
                <a:sym typeface="Open Sans Bold"/>
              </a:rPr>
              <a:t>Α</a:t>
            </a:r>
            <a:r>
              <a:rPr lang="en-US" sz="5699" spc="113" dirty="0">
                <a:solidFill>
                  <a:srgbClr val="242864"/>
                </a:solidFill>
                <a:latin typeface="Open Sans Bold"/>
                <a:ea typeface="Open Sans Bold"/>
                <a:cs typeface="Open Sans Bold"/>
                <a:sym typeface="Open Sans Bold"/>
              </a:rPr>
              <a:t>ΡΤΙΣΗΣ ΕΚΠΑΙΔΕΥΤΙΚ</a:t>
            </a:r>
            <a:r>
              <a:rPr lang="el-GR" sz="5699" spc="113" dirty="0">
                <a:solidFill>
                  <a:srgbClr val="242864"/>
                </a:solidFill>
                <a:latin typeface="Open Sans Bold"/>
                <a:ea typeface="Open Sans Bold"/>
                <a:cs typeface="Open Sans Bold"/>
                <a:sym typeface="Open Sans Bold"/>
              </a:rPr>
              <a:t>Ω</a:t>
            </a:r>
            <a:r>
              <a:rPr lang="en-US" sz="5699" spc="113" dirty="0">
                <a:solidFill>
                  <a:srgbClr val="242864"/>
                </a:solidFill>
                <a:latin typeface="Open Sans Bold"/>
                <a:ea typeface="Open Sans Bold"/>
                <a:cs typeface="Open Sans Bold"/>
                <a:sym typeface="Open Sans Bold"/>
              </a:rPr>
              <a:t>Ν - Μ</a:t>
            </a:r>
            <a:r>
              <a:rPr lang="el-GR" sz="5699" spc="113" dirty="0">
                <a:solidFill>
                  <a:srgbClr val="242864"/>
                </a:solidFill>
                <a:latin typeface="Open Sans Bold"/>
                <a:ea typeface="Open Sans Bold"/>
                <a:cs typeface="Open Sans Bold"/>
                <a:sym typeface="Open Sans Bold"/>
              </a:rPr>
              <a:t>Α</a:t>
            </a:r>
            <a:r>
              <a:rPr lang="en-US" sz="5699" spc="113" dirty="0">
                <a:solidFill>
                  <a:srgbClr val="242864"/>
                </a:solidFill>
                <a:latin typeface="Open Sans Bold"/>
                <a:ea typeface="Open Sans Bold"/>
                <a:cs typeface="Open Sans Bold"/>
                <a:sym typeface="Open Sans Bold"/>
              </a:rPr>
              <a:t>ΘΗΜΑ ΕΞΕΙΔ</a:t>
            </a:r>
            <a:r>
              <a:rPr lang="el-GR" sz="5699" spc="113" dirty="0">
                <a:solidFill>
                  <a:srgbClr val="242864"/>
                </a:solidFill>
                <a:latin typeface="Open Sans Bold"/>
                <a:ea typeface="Open Sans Bold"/>
                <a:cs typeface="Open Sans Bold"/>
                <a:sym typeface="Open Sans Bold"/>
              </a:rPr>
              <a:t>Ι</a:t>
            </a:r>
            <a:r>
              <a:rPr lang="en-US" sz="5699" spc="113" dirty="0">
                <a:solidFill>
                  <a:srgbClr val="242864"/>
                </a:solidFill>
                <a:latin typeface="Open Sans Bold"/>
                <a:ea typeface="Open Sans Bold"/>
                <a:cs typeface="Open Sans Bold"/>
                <a:sym typeface="Open Sans Bold"/>
              </a:rPr>
              <a:t>ΚΕΥΣΗΣ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741019" y="2575861"/>
            <a:ext cx="14661406" cy="5752262"/>
            <a:chOff x="0" y="0"/>
            <a:chExt cx="3861440" cy="1514999"/>
          </a:xfrm>
          <a:solidFill>
            <a:schemeClr val="accent1">
              <a:lumMod val="20000"/>
              <a:lumOff val="80000"/>
            </a:schemeClr>
          </a:solidFill>
        </p:grpSpPr>
        <p:sp>
          <p:nvSpPr>
            <p:cNvPr id="11" name="Freeform 11"/>
            <p:cNvSpPr/>
            <p:nvPr/>
          </p:nvSpPr>
          <p:spPr>
            <a:xfrm>
              <a:off x="0" y="0"/>
              <a:ext cx="3861440" cy="1514999"/>
            </a:xfrm>
            <a:custGeom>
              <a:avLst/>
              <a:gdLst/>
              <a:ahLst/>
              <a:cxnLst/>
              <a:rect l="l" t="t" r="r" b="b"/>
              <a:pathLst>
                <a:path w="3861440" h="1514999">
                  <a:moveTo>
                    <a:pt x="26930" y="0"/>
                  </a:moveTo>
                  <a:lnTo>
                    <a:pt x="3834510" y="0"/>
                  </a:lnTo>
                  <a:cubicBezTo>
                    <a:pt x="3841652" y="0"/>
                    <a:pt x="3848502" y="2837"/>
                    <a:pt x="3853552" y="7888"/>
                  </a:cubicBezTo>
                  <a:cubicBezTo>
                    <a:pt x="3858603" y="12938"/>
                    <a:pt x="3861440" y="19788"/>
                    <a:pt x="3861440" y="26930"/>
                  </a:cubicBezTo>
                  <a:lnTo>
                    <a:pt x="3861440" y="1488069"/>
                  </a:lnTo>
                  <a:cubicBezTo>
                    <a:pt x="3861440" y="1495211"/>
                    <a:pt x="3858603" y="1502061"/>
                    <a:pt x="3853552" y="1507111"/>
                  </a:cubicBezTo>
                  <a:cubicBezTo>
                    <a:pt x="3848502" y="1512162"/>
                    <a:pt x="3841652" y="1514999"/>
                    <a:pt x="3834510" y="1514999"/>
                  </a:cubicBezTo>
                  <a:lnTo>
                    <a:pt x="26930" y="1514999"/>
                  </a:lnTo>
                  <a:cubicBezTo>
                    <a:pt x="19788" y="1514999"/>
                    <a:pt x="12938" y="1512162"/>
                    <a:pt x="7888" y="1507111"/>
                  </a:cubicBezTo>
                  <a:cubicBezTo>
                    <a:pt x="2837" y="1502061"/>
                    <a:pt x="0" y="1495211"/>
                    <a:pt x="0" y="1488069"/>
                  </a:cubicBezTo>
                  <a:lnTo>
                    <a:pt x="0" y="26930"/>
                  </a:lnTo>
                  <a:cubicBezTo>
                    <a:pt x="0" y="19788"/>
                    <a:pt x="2837" y="12938"/>
                    <a:pt x="7888" y="7888"/>
                  </a:cubicBezTo>
                  <a:cubicBezTo>
                    <a:pt x="12938" y="2837"/>
                    <a:pt x="19788" y="0"/>
                    <a:pt x="26930" y="0"/>
                  </a:cubicBezTo>
                  <a:close/>
                </a:path>
              </a:pathLst>
            </a:custGeom>
            <a:grpFill/>
          </p:spPr>
        </p:sp>
        <p:sp>
          <p:nvSpPr>
            <p:cNvPr id="12" name="TextBox 12"/>
            <p:cNvSpPr txBox="1"/>
            <p:nvPr/>
          </p:nvSpPr>
          <p:spPr>
            <a:xfrm>
              <a:off x="0" y="0"/>
              <a:ext cx="3861440" cy="1514999"/>
            </a:xfrm>
            <a:prstGeom prst="rect">
              <a:avLst/>
            </a:prstGeom>
            <a:grpFill/>
          </p:spPr>
          <p:txBody>
            <a:bodyPr lIns="50800" tIns="50800" rIns="50800" bIns="50800" rtlCol="0" anchor="ctr"/>
            <a:lstStyle/>
            <a:p>
              <a:pPr algn="ctr">
                <a:lnSpc>
                  <a:spcPts val="2520"/>
                </a:lnSpc>
              </a:pPr>
              <a:endParaRPr/>
            </a:p>
          </p:txBody>
        </p:sp>
      </p:gr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3561" y="2499661"/>
            <a:ext cx="13945240" cy="7681590"/>
          </a:xfrm>
          <a:prstGeom prst="rect">
            <a:avLst/>
          </a:prstGeom>
        </p:spPr>
        <p:txBody>
          <a:bodyPr wrap="square" lIns="0" tIns="0" rIns="0" bIns="0" rtlCol="0" anchor="t">
            <a:spAutoFit/>
          </a:bodyPr>
          <a:lstStyle/>
          <a:p>
            <a:pPr algn="l">
              <a:lnSpc>
                <a:spcPts val="4703"/>
              </a:lnSpc>
            </a:pPr>
            <a:endParaRPr dirty="0"/>
          </a:p>
          <a:p>
            <a:pPr>
              <a:lnSpc>
                <a:spcPts val="4620"/>
              </a:lnSpc>
            </a:pPr>
            <a:r>
              <a:rPr lang="en-US" sz="3200" spc="-143" dirty="0">
                <a:solidFill>
                  <a:srgbClr val="272965"/>
                </a:solidFill>
                <a:latin typeface="Open Sans Bold"/>
                <a:ea typeface="Open Sans Bold"/>
                <a:cs typeface="Open Sans Bold"/>
                <a:sym typeface="Open Sans Bold"/>
              </a:rPr>
              <a:t>... Χειρισμός της εσωτερικευμένης υποταγής: </a:t>
            </a:r>
          </a:p>
          <a:p>
            <a:pPr>
              <a:lnSpc>
                <a:spcPts val="4620"/>
              </a:lnSpc>
            </a:pPr>
            <a:r>
              <a:rPr lang="el-GR" sz="3300" dirty="0">
                <a:solidFill>
                  <a:srgbClr val="242864"/>
                </a:solidFill>
                <a:latin typeface="Open Sans"/>
                <a:ea typeface="Open Sans"/>
                <a:cs typeface="Open Sans"/>
              </a:rPr>
              <a:t>Ο εκπαιδευτικός παρεμβαίνει όταν οι μαθητές επιδεικνύουν εσωτερικευμένη υποταγή, όπως οι περιττές συγγνώμες. </a:t>
            </a:r>
            <a:endParaRPr lang="de-DE" sz="3300"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pPr>
            <a:r>
              <a:rPr lang="el-GR" sz="3300" b="1" dirty="0">
                <a:solidFill>
                  <a:srgbClr val="242864"/>
                </a:solidFill>
                <a:latin typeface="Open Sans"/>
                <a:ea typeface="Open Sans"/>
                <a:cs typeface="Open Sans"/>
              </a:rPr>
              <a:t>Πώς μπορούν οι εκπαιδευτικοί να αναγνωρίσουν και να αντιμετωπίσουν εσωτερικευμένες στάσεις κατωτερότητας στους μαθητές τους και ποιες στρατηγικές μπορούν να βοηθήσουν στην ενίσχυση της αίσθησης της ισότητας και της αυτοεκτίμησης;</a:t>
            </a: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b="1"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a:p>
            <a:pPr>
              <a:lnSpc>
                <a:spcPts val="4620"/>
              </a:lnSpc>
            </a:pPr>
            <a:endParaRPr lang="de-DE" sz="3300" dirty="0">
              <a:solidFill>
                <a:srgbClr val="242864"/>
              </a:solidFill>
              <a:latin typeface="Open Sans"/>
              <a:ea typeface="Open Sans"/>
              <a:cs typeface="Open Sans"/>
            </a:endParaRPr>
          </a:p>
        </p:txBody>
      </p:sp>
      <p:sp>
        <p:nvSpPr>
          <p:cNvPr id="17" name="TextBox 17"/>
          <p:cNvSpPr txBox="1"/>
          <p:nvPr/>
        </p:nvSpPr>
        <p:spPr>
          <a:xfrm>
            <a:off x="2971800" y="1798870"/>
            <a:ext cx="12879982" cy="551433"/>
          </a:xfrm>
          <a:prstGeom prst="rect">
            <a:avLst/>
          </a:prstGeom>
        </p:spPr>
        <p:txBody>
          <a:bodyPr wrap="square" lIns="0" tIns="0" rIns="0" bIns="0" rtlCol="0" anchor="t">
            <a:spAutoFit/>
          </a:bodyPr>
          <a:lstStyle/>
          <a:p>
            <a:pPr>
              <a:lnSpc>
                <a:spcPts val="4319"/>
              </a:lnSpc>
              <a:spcBef>
                <a:spcPct val="0"/>
              </a:spcBef>
            </a:pPr>
            <a:r>
              <a:rPr lang="en-US" sz="3599" spc="-143" dirty="0">
                <a:solidFill>
                  <a:srgbClr val="272965"/>
                </a:solidFill>
                <a:latin typeface="Open Sans Bold"/>
                <a:ea typeface="Open Sans Bold"/>
                <a:cs typeface="Open Sans Bold"/>
                <a:sym typeface="Open Sans Bold"/>
              </a:rPr>
              <a:t>Μελέτη περίπτωσης - Αναλογιστείτε...</a:t>
            </a:r>
          </a:p>
        </p:txBody>
      </p:sp>
    </p:spTree>
    <p:extLst>
      <p:ext uri="{BB962C8B-B14F-4D97-AF65-F5344CB8AC3E}">
        <p14:creationId xmlns:p14="http://schemas.microsoft.com/office/powerpoint/2010/main" val="274422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grpSp>
        <p:nvGrpSpPr>
          <p:cNvPr id="9" name="Group 9"/>
          <p:cNvGrpSpPr/>
          <p:nvPr/>
        </p:nvGrpSpPr>
        <p:grpSpPr>
          <a:xfrm>
            <a:off x="2849140" y="2575470"/>
            <a:ext cx="13535543" cy="5012492"/>
            <a:chOff x="0" y="0"/>
            <a:chExt cx="3564917" cy="1320163"/>
          </a:xfrm>
        </p:grpSpPr>
        <p:sp>
          <p:nvSpPr>
            <p:cNvPr id="10" name="Freeform 10"/>
            <p:cNvSpPr/>
            <p:nvPr/>
          </p:nvSpPr>
          <p:spPr>
            <a:xfrm>
              <a:off x="0" y="0"/>
              <a:ext cx="3564917" cy="1320163"/>
            </a:xfrm>
            <a:custGeom>
              <a:avLst/>
              <a:gdLst/>
              <a:ahLst/>
              <a:cxnLst/>
              <a:rect l="l" t="t" r="r" b="b"/>
              <a:pathLst>
                <a:path w="3564917" h="1320163">
                  <a:moveTo>
                    <a:pt x="29170" y="0"/>
                  </a:moveTo>
                  <a:lnTo>
                    <a:pt x="3535747" y="0"/>
                  </a:lnTo>
                  <a:cubicBezTo>
                    <a:pt x="3551857" y="0"/>
                    <a:pt x="3564917" y="13060"/>
                    <a:pt x="3564917" y="29170"/>
                  </a:cubicBezTo>
                  <a:lnTo>
                    <a:pt x="3564917" y="1290992"/>
                  </a:lnTo>
                  <a:cubicBezTo>
                    <a:pt x="3564917" y="1307103"/>
                    <a:pt x="3551857" y="1320163"/>
                    <a:pt x="3535747" y="1320163"/>
                  </a:cubicBezTo>
                  <a:lnTo>
                    <a:pt x="29170" y="1320163"/>
                  </a:lnTo>
                  <a:cubicBezTo>
                    <a:pt x="21434" y="1320163"/>
                    <a:pt x="14014" y="1317089"/>
                    <a:pt x="8544" y="1311619"/>
                  </a:cubicBezTo>
                  <a:cubicBezTo>
                    <a:pt x="3073" y="1306148"/>
                    <a:pt x="0" y="1298729"/>
                    <a:pt x="0" y="1290992"/>
                  </a:cubicBezTo>
                  <a:lnTo>
                    <a:pt x="0" y="29170"/>
                  </a:lnTo>
                  <a:cubicBezTo>
                    <a:pt x="0" y="13060"/>
                    <a:pt x="13060" y="0"/>
                    <a:pt x="29170" y="0"/>
                  </a:cubicBezTo>
                  <a:close/>
                </a:path>
              </a:pathLst>
            </a:custGeom>
            <a:solidFill>
              <a:srgbClr val="D9D9D9"/>
            </a:solidFill>
          </p:spPr>
        </p:sp>
        <p:sp>
          <p:nvSpPr>
            <p:cNvPr id="11" name="TextBox 11"/>
            <p:cNvSpPr txBox="1"/>
            <p:nvPr/>
          </p:nvSpPr>
          <p:spPr>
            <a:xfrm>
              <a:off x="0" y="0"/>
              <a:ext cx="3564917" cy="1320163"/>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5195982" y="5706522"/>
            <a:ext cx="2968450" cy="3145378"/>
          </a:xfrm>
          <a:custGeom>
            <a:avLst/>
            <a:gdLst/>
            <a:ahLst/>
            <a:cxnLst/>
            <a:rect l="l" t="t" r="r" b="b"/>
            <a:pathLst>
              <a:path w="2968450" h="3145378">
                <a:moveTo>
                  <a:pt x="0" y="0"/>
                </a:moveTo>
                <a:lnTo>
                  <a:pt x="2968450" y="0"/>
                </a:lnTo>
                <a:lnTo>
                  <a:pt x="2968450" y="3145378"/>
                </a:lnTo>
                <a:lnTo>
                  <a:pt x="0" y="3145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5477" y="32956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5477" y="2913620"/>
            <a:ext cx="13006916" cy="3734933"/>
          </a:xfrm>
          <a:prstGeom prst="rect">
            <a:avLst/>
          </a:prstGeom>
        </p:spPr>
        <p:txBody>
          <a:bodyPr lIns="0" tIns="0" rIns="0" bIns="0" rtlCol="0" anchor="t">
            <a:spAutoFit/>
          </a:bodyPr>
          <a:lstStyle/>
          <a:p>
            <a:pPr algn="l">
              <a:lnSpc>
                <a:spcPts val="4200"/>
              </a:lnSpc>
            </a:pPr>
            <a:r>
              <a:rPr lang="en-US" sz="3000" dirty="0">
                <a:solidFill>
                  <a:srgbClr val="242864"/>
                </a:solidFill>
                <a:latin typeface="Open Sans Bold"/>
                <a:ea typeface="Open Sans Bold"/>
                <a:cs typeface="Open Sans Bold"/>
                <a:sym typeface="Open Sans Bold"/>
              </a:rPr>
              <a:t>Έννοια που αναπτύχθηκε από </a:t>
            </a:r>
            <a:r>
              <a:rPr lang="en-US" sz="3000" dirty="0" err="1">
                <a:solidFill>
                  <a:srgbClr val="242864"/>
                </a:solidFill>
                <a:latin typeface="Open Sans Bold"/>
                <a:ea typeface="Open Sans Bold"/>
                <a:cs typeface="Open Sans Bold"/>
                <a:sym typeface="Open Sans Bold"/>
              </a:rPr>
              <a:t>τον Bhabha</a:t>
            </a:r>
            <a:endParaRPr lang="en-US" sz="3000" dirty="0">
              <a:solidFill>
                <a:srgbClr val="242864"/>
              </a:solidFill>
              <a:latin typeface="Open Sans Bold"/>
              <a:ea typeface="Open Sans Bold"/>
              <a:cs typeface="Open Sans Bold"/>
              <a:sym typeface="Open Sans Bold"/>
            </a:endParaRPr>
          </a:p>
          <a:p>
            <a:pPr algn="l">
              <a:lnSpc>
                <a:spcPts val="4200"/>
              </a:lnSpc>
            </a:pPr>
            <a:endParaRPr lang="en-US" sz="3000" dirty="0">
              <a:solidFill>
                <a:srgbClr val="242864"/>
              </a:solidFill>
              <a:latin typeface="Open Sans Bold"/>
              <a:ea typeface="Open Sans Bold"/>
              <a:cs typeface="Open Sans Bold"/>
              <a:sym typeface="Open Sans Bold"/>
            </a:endParaRPr>
          </a:p>
          <a:p>
            <a:pPr marL="647700" lvl="1" indent="-323850" algn="l">
              <a:lnSpc>
                <a:spcPts val="4200"/>
              </a:lnSpc>
              <a:buFont typeface="Arial"/>
              <a:buChar char="•"/>
            </a:pPr>
            <a:r>
              <a:rPr lang="en-US" sz="3000" dirty="0">
                <a:solidFill>
                  <a:srgbClr val="242864"/>
                </a:solidFill>
                <a:latin typeface="Open Sans"/>
                <a:ea typeface="Open Sans"/>
                <a:cs typeface="Open Sans"/>
                <a:sym typeface="Open Sans"/>
              </a:rPr>
              <a:t>όχι ένας φυσικός τόπος αλλά μια </a:t>
            </a:r>
            <a:r>
              <a:rPr lang="en-US" sz="3000" dirty="0">
                <a:solidFill>
                  <a:srgbClr val="242864"/>
                </a:solidFill>
                <a:latin typeface="Open Sans Bold"/>
                <a:ea typeface="Open Sans Bold"/>
                <a:cs typeface="Open Sans Bold"/>
                <a:sym typeface="Open Sans Bold"/>
              </a:rPr>
              <a:t>επιστημολογική κατηγορία</a:t>
            </a:r>
          </a:p>
          <a:p>
            <a:pPr marL="647700" lvl="1" indent="-323850" algn="l">
              <a:lnSpc>
                <a:spcPts val="4200"/>
              </a:lnSpc>
              <a:buFont typeface="Arial"/>
              <a:buChar char="•"/>
            </a:pPr>
            <a:r>
              <a:rPr lang="en-US" sz="3000" dirty="0">
                <a:solidFill>
                  <a:srgbClr val="242864"/>
                </a:solidFill>
                <a:latin typeface="Open Sans Bold"/>
                <a:ea typeface="Open Sans Bold"/>
                <a:cs typeface="Open Sans Bold"/>
                <a:sym typeface="Open Sans Bold"/>
              </a:rPr>
              <a:t>αμφισβητεί και διευρύνει την κατανόηση του πολιτισμού, της ταυτότητας και του νοήματος</a:t>
            </a:r>
          </a:p>
          <a:p>
            <a:pPr marL="647700" lvl="1" indent="-323850" algn="l">
              <a:lnSpc>
                <a:spcPts val="4200"/>
              </a:lnSpc>
              <a:buFont typeface="Arial"/>
              <a:buChar char="•"/>
            </a:pPr>
            <a:r>
              <a:rPr lang="en-US" sz="3000" dirty="0">
                <a:solidFill>
                  <a:srgbClr val="242864"/>
                </a:solidFill>
                <a:latin typeface="Open Sans"/>
                <a:ea typeface="Open Sans"/>
                <a:cs typeface="Open Sans"/>
                <a:sym typeface="Open Sans"/>
              </a:rPr>
              <a:t>χρησιμεύει ως </a:t>
            </a:r>
            <a:r>
              <a:rPr lang="en-US" sz="3000" dirty="0">
                <a:solidFill>
                  <a:srgbClr val="242864"/>
                </a:solidFill>
                <a:latin typeface="Open Sans Bold"/>
                <a:ea typeface="Open Sans Bold"/>
                <a:cs typeface="Open Sans Bold"/>
                <a:sym typeface="Open Sans Bold"/>
              </a:rPr>
              <a:t>μεταφορά για τις δυναμικές διαδικασίες της πολιτισμικής </a:t>
            </a:r>
            <a:r>
              <a:rPr lang="en-US" sz="3000" dirty="0">
                <a:solidFill>
                  <a:srgbClr val="242864"/>
                </a:solidFill>
                <a:latin typeface="Open Sans"/>
                <a:ea typeface="Open Sans"/>
                <a:cs typeface="Open Sans"/>
                <a:sym typeface="Open Sans"/>
              </a:rPr>
              <a:t>υβριδικότητας </a:t>
            </a:r>
          </a:p>
        </p:txBody>
      </p:sp>
      <p:sp>
        <p:nvSpPr>
          <p:cNvPr id="16" name="TextBox 16"/>
          <p:cNvSpPr txBox="1"/>
          <p:nvPr/>
        </p:nvSpPr>
        <p:spPr>
          <a:xfrm>
            <a:off x="2741020" y="1795109"/>
            <a:ext cx="3427723"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42864"/>
                </a:solidFill>
                <a:latin typeface="Open Sans Bold"/>
                <a:ea typeface="Open Sans Bold"/>
                <a:cs typeface="Open Sans Bold"/>
                <a:sym typeface="Open Sans Bold"/>
              </a:rPr>
              <a:t>"Τρίτος χώρος":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grpSp>
        <p:nvGrpSpPr>
          <p:cNvPr id="9" name="Group 9"/>
          <p:cNvGrpSpPr/>
          <p:nvPr/>
        </p:nvGrpSpPr>
        <p:grpSpPr>
          <a:xfrm>
            <a:off x="3017960" y="2923004"/>
            <a:ext cx="12944156" cy="4440992"/>
            <a:chOff x="0" y="0"/>
            <a:chExt cx="3409161" cy="1169644"/>
          </a:xfrm>
        </p:grpSpPr>
        <p:sp>
          <p:nvSpPr>
            <p:cNvPr id="10" name="Freeform 10"/>
            <p:cNvSpPr/>
            <p:nvPr/>
          </p:nvSpPr>
          <p:spPr>
            <a:xfrm>
              <a:off x="0" y="0"/>
              <a:ext cx="3409161" cy="1169644"/>
            </a:xfrm>
            <a:custGeom>
              <a:avLst/>
              <a:gdLst/>
              <a:ahLst/>
              <a:cxnLst/>
              <a:rect l="l" t="t" r="r" b="b"/>
              <a:pathLst>
                <a:path w="3409161" h="1169644">
                  <a:moveTo>
                    <a:pt x="30503" y="0"/>
                  </a:moveTo>
                  <a:lnTo>
                    <a:pt x="3378657" y="0"/>
                  </a:lnTo>
                  <a:cubicBezTo>
                    <a:pt x="3395504" y="0"/>
                    <a:pt x="3409161" y="13657"/>
                    <a:pt x="3409161" y="30503"/>
                  </a:cubicBezTo>
                  <a:lnTo>
                    <a:pt x="3409161" y="1139141"/>
                  </a:lnTo>
                  <a:cubicBezTo>
                    <a:pt x="3409161" y="1147231"/>
                    <a:pt x="3405947" y="1154989"/>
                    <a:pt x="3400226" y="1160710"/>
                  </a:cubicBezTo>
                  <a:cubicBezTo>
                    <a:pt x="3394506" y="1166430"/>
                    <a:pt x="3386747" y="1169644"/>
                    <a:pt x="3378657" y="1169644"/>
                  </a:cubicBezTo>
                  <a:lnTo>
                    <a:pt x="30503" y="1169644"/>
                  </a:lnTo>
                  <a:cubicBezTo>
                    <a:pt x="13657" y="1169644"/>
                    <a:pt x="0" y="1155987"/>
                    <a:pt x="0" y="1139141"/>
                  </a:cubicBezTo>
                  <a:lnTo>
                    <a:pt x="0" y="30503"/>
                  </a:lnTo>
                  <a:cubicBezTo>
                    <a:pt x="0" y="22413"/>
                    <a:pt x="3214" y="14655"/>
                    <a:pt x="8934" y="8934"/>
                  </a:cubicBezTo>
                  <a:cubicBezTo>
                    <a:pt x="14655" y="3214"/>
                    <a:pt x="22413" y="0"/>
                    <a:pt x="30503" y="0"/>
                  </a:cubicBezTo>
                  <a:close/>
                </a:path>
              </a:pathLst>
            </a:custGeom>
            <a:solidFill>
              <a:srgbClr val="D9D9D9"/>
            </a:solidFill>
          </p:spPr>
        </p:sp>
        <p:sp>
          <p:nvSpPr>
            <p:cNvPr id="11" name="TextBox 11"/>
            <p:cNvSpPr txBox="1"/>
            <p:nvPr/>
          </p:nvSpPr>
          <p:spPr>
            <a:xfrm>
              <a:off x="0" y="0"/>
              <a:ext cx="3409161" cy="1169644"/>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5195982" y="5706522"/>
            <a:ext cx="2968450" cy="3145378"/>
          </a:xfrm>
          <a:custGeom>
            <a:avLst/>
            <a:gdLst/>
            <a:ahLst/>
            <a:cxnLst/>
            <a:rect l="l" t="t" r="r" b="b"/>
            <a:pathLst>
              <a:path w="2968450" h="3145378">
                <a:moveTo>
                  <a:pt x="0" y="0"/>
                </a:moveTo>
                <a:lnTo>
                  <a:pt x="2968450" y="0"/>
                </a:lnTo>
                <a:lnTo>
                  <a:pt x="2968450" y="3145378"/>
                </a:lnTo>
                <a:lnTo>
                  <a:pt x="0" y="3145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5477" y="32956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125477" y="2129284"/>
            <a:ext cx="3580123"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42864"/>
                </a:solidFill>
                <a:latin typeface="Open Sans Bold"/>
                <a:ea typeface="Open Sans Bold"/>
                <a:cs typeface="Open Sans Bold"/>
                <a:sym typeface="Open Sans Bold"/>
              </a:rPr>
              <a:t>"Τρίτος χώρος":</a:t>
            </a:r>
          </a:p>
        </p:txBody>
      </p:sp>
      <p:sp>
        <p:nvSpPr>
          <p:cNvPr id="16" name="TextBox 16"/>
          <p:cNvSpPr txBox="1"/>
          <p:nvPr/>
        </p:nvSpPr>
        <p:spPr>
          <a:xfrm>
            <a:off x="3125477" y="3257550"/>
            <a:ext cx="12697997"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242864"/>
                </a:solidFill>
                <a:latin typeface="Open Sans Bold"/>
                <a:ea typeface="Open Sans Bold"/>
                <a:cs typeface="Open Sans Bold"/>
                <a:sym typeface="Open Sans Bold"/>
              </a:rPr>
              <a:t>Αναδύονται </a:t>
            </a:r>
            <a:r>
              <a:rPr lang="en-US" sz="3000">
                <a:solidFill>
                  <a:srgbClr val="242864"/>
                </a:solidFill>
                <a:latin typeface="Open Sans"/>
                <a:ea typeface="Open Sans"/>
                <a:cs typeface="Open Sans"/>
                <a:sym typeface="Open Sans"/>
              </a:rPr>
              <a:t>νέες </a:t>
            </a:r>
            <a:r>
              <a:rPr lang="en-US" sz="3000">
                <a:solidFill>
                  <a:srgbClr val="242864"/>
                </a:solidFill>
                <a:latin typeface="Open Sans Bold"/>
                <a:ea typeface="Open Sans Bold"/>
                <a:cs typeface="Open Sans Bold"/>
                <a:sym typeface="Open Sans Bold"/>
              </a:rPr>
              <a:t>έννοιες και ταυτότητες που εξελίσσονται και μεταβάλλονται συνεχώς.</a:t>
            </a:r>
          </a:p>
          <a:p>
            <a:pPr marL="647700" lvl="1" indent="-323850" algn="l">
              <a:lnSpc>
                <a:spcPts val="4200"/>
              </a:lnSpc>
              <a:buFont typeface="Arial"/>
              <a:buChar char="•"/>
            </a:pPr>
            <a:r>
              <a:rPr lang="en-US" sz="3000">
                <a:solidFill>
                  <a:srgbClr val="242864"/>
                </a:solidFill>
                <a:latin typeface="Open Sans Bold"/>
                <a:ea typeface="Open Sans Bold"/>
                <a:cs typeface="Open Sans Bold"/>
                <a:sym typeface="Open Sans Bold"/>
              </a:rPr>
              <a:t>Οι έννοιες δεν είναι σταθερές </a:t>
            </a:r>
            <a:r>
              <a:rPr lang="en-US" sz="3000">
                <a:solidFill>
                  <a:srgbClr val="242864"/>
                </a:solidFill>
                <a:latin typeface="Open Sans"/>
                <a:ea typeface="Open Sans"/>
                <a:cs typeface="Open Sans"/>
                <a:sym typeface="Open Sans"/>
              </a:rPr>
              <a:t>ή αμετάβλητες- </a:t>
            </a:r>
            <a:r>
              <a:rPr lang="en-US" sz="3000">
                <a:solidFill>
                  <a:srgbClr val="242864"/>
                </a:solidFill>
                <a:latin typeface="Open Sans Bold"/>
                <a:ea typeface="Open Sans Bold"/>
                <a:cs typeface="Open Sans Bold"/>
                <a:sym typeface="Open Sans Bold"/>
              </a:rPr>
              <a:t>διαμορφώνονται από την αλληλεπίδραση διαφόρων πολιτισμικών επιρροών</a:t>
            </a:r>
            <a:r>
              <a:rPr lang="en-US" sz="3000">
                <a:solidFill>
                  <a:srgbClr val="242864"/>
                </a:solidFill>
                <a:latin typeface="Open Sans"/>
                <a:ea typeface="Open Sans"/>
                <a:cs typeface="Open Sans"/>
                <a:sym typeface="Open Sans"/>
              </a:rPr>
              <a:t>.</a:t>
            </a:r>
          </a:p>
          <a:p>
            <a:pPr marL="647700" lvl="1" indent="-323850" algn="l">
              <a:lnSpc>
                <a:spcPts val="4200"/>
              </a:lnSpc>
              <a:buFont typeface="Arial"/>
              <a:buChar char="•"/>
            </a:pPr>
            <a:r>
              <a:rPr lang="en-US" sz="3000">
                <a:solidFill>
                  <a:srgbClr val="242864"/>
                </a:solidFill>
                <a:latin typeface="Open Sans Bold"/>
                <a:ea typeface="Open Sans Bold"/>
                <a:cs typeface="Open Sans Bold"/>
                <a:sym typeface="Open Sans Bold"/>
              </a:rPr>
              <a:t>Αμφισβητεί την παραδοσιακή δυαδική σκέψη </a:t>
            </a:r>
            <a:r>
              <a:rPr lang="en-US" sz="3000">
                <a:solidFill>
                  <a:srgbClr val="242864"/>
                </a:solidFill>
                <a:latin typeface="Open Sans"/>
                <a:ea typeface="Open Sans"/>
                <a:cs typeface="Open Sans"/>
                <a:sym typeface="Open Sans"/>
              </a:rPr>
              <a:t>και επιτρέπει μια </a:t>
            </a:r>
            <a:r>
              <a:rPr lang="en-US" sz="3000">
                <a:solidFill>
                  <a:srgbClr val="242864"/>
                </a:solidFill>
                <a:latin typeface="Open Sans Bold"/>
                <a:ea typeface="Open Sans Bold"/>
                <a:cs typeface="Open Sans Bold"/>
                <a:sym typeface="Open Sans Bold"/>
              </a:rPr>
              <a:t>πιο ρευστή, υβριδική μορφή αναπαράστασης.</a:t>
            </a:r>
          </a:p>
          <a:p>
            <a:pPr marL="647700" lvl="1" indent="-323850" algn="l">
              <a:lnSpc>
                <a:spcPts val="4200"/>
              </a:lnSpc>
              <a:buFont typeface="Arial"/>
              <a:buChar char="•"/>
            </a:pPr>
            <a:r>
              <a:rPr lang="en-US" sz="3000">
                <a:solidFill>
                  <a:srgbClr val="242864"/>
                </a:solidFill>
                <a:latin typeface="Open Sans Bold"/>
                <a:ea typeface="Open Sans Bold"/>
                <a:cs typeface="Open Sans Bold"/>
                <a:sym typeface="Open Sans Bold"/>
              </a:rPr>
              <a:t>Ξεπερνά τα άκαμπτα όρια μεταξύ "εαυτού" και "άλλου"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grpSp>
        <p:nvGrpSpPr>
          <p:cNvPr id="9" name="Group 9"/>
          <p:cNvGrpSpPr/>
          <p:nvPr/>
        </p:nvGrpSpPr>
        <p:grpSpPr>
          <a:xfrm>
            <a:off x="3219842" y="2488892"/>
            <a:ext cx="14884557" cy="6083682"/>
            <a:chOff x="0" y="0"/>
            <a:chExt cx="3653144" cy="1564162"/>
          </a:xfrm>
        </p:grpSpPr>
        <p:sp>
          <p:nvSpPr>
            <p:cNvPr id="10" name="Freeform 10"/>
            <p:cNvSpPr/>
            <p:nvPr/>
          </p:nvSpPr>
          <p:spPr>
            <a:xfrm>
              <a:off x="0" y="0"/>
              <a:ext cx="3653144" cy="1564162"/>
            </a:xfrm>
            <a:custGeom>
              <a:avLst/>
              <a:gdLst/>
              <a:ahLst/>
              <a:cxnLst/>
              <a:rect l="l" t="t" r="r" b="b"/>
              <a:pathLst>
                <a:path w="3567292" h="1522072">
                  <a:moveTo>
                    <a:pt x="29151" y="0"/>
                  </a:moveTo>
                  <a:lnTo>
                    <a:pt x="3538141" y="0"/>
                  </a:lnTo>
                  <a:cubicBezTo>
                    <a:pt x="3554240" y="0"/>
                    <a:pt x="3567292" y="13051"/>
                    <a:pt x="3567292" y="29151"/>
                  </a:cubicBezTo>
                  <a:lnTo>
                    <a:pt x="3567292" y="1492921"/>
                  </a:lnTo>
                  <a:cubicBezTo>
                    <a:pt x="3567292" y="1509020"/>
                    <a:pt x="3554240" y="1522072"/>
                    <a:pt x="3538141" y="1522072"/>
                  </a:cubicBezTo>
                  <a:lnTo>
                    <a:pt x="29151" y="1522072"/>
                  </a:lnTo>
                  <a:cubicBezTo>
                    <a:pt x="13051" y="1522072"/>
                    <a:pt x="0" y="1509020"/>
                    <a:pt x="0" y="1492921"/>
                  </a:cubicBezTo>
                  <a:lnTo>
                    <a:pt x="0" y="29151"/>
                  </a:lnTo>
                  <a:cubicBezTo>
                    <a:pt x="0" y="13051"/>
                    <a:pt x="13051" y="0"/>
                    <a:pt x="29151" y="0"/>
                  </a:cubicBezTo>
                  <a:close/>
                </a:path>
              </a:pathLst>
            </a:custGeom>
            <a:solidFill>
              <a:srgbClr val="D9D9D9"/>
            </a:solidFill>
          </p:spPr>
        </p:sp>
        <p:sp>
          <p:nvSpPr>
            <p:cNvPr id="11" name="TextBox 11"/>
            <p:cNvSpPr txBox="1"/>
            <p:nvPr/>
          </p:nvSpPr>
          <p:spPr>
            <a:xfrm>
              <a:off x="0" y="0"/>
              <a:ext cx="3567292" cy="1522072"/>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83600" y="4431235"/>
            <a:ext cx="3446145" cy="4114800"/>
          </a:xfrm>
          <a:custGeom>
            <a:avLst/>
            <a:gdLst/>
            <a:ahLst/>
            <a:cxnLst/>
            <a:rect l="l" t="t" r="r" b="b"/>
            <a:pathLst>
              <a:path w="3446145" h="4114800">
                <a:moveTo>
                  <a:pt x="0" y="0"/>
                </a:moveTo>
                <a:lnTo>
                  <a:pt x="3446145" y="0"/>
                </a:lnTo>
                <a:lnTo>
                  <a:pt x="344614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219843" y="20097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219843" y="1633538"/>
            <a:ext cx="5695557"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42864"/>
                </a:solidFill>
                <a:latin typeface="Open Sans Bold"/>
                <a:ea typeface="Open Sans Bold"/>
                <a:cs typeface="Open Sans Bold"/>
                <a:sym typeface="Open Sans Bold"/>
              </a:rPr>
              <a:t>"Τρίτος χώρος":</a:t>
            </a:r>
          </a:p>
        </p:txBody>
      </p:sp>
      <p:sp>
        <p:nvSpPr>
          <p:cNvPr id="16" name="TextBox 16"/>
          <p:cNvSpPr txBox="1"/>
          <p:nvPr/>
        </p:nvSpPr>
        <p:spPr>
          <a:xfrm>
            <a:off x="3424793" y="1878132"/>
            <a:ext cx="14884558" cy="7569316"/>
          </a:xfrm>
          <a:prstGeom prst="rect">
            <a:avLst/>
          </a:prstGeom>
        </p:spPr>
        <p:txBody>
          <a:bodyPr wrap="square" lIns="0" tIns="0" rIns="0" bIns="0" rtlCol="0" anchor="t">
            <a:spAutoFit/>
          </a:bodyPr>
          <a:lstStyle/>
          <a:p>
            <a:pPr algn="l">
              <a:lnSpc>
                <a:spcPts val="4703"/>
              </a:lnSpc>
            </a:pPr>
            <a:endParaRPr dirty="0"/>
          </a:p>
          <a:p>
            <a:pPr marL="647700" lvl="1" indent="-323850" algn="l">
              <a:lnSpc>
                <a:spcPts val="4200"/>
              </a:lnSpc>
              <a:buFont typeface="Arial"/>
              <a:buChar char="•"/>
            </a:pPr>
            <a:r>
              <a:rPr lang="en-US" sz="3000" dirty="0" err="1">
                <a:solidFill>
                  <a:srgbClr val="242864"/>
                </a:solidFill>
                <a:latin typeface="Open Sans"/>
                <a:ea typeface="Open Sans"/>
                <a:cs typeface="Open Sans"/>
                <a:sym typeface="Open Sans"/>
              </a:rPr>
              <a:t>οι</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a:ea typeface="Open Sans"/>
                <a:cs typeface="Open Sans"/>
                <a:sym typeface="Open Sans"/>
              </a:rPr>
              <a:t>δράσεις</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a:ea typeface="Open Sans"/>
                <a:cs typeface="Open Sans"/>
                <a:sym typeface="Open Sans"/>
              </a:rPr>
              <a:t>του</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a:ea typeface="Open Sans"/>
                <a:cs typeface="Open Sans"/>
                <a:sym typeface="Open Sans"/>
              </a:rPr>
              <a:t>εκ</a:t>
            </a:r>
            <a:r>
              <a:rPr lang="en-US" sz="3000" dirty="0">
                <a:solidFill>
                  <a:srgbClr val="242864"/>
                </a:solidFill>
                <a:latin typeface="Open Sans"/>
                <a:ea typeface="Open Sans"/>
                <a:cs typeface="Open Sans"/>
                <a:sym typeface="Open Sans"/>
              </a:rPr>
              <a:t>παιδευτικού οδηγούν </a:t>
            </a:r>
            <a:r>
              <a:rPr lang="en-US" sz="3000" dirty="0">
                <a:solidFill>
                  <a:srgbClr val="242864"/>
                </a:solidFill>
                <a:latin typeface="Open Sans Bold"/>
                <a:ea typeface="Open Sans Bold"/>
                <a:cs typeface="Open Sans Bold"/>
                <a:sym typeface="Open Sans Bold"/>
              </a:rPr>
              <a:t>στη δημιουργία μιας διεθνούς κουλτούρας, με επίκεντρο την πολιτισμική υβριδικότητα και ποικιλομορφία</a:t>
            </a:r>
          </a:p>
          <a:p>
            <a:pPr algn="l">
              <a:lnSpc>
                <a:spcPts val="4200"/>
              </a:lnSpc>
            </a:pPr>
            <a:endParaRPr lang="en-US" sz="3000" dirty="0">
              <a:solidFill>
                <a:srgbClr val="242864"/>
              </a:solidFill>
              <a:latin typeface="Open Sans Bold"/>
              <a:ea typeface="Open Sans Bold"/>
              <a:cs typeface="Open Sans Bold"/>
              <a:sym typeface="Open Sans Bold"/>
            </a:endParaRPr>
          </a:p>
          <a:p>
            <a:pPr marL="647700" lvl="1" indent="-323850" algn="l">
              <a:lnSpc>
                <a:spcPts val="4200"/>
              </a:lnSpc>
              <a:buFont typeface="Arial"/>
              <a:buChar char="•"/>
            </a:pPr>
            <a:r>
              <a:rPr lang="en-US" sz="3000" dirty="0">
                <a:solidFill>
                  <a:srgbClr val="242864"/>
                </a:solidFill>
                <a:latin typeface="Open Sans"/>
                <a:ea typeface="Open Sans"/>
                <a:cs typeface="Open Sans"/>
                <a:sym typeface="Open Sans"/>
              </a:rPr>
              <a:t>ο "</a:t>
            </a:r>
            <a:r>
              <a:rPr lang="en-US" sz="3000" dirty="0" err="1">
                <a:solidFill>
                  <a:srgbClr val="242864"/>
                </a:solidFill>
                <a:latin typeface="Open Sans"/>
                <a:ea typeface="Open Sans"/>
                <a:cs typeface="Open Sans"/>
                <a:sym typeface="Open Sans"/>
              </a:rPr>
              <a:t>δικός</a:t>
            </a:r>
            <a:r>
              <a:rPr lang="en-US" sz="3000" dirty="0">
                <a:solidFill>
                  <a:srgbClr val="242864"/>
                </a:solidFill>
                <a:latin typeface="Open Sans"/>
                <a:ea typeface="Open Sans"/>
                <a:cs typeface="Open Sans"/>
                <a:sym typeface="Open Sans"/>
              </a:rPr>
              <a:t> μας </a:t>
            </a:r>
            <a:r>
              <a:rPr lang="en-US" sz="3000" dirty="0" err="1">
                <a:solidFill>
                  <a:srgbClr val="242864"/>
                </a:solidFill>
                <a:latin typeface="Open Sans"/>
                <a:ea typeface="Open Sans"/>
                <a:cs typeface="Open Sans"/>
                <a:sym typeface="Open Sans"/>
              </a:rPr>
              <a:t>χώρος</a:t>
            </a:r>
            <a:r>
              <a:rPr lang="en-US" sz="3000" dirty="0">
                <a:solidFill>
                  <a:srgbClr val="242864"/>
                </a:solidFill>
                <a:latin typeface="Open Sans"/>
                <a:ea typeface="Open Sans"/>
                <a:cs typeface="Open Sans"/>
                <a:sym typeface="Open Sans"/>
              </a:rPr>
              <a:t>" π</a:t>
            </a:r>
            <a:r>
              <a:rPr lang="en-US" sz="3000" dirty="0" err="1">
                <a:solidFill>
                  <a:srgbClr val="242864"/>
                </a:solidFill>
                <a:latin typeface="Open Sans"/>
                <a:ea typeface="Open Sans"/>
                <a:cs typeface="Open Sans"/>
                <a:sym typeface="Open Sans"/>
              </a:rPr>
              <a:t>ου</a:t>
            </a:r>
            <a:r>
              <a:rPr lang="en-US" sz="3000" dirty="0">
                <a:solidFill>
                  <a:srgbClr val="242864"/>
                </a:solidFill>
                <a:latin typeface="Open Sans"/>
                <a:ea typeface="Open Sans"/>
                <a:cs typeface="Open Sans"/>
                <a:sym typeface="Open Sans"/>
              </a:rPr>
              <a:t> πα</a:t>
            </a:r>
            <a:r>
              <a:rPr lang="en-US" sz="3000" dirty="0" err="1">
                <a:solidFill>
                  <a:srgbClr val="242864"/>
                </a:solidFill>
                <a:latin typeface="Open Sans"/>
                <a:ea typeface="Open Sans"/>
                <a:cs typeface="Open Sans"/>
                <a:sym typeface="Open Sans"/>
              </a:rPr>
              <a:t>ρέχετ</a:t>
            </a:r>
            <a:r>
              <a:rPr lang="en-US" sz="3000" dirty="0">
                <a:solidFill>
                  <a:srgbClr val="242864"/>
                </a:solidFill>
                <a:latin typeface="Open Sans"/>
                <a:ea typeface="Open Sans"/>
                <a:cs typeface="Open Sans"/>
                <a:sym typeface="Open Sans"/>
              </a:rPr>
              <a:t>αι από τον εκπαιδευτικό είναι ένας "τρίτος χώρος", που επιτρέπει τη δημιουργία </a:t>
            </a:r>
            <a:r>
              <a:rPr lang="en-US" sz="3000" dirty="0">
                <a:solidFill>
                  <a:srgbClr val="242864"/>
                </a:solidFill>
                <a:latin typeface="Open Sans Bold"/>
                <a:ea typeface="Open Sans Bold"/>
                <a:cs typeface="Open Sans Bold"/>
                <a:sym typeface="Open Sans Bold"/>
              </a:rPr>
              <a:t>νέων μορφών ταυτότητας και πολιτισμικής έκφρασης πέρα από τις παραδοσιακές ή κυρίαρχες αφηγήσεις</a:t>
            </a:r>
          </a:p>
          <a:p>
            <a:pPr algn="l">
              <a:lnSpc>
                <a:spcPts val="4200"/>
              </a:lnSpc>
            </a:pPr>
            <a:endParaRPr lang="en-US" sz="3000" dirty="0">
              <a:solidFill>
                <a:srgbClr val="242864"/>
              </a:solidFill>
              <a:latin typeface="Open Sans Bold"/>
              <a:ea typeface="Open Sans Bold"/>
              <a:cs typeface="Open Sans Bold"/>
              <a:sym typeface="Open Sans Bold"/>
            </a:endParaRPr>
          </a:p>
          <a:p>
            <a:pPr marL="647700" lvl="1" indent="-323850" algn="l">
              <a:lnSpc>
                <a:spcPts val="4200"/>
              </a:lnSpc>
              <a:buFont typeface="Arial"/>
              <a:buChar char="•"/>
            </a:pPr>
            <a:r>
              <a:rPr lang="en-US" sz="3000" dirty="0">
                <a:solidFill>
                  <a:srgbClr val="242864"/>
                </a:solidFill>
                <a:latin typeface="Open Sans Bold"/>
                <a:ea typeface="Open Sans Bold"/>
                <a:cs typeface="Open Sans Bold"/>
                <a:sym typeface="Open Sans Bold"/>
              </a:rPr>
              <a:t>επανα</a:t>
            </a:r>
            <a:r>
              <a:rPr lang="en-US" sz="3000" dirty="0" err="1">
                <a:solidFill>
                  <a:srgbClr val="242864"/>
                </a:solidFill>
                <a:latin typeface="Open Sans Bold"/>
                <a:ea typeface="Open Sans Bold"/>
                <a:cs typeface="Open Sans Bold"/>
                <a:sym typeface="Open Sans Bold"/>
              </a:rPr>
              <a:t>δι</a:t>
            </a:r>
            <a:r>
              <a:rPr lang="en-US" sz="3000" dirty="0">
                <a:solidFill>
                  <a:srgbClr val="242864"/>
                </a:solidFill>
                <a:latin typeface="Open Sans Bold"/>
                <a:ea typeface="Open Sans Bold"/>
                <a:cs typeface="Open Sans Bold"/>
                <a:sym typeface="Open Sans Bold"/>
              </a:rPr>
              <a:t>απραγματεύσεις και επανερμηνείες, όπου οι υφιστάμενες σχέσεις εξουσίας και οι λόγοι μπορούν να αμφισβητηθούν και να μετασχηματιστούν</a:t>
            </a:r>
          </a:p>
          <a:p>
            <a:pPr algn="l">
              <a:lnSpc>
                <a:spcPts val="4200"/>
              </a:lnSpc>
            </a:pPr>
            <a:endParaRPr lang="en-US" sz="3000" dirty="0">
              <a:solidFill>
                <a:srgbClr val="242864"/>
              </a:solidFill>
              <a:latin typeface="Open Sans Bold"/>
              <a:ea typeface="Open Sans Bold"/>
              <a:cs typeface="Open Sans Bold"/>
              <a:sym typeface="Open Sans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grpSp>
        <p:nvGrpSpPr>
          <p:cNvPr id="9" name="Group 9"/>
          <p:cNvGrpSpPr/>
          <p:nvPr/>
        </p:nvGrpSpPr>
        <p:grpSpPr>
          <a:xfrm>
            <a:off x="3096276" y="2367137"/>
            <a:ext cx="13684626" cy="5779115"/>
            <a:chOff x="0" y="0"/>
            <a:chExt cx="3604181" cy="1522072"/>
          </a:xfrm>
        </p:grpSpPr>
        <p:sp>
          <p:nvSpPr>
            <p:cNvPr id="10" name="Freeform 10"/>
            <p:cNvSpPr/>
            <p:nvPr/>
          </p:nvSpPr>
          <p:spPr>
            <a:xfrm>
              <a:off x="0" y="0"/>
              <a:ext cx="3604181" cy="1522072"/>
            </a:xfrm>
            <a:custGeom>
              <a:avLst/>
              <a:gdLst/>
              <a:ahLst/>
              <a:cxnLst/>
              <a:rect l="l" t="t" r="r" b="b"/>
              <a:pathLst>
                <a:path w="3604181" h="1522072">
                  <a:moveTo>
                    <a:pt x="28853" y="0"/>
                  </a:moveTo>
                  <a:lnTo>
                    <a:pt x="3575329" y="0"/>
                  </a:lnTo>
                  <a:cubicBezTo>
                    <a:pt x="3582981" y="0"/>
                    <a:pt x="3590320" y="3040"/>
                    <a:pt x="3595731" y="8451"/>
                  </a:cubicBezTo>
                  <a:cubicBezTo>
                    <a:pt x="3601141" y="13862"/>
                    <a:pt x="3604181" y="21200"/>
                    <a:pt x="3604181" y="28853"/>
                  </a:cubicBezTo>
                  <a:lnTo>
                    <a:pt x="3604181" y="1493219"/>
                  </a:lnTo>
                  <a:cubicBezTo>
                    <a:pt x="3604181" y="1500871"/>
                    <a:pt x="3601141" y="1508210"/>
                    <a:pt x="3595731" y="1513621"/>
                  </a:cubicBezTo>
                  <a:cubicBezTo>
                    <a:pt x="3590320" y="1519032"/>
                    <a:pt x="3582981" y="1522072"/>
                    <a:pt x="3575329" y="1522072"/>
                  </a:cubicBezTo>
                  <a:lnTo>
                    <a:pt x="28853" y="1522072"/>
                  </a:lnTo>
                  <a:cubicBezTo>
                    <a:pt x="21200" y="1522072"/>
                    <a:pt x="13862" y="1519032"/>
                    <a:pt x="8451" y="1513621"/>
                  </a:cubicBezTo>
                  <a:cubicBezTo>
                    <a:pt x="3040" y="1508210"/>
                    <a:pt x="0" y="1500871"/>
                    <a:pt x="0" y="1493219"/>
                  </a:cubicBezTo>
                  <a:lnTo>
                    <a:pt x="0" y="28853"/>
                  </a:lnTo>
                  <a:cubicBezTo>
                    <a:pt x="0" y="21200"/>
                    <a:pt x="3040" y="13862"/>
                    <a:pt x="8451" y="8451"/>
                  </a:cubicBezTo>
                  <a:cubicBezTo>
                    <a:pt x="13862" y="3040"/>
                    <a:pt x="21200" y="0"/>
                    <a:pt x="28853" y="0"/>
                  </a:cubicBezTo>
                  <a:close/>
                </a:path>
              </a:pathLst>
            </a:custGeom>
            <a:solidFill>
              <a:srgbClr val="D9D9D9"/>
            </a:solidFill>
          </p:spPr>
        </p:sp>
        <p:sp>
          <p:nvSpPr>
            <p:cNvPr id="11" name="TextBox 11"/>
            <p:cNvSpPr txBox="1"/>
            <p:nvPr/>
          </p:nvSpPr>
          <p:spPr>
            <a:xfrm>
              <a:off x="0" y="0"/>
              <a:ext cx="3604181" cy="1522072"/>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4071267" y="5876761"/>
            <a:ext cx="3805525" cy="3051339"/>
          </a:xfrm>
          <a:custGeom>
            <a:avLst/>
            <a:gdLst/>
            <a:ahLst/>
            <a:cxnLst/>
            <a:rect l="l" t="t" r="r" b="b"/>
            <a:pathLst>
              <a:path w="3805525" h="3051339">
                <a:moveTo>
                  <a:pt x="0" y="0"/>
                </a:moveTo>
                <a:lnTo>
                  <a:pt x="3805525" y="0"/>
                </a:lnTo>
                <a:lnTo>
                  <a:pt x="3805525" y="3051339"/>
                </a:lnTo>
                <a:lnTo>
                  <a:pt x="0" y="30513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219843" y="20097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219843" y="1493015"/>
            <a:ext cx="12629440" cy="542925"/>
          </a:xfrm>
          <a:prstGeom prst="rect">
            <a:avLst/>
          </a:prstGeom>
        </p:spPr>
        <p:txBody>
          <a:bodyPr lIns="0" tIns="0" rIns="0" bIns="0" rtlCol="0" anchor="t">
            <a:spAutoFit/>
          </a:bodyPr>
          <a:lstStyle/>
          <a:p>
            <a:pPr algn="l">
              <a:lnSpc>
                <a:spcPts val="4319"/>
              </a:lnSpc>
              <a:spcBef>
                <a:spcPct val="0"/>
              </a:spcBef>
            </a:pPr>
            <a:r>
              <a:rPr lang="en-US" sz="3599" spc="-143" dirty="0" err="1">
                <a:solidFill>
                  <a:srgbClr val="242864"/>
                </a:solidFill>
                <a:latin typeface="Open Sans Bold"/>
                <a:ea typeface="Open Sans Bold"/>
                <a:cs typeface="Open Sans Bold"/>
                <a:sym typeface="Open Sans Bold"/>
              </a:rPr>
              <a:t>Πώς</a:t>
            </a:r>
            <a:r>
              <a:rPr lang="en-US" sz="3599" spc="-143" dirty="0">
                <a:solidFill>
                  <a:srgbClr val="242864"/>
                </a:solidFill>
                <a:latin typeface="Open Sans Bold"/>
                <a:ea typeface="Open Sans Bold"/>
                <a:cs typeface="Open Sans Bold"/>
                <a:sym typeface="Open Sans Bold"/>
              </a:rPr>
              <a:t> να </a:t>
            </a:r>
            <a:r>
              <a:rPr lang="en-US" sz="3599" spc="-143" dirty="0" err="1">
                <a:solidFill>
                  <a:srgbClr val="242864"/>
                </a:solidFill>
                <a:latin typeface="Open Sans Bold"/>
                <a:ea typeface="Open Sans Bold"/>
                <a:cs typeface="Open Sans Bold"/>
                <a:sym typeface="Open Sans Bold"/>
              </a:rPr>
              <a:t>δημιουργηθεί</a:t>
            </a:r>
            <a:r>
              <a:rPr lang="en-US" sz="3599" spc="-143" dirty="0">
                <a:solidFill>
                  <a:srgbClr val="242864"/>
                </a:solidFill>
                <a:latin typeface="Open Sans Bold"/>
                <a:ea typeface="Open Sans Bold"/>
                <a:cs typeface="Open Sans Bold"/>
                <a:sym typeface="Open Sans Bold"/>
              </a:rPr>
              <a:t> </a:t>
            </a:r>
            <a:r>
              <a:rPr lang="en-US" sz="3599" spc="-143" dirty="0" err="1">
                <a:solidFill>
                  <a:srgbClr val="242864"/>
                </a:solidFill>
                <a:latin typeface="Open Sans Bold"/>
                <a:ea typeface="Open Sans Bold"/>
                <a:cs typeface="Open Sans Bold"/>
                <a:sym typeface="Open Sans Bold"/>
              </a:rPr>
              <a:t>έν</a:t>
            </a:r>
            <a:r>
              <a:rPr lang="en-US" sz="3599" spc="-143" dirty="0">
                <a:solidFill>
                  <a:srgbClr val="242864"/>
                </a:solidFill>
                <a:latin typeface="Open Sans Bold"/>
                <a:ea typeface="Open Sans Bold"/>
                <a:cs typeface="Open Sans Bold"/>
                <a:sym typeface="Open Sans Bold"/>
              </a:rPr>
              <a:t>ας "τρίτος χώρος" μέσω της τακτικής Pegdagogical :</a:t>
            </a:r>
          </a:p>
        </p:txBody>
      </p:sp>
      <p:sp>
        <p:nvSpPr>
          <p:cNvPr id="16" name="TextBox 16"/>
          <p:cNvSpPr txBox="1"/>
          <p:nvPr/>
        </p:nvSpPr>
        <p:spPr>
          <a:xfrm>
            <a:off x="3219843" y="2645540"/>
            <a:ext cx="13592443" cy="6427978"/>
          </a:xfrm>
          <a:prstGeom prst="rect">
            <a:avLst/>
          </a:prstGeom>
        </p:spPr>
        <p:txBody>
          <a:bodyPr wrap="square" lIns="0" tIns="0" rIns="0" bIns="0" rtlCol="0" anchor="t">
            <a:spAutoFit/>
          </a:bodyPr>
          <a:lstStyle/>
          <a:p>
            <a:pPr algn="l">
              <a:lnSpc>
                <a:spcPts val="4200"/>
              </a:lnSpc>
            </a:pPr>
            <a:r>
              <a:rPr lang="en-US" sz="3000" dirty="0">
                <a:solidFill>
                  <a:srgbClr val="242864"/>
                </a:solidFill>
                <a:latin typeface="Open Sans Bold"/>
                <a:ea typeface="Open Sans Bold"/>
                <a:cs typeface="Open Sans Bold"/>
                <a:sym typeface="Open Sans Bold"/>
              </a:rPr>
              <a:t>Η </a:t>
            </a:r>
            <a:r>
              <a:rPr lang="en-US" sz="3000" dirty="0" err="1">
                <a:solidFill>
                  <a:srgbClr val="242864"/>
                </a:solidFill>
                <a:latin typeface="Open Sans Bold"/>
                <a:ea typeface="Open Sans Bold"/>
                <a:cs typeface="Open Sans Bold"/>
                <a:sym typeface="Open Sans Bold"/>
              </a:rPr>
              <a:t>δι</a:t>
            </a:r>
            <a:r>
              <a:rPr lang="en-US" sz="3000" dirty="0">
                <a:solidFill>
                  <a:srgbClr val="242864"/>
                </a:solidFill>
                <a:latin typeface="Open Sans Bold"/>
                <a:ea typeface="Open Sans Bold"/>
                <a:cs typeface="Open Sans Bold"/>
                <a:sym typeface="Open Sans Bold"/>
              </a:rPr>
              <a:t>ακριτική δράση </a:t>
            </a:r>
            <a:r>
              <a:rPr lang="en-US" sz="3000" dirty="0">
                <a:solidFill>
                  <a:srgbClr val="242864"/>
                </a:solidFill>
                <a:latin typeface="Open Sans"/>
                <a:ea typeface="Open Sans"/>
                <a:cs typeface="Open Sans"/>
                <a:sym typeface="Open Sans"/>
              </a:rPr>
              <a:t>του εκπαιδευτικού, </a:t>
            </a:r>
            <a:r>
              <a:rPr lang="en-US" sz="3000" dirty="0">
                <a:solidFill>
                  <a:srgbClr val="242864"/>
                </a:solidFill>
                <a:latin typeface="Open Sans Bold"/>
                <a:ea typeface="Open Sans Bold"/>
                <a:cs typeface="Open Sans Bold"/>
                <a:sym typeface="Open Sans Bold"/>
              </a:rPr>
              <a:t>όπως η παρατήρηση και η αναμονή</a:t>
            </a:r>
            <a:r>
              <a:rPr lang="en-US" sz="3000" dirty="0">
                <a:solidFill>
                  <a:srgbClr val="242864"/>
                </a:solidFill>
                <a:latin typeface="Open Sans"/>
                <a:ea typeface="Open Sans"/>
                <a:cs typeface="Open Sans"/>
                <a:sym typeface="Open Sans"/>
              </a:rPr>
              <a:t>, συμβάλλει </a:t>
            </a:r>
            <a:r>
              <a:rPr lang="en-US" sz="3000" dirty="0">
                <a:solidFill>
                  <a:srgbClr val="242864"/>
                </a:solidFill>
                <a:latin typeface="Open Sans Bold"/>
                <a:ea typeface="Open Sans Bold"/>
                <a:cs typeface="Open Sans Bold"/>
                <a:sym typeface="Open Sans Bold"/>
              </a:rPr>
              <a:t>στη δημιουργία των συνθηκών για τη δημιουργία ενός "τρίτου χώρου" με τους μαθητές.</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a:solidFill>
                  <a:srgbClr val="242864"/>
                </a:solidFill>
                <a:latin typeface="Open Sans Bold"/>
                <a:ea typeface="Open Sans Bold"/>
                <a:cs typeface="Open Sans Bold"/>
                <a:sym typeface="Open Sans Bold"/>
              </a:rPr>
              <a:t>Η πα</a:t>
            </a:r>
            <a:r>
              <a:rPr lang="en-US" sz="3000" dirty="0" err="1">
                <a:solidFill>
                  <a:srgbClr val="242864"/>
                </a:solidFill>
                <a:latin typeface="Open Sans Bold"/>
                <a:ea typeface="Open Sans Bold"/>
                <a:cs typeface="Open Sans Bold"/>
                <a:sym typeface="Open Sans Bold"/>
              </a:rPr>
              <a:t>ιδ</a:t>
            </a:r>
            <a:r>
              <a:rPr lang="en-US" sz="3000" dirty="0">
                <a:solidFill>
                  <a:srgbClr val="242864"/>
                </a:solidFill>
                <a:latin typeface="Open Sans Bold"/>
                <a:ea typeface="Open Sans Bold"/>
                <a:cs typeface="Open Sans Bold"/>
                <a:sym typeface="Open Sans Bold"/>
              </a:rPr>
              <a:t>αγωγική διακριτικότητα εκφράζεται μέσω διαπροσωπικών ενεργειών</a:t>
            </a:r>
          </a:p>
          <a:p>
            <a:pPr algn="l">
              <a:lnSpc>
                <a:spcPts val="4200"/>
              </a:lnSpc>
            </a:pPr>
            <a:r>
              <a:rPr lang="en-US" sz="3000" dirty="0">
                <a:solidFill>
                  <a:srgbClr val="242864"/>
                </a:solidFill>
                <a:latin typeface="Open Sans Bold"/>
                <a:ea typeface="Open Sans Bold"/>
                <a:cs typeface="Open Sans Bold"/>
                <a:sym typeface="Open Sans Bold"/>
              </a:rPr>
              <a:t>και </a:t>
            </a:r>
            <a:r>
              <a:rPr lang="en-US" sz="3000" dirty="0" err="1">
                <a:solidFill>
                  <a:srgbClr val="242864"/>
                </a:solidFill>
                <a:latin typeface="Open Sans Bold"/>
                <a:ea typeface="Open Sans Bold"/>
                <a:cs typeface="Open Sans Bold"/>
                <a:sym typeface="Open Sans Bold"/>
              </a:rPr>
              <a:t>την</a:t>
            </a:r>
            <a:r>
              <a:rPr lang="en-US" sz="3000" dirty="0">
                <a:solidFill>
                  <a:srgbClr val="242864"/>
                </a:solidFill>
                <a:latin typeface="Open Sans Bold"/>
                <a:ea typeface="Open Sans Bold"/>
                <a:cs typeface="Open Sans Bold"/>
                <a:sym typeface="Open Sans Bold"/>
              </a:rPr>
              <a:t> απ</a:t>
            </a:r>
            <a:r>
              <a:rPr lang="en-US" sz="3000" dirty="0" err="1">
                <a:solidFill>
                  <a:srgbClr val="242864"/>
                </a:solidFill>
                <a:latin typeface="Open Sans Bold"/>
                <a:ea typeface="Open Sans Bold"/>
                <a:cs typeface="Open Sans Bold"/>
                <a:sym typeface="Open Sans Bold"/>
              </a:rPr>
              <a:t>οφυγή</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των</a:t>
            </a:r>
            <a:r>
              <a:rPr lang="en-US" sz="3000" dirty="0">
                <a:solidFill>
                  <a:srgbClr val="242864"/>
                </a:solidFill>
                <a:latin typeface="Open Sans Bold"/>
                <a:ea typeface="Open Sans Bold"/>
                <a:cs typeface="Open Sans Bold"/>
                <a:sym typeface="Open Sans Bold"/>
              </a:rPr>
              <a:t> απ</a:t>
            </a:r>
            <a:r>
              <a:rPr lang="en-US" sz="3000" dirty="0" err="1">
                <a:solidFill>
                  <a:srgbClr val="242864"/>
                </a:solidFill>
                <a:latin typeface="Open Sans Bold"/>
                <a:ea typeface="Open Sans Bold"/>
                <a:cs typeface="Open Sans Bold"/>
                <a:sym typeface="Open Sans Bold"/>
              </a:rPr>
              <a:t>ολογιών</a:t>
            </a:r>
            <a:r>
              <a:rPr lang="en-US" sz="3000" dirty="0">
                <a:solidFill>
                  <a:srgbClr val="242864"/>
                </a:solidFill>
                <a:latin typeface="Open Sans Bold"/>
                <a:ea typeface="Open Sans Bold"/>
                <a:cs typeface="Open Sans Bold"/>
                <a:sym typeface="Open Sans Bold"/>
              </a:rPr>
              <a:t> και </a:t>
            </a:r>
            <a:r>
              <a:rPr lang="en-US" sz="3000" dirty="0" err="1">
                <a:solidFill>
                  <a:srgbClr val="242864"/>
                </a:solidFill>
                <a:latin typeface="Open Sans Bold"/>
                <a:ea typeface="Open Sans Bold"/>
                <a:cs typeface="Open Sans Bold"/>
                <a:sym typeface="Open Sans Bold"/>
              </a:rPr>
              <a:t>των</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δικ</a:t>
            </a:r>
            <a:r>
              <a:rPr lang="en-US" sz="3000" dirty="0">
                <a:solidFill>
                  <a:srgbClr val="242864"/>
                </a:solidFill>
                <a:latin typeface="Open Sans Bold"/>
                <a:ea typeface="Open Sans Bold"/>
                <a:cs typeface="Open Sans Bold"/>
                <a:sym typeface="Open Sans Bold"/>
              </a:rPr>
              <a:t>αιολογιών ως μηχανισμών υποταγής</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err="1">
                <a:solidFill>
                  <a:srgbClr val="242864"/>
                </a:solidFill>
                <a:latin typeface="Open Sans Bold"/>
                <a:ea typeface="Open Sans Bold"/>
                <a:cs typeface="Open Sans Bold"/>
                <a:sym typeface="Open Sans Bold"/>
              </a:rPr>
              <a:t>Αυτό</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δημιουργεί</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έν</a:t>
            </a:r>
            <a:r>
              <a:rPr lang="en-US" sz="3000" dirty="0">
                <a:solidFill>
                  <a:srgbClr val="242864"/>
                </a:solidFill>
                <a:latin typeface="Open Sans Bold"/>
                <a:ea typeface="Open Sans Bold"/>
                <a:cs typeface="Open Sans Bold"/>
                <a:sym typeface="Open Sans Bold"/>
              </a:rPr>
              <a:t>α </a:t>
            </a:r>
            <a:r>
              <a:rPr lang="en-US" sz="3000" dirty="0">
                <a:solidFill>
                  <a:srgbClr val="242864"/>
                </a:solidFill>
                <a:latin typeface="Open Sans"/>
                <a:ea typeface="Open Sans"/>
                <a:cs typeface="Open Sans"/>
                <a:sym typeface="Open Sans"/>
              </a:rPr>
              <a:t>περιβάλλον</a:t>
            </a:r>
            <a:r>
              <a:rPr lang="en-US" sz="3000" dirty="0">
                <a:solidFill>
                  <a:srgbClr val="242864"/>
                </a:solidFill>
                <a:latin typeface="Open Sans Bold"/>
                <a:ea typeface="Open Sans Bold"/>
                <a:cs typeface="Open Sans Bold"/>
                <a:sym typeface="Open Sans Bold"/>
              </a:rPr>
              <a:t> σεβασμού και ισορροπίας </a:t>
            </a:r>
          </a:p>
          <a:p>
            <a:pPr algn="l">
              <a:lnSpc>
                <a:spcPts val="4200"/>
              </a:lnSpc>
            </a:pPr>
            <a:r>
              <a:rPr lang="en-US" sz="3000" dirty="0">
                <a:solidFill>
                  <a:srgbClr val="242864"/>
                </a:solidFill>
                <a:latin typeface="Open Sans Bold"/>
                <a:ea typeface="Open Sans Bold"/>
                <a:cs typeface="Open Sans Bold"/>
                <a:sym typeface="Open Sans Bold"/>
              </a:rPr>
              <a:t>όπ</a:t>
            </a:r>
            <a:r>
              <a:rPr lang="en-US" sz="3000" dirty="0" err="1">
                <a:solidFill>
                  <a:srgbClr val="242864"/>
                </a:solidFill>
                <a:latin typeface="Open Sans Bold"/>
                <a:ea typeface="Open Sans Bold"/>
                <a:cs typeface="Open Sans Bold"/>
                <a:sym typeface="Open Sans Bold"/>
              </a:rPr>
              <a:t>ου</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οι</a:t>
            </a:r>
            <a:r>
              <a:rPr lang="en-US" sz="3000" dirty="0">
                <a:solidFill>
                  <a:srgbClr val="242864"/>
                </a:solidFill>
                <a:latin typeface="Open Sans Bold"/>
                <a:ea typeface="Open Sans Bold"/>
                <a:cs typeface="Open Sans Bold"/>
                <a:sym typeface="Open Sans Bold"/>
              </a:rPr>
              <a:t> μα</a:t>
            </a:r>
            <a:r>
              <a:rPr lang="en-US" sz="3000" dirty="0" err="1">
                <a:solidFill>
                  <a:srgbClr val="242864"/>
                </a:solidFill>
                <a:latin typeface="Open Sans Bold"/>
                <a:ea typeface="Open Sans Bold"/>
                <a:cs typeface="Open Sans Bold"/>
                <a:sym typeface="Open Sans Bold"/>
              </a:rPr>
              <a:t>θητές</a:t>
            </a:r>
            <a:r>
              <a:rPr lang="en-US" sz="3000" dirty="0">
                <a:solidFill>
                  <a:srgbClr val="242864"/>
                </a:solidFill>
                <a:latin typeface="Open Sans Bold"/>
                <a:ea typeface="Open Sans Bold"/>
                <a:cs typeface="Open Sans Bold"/>
                <a:sym typeface="Open Sans Bold"/>
              </a:rPr>
              <a:t> α</a:t>
            </a:r>
            <a:r>
              <a:rPr lang="en-US" sz="3000" dirty="0" err="1">
                <a:solidFill>
                  <a:srgbClr val="242864"/>
                </a:solidFill>
                <a:latin typeface="Open Sans Bold"/>
                <a:ea typeface="Open Sans Bold"/>
                <a:cs typeface="Open Sans Bold"/>
                <a:sym typeface="Open Sans Bold"/>
              </a:rPr>
              <a:t>ισθάνοντ</a:t>
            </a:r>
            <a:r>
              <a:rPr lang="en-US" sz="3000" dirty="0">
                <a:solidFill>
                  <a:srgbClr val="242864"/>
                </a:solidFill>
                <a:latin typeface="Open Sans Bold"/>
                <a:ea typeface="Open Sans Bold"/>
                <a:cs typeface="Open Sans Bold"/>
                <a:sym typeface="Open Sans Bold"/>
              </a:rPr>
              <a:t>αι ενδυναμωμένοι</a:t>
            </a:r>
          </a:p>
          <a:p>
            <a:pPr algn="l">
              <a:lnSpc>
                <a:spcPts val="4200"/>
              </a:lnSpc>
            </a:pPr>
            <a:endParaRPr lang="en-US" sz="3000" dirty="0">
              <a:solidFill>
                <a:srgbClr val="242864"/>
              </a:solidFill>
              <a:latin typeface="Open Sans Bold"/>
              <a:ea typeface="Open Sans Bold"/>
              <a:cs typeface="Open Sans Bold"/>
              <a:sym typeface="Open Sans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3123560" y="2153499"/>
            <a:ext cx="13708346" cy="5980002"/>
            <a:chOff x="0" y="0"/>
            <a:chExt cx="3610429" cy="1574980"/>
          </a:xfrm>
        </p:grpSpPr>
        <p:sp>
          <p:nvSpPr>
            <p:cNvPr id="11" name="Freeform 11"/>
            <p:cNvSpPr/>
            <p:nvPr/>
          </p:nvSpPr>
          <p:spPr>
            <a:xfrm>
              <a:off x="0" y="0"/>
              <a:ext cx="3610429" cy="1574980"/>
            </a:xfrm>
            <a:custGeom>
              <a:avLst/>
              <a:gdLst/>
              <a:ahLst/>
              <a:cxnLst/>
              <a:rect l="l" t="t" r="r" b="b"/>
              <a:pathLst>
                <a:path w="3610429" h="1574980">
                  <a:moveTo>
                    <a:pt x="28803" y="0"/>
                  </a:moveTo>
                  <a:lnTo>
                    <a:pt x="3581626" y="0"/>
                  </a:lnTo>
                  <a:cubicBezTo>
                    <a:pt x="3597534" y="0"/>
                    <a:pt x="3610429" y="12895"/>
                    <a:pt x="3610429" y="28803"/>
                  </a:cubicBezTo>
                  <a:lnTo>
                    <a:pt x="3610429" y="1546177"/>
                  </a:lnTo>
                  <a:cubicBezTo>
                    <a:pt x="3610429" y="1553816"/>
                    <a:pt x="3607394" y="1561142"/>
                    <a:pt x="3601993" y="1566544"/>
                  </a:cubicBezTo>
                  <a:cubicBezTo>
                    <a:pt x="3596591" y="1571945"/>
                    <a:pt x="3589265" y="1574980"/>
                    <a:pt x="3581626" y="1574980"/>
                  </a:cubicBezTo>
                  <a:lnTo>
                    <a:pt x="28803" y="1574980"/>
                  </a:lnTo>
                  <a:cubicBezTo>
                    <a:pt x="21164" y="1574980"/>
                    <a:pt x="13838" y="1571945"/>
                    <a:pt x="8436" y="1566544"/>
                  </a:cubicBezTo>
                  <a:cubicBezTo>
                    <a:pt x="3035" y="1561142"/>
                    <a:pt x="0" y="1553816"/>
                    <a:pt x="0" y="1546177"/>
                  </a:cubicBezTo>
                  <a:lnTo>
                    <a:pt x="0" y="28803"/>
                  </a:lnTo>
                  <a:cubicBezTo>
                    <a:pt x="0" y="21164"/>
                    <a:pt x="3035" y="13838"/>
                    <a:pt x="8436" y="8436"/>
                  </a:cubicBezTo>
                  <a:cubicBezTo>
                    <a:pt x="13838" y="3035"/>
                    <a:pt x="21164" y="0"/>
                    <a:pt x="28803" y="0"/>
                  </a:cubicBezTo>
                  <a:close/>
                </a:path>
              </a:pathLst>
            </a:custGeom>
            <a:solidFill>
              <a:srgbClr val="D9D9D9"/>
            </a:solidFill>
          </p:spPr>
        </p:sp>
        <p:sp>
          <p:nvSpPr>
            <p:cNvPr id="12" name="TextBox 12"/>
            <p:cNvSpPr txBox="1"/>
            <p:nvPr/>
          </p:nvSpPr>
          <p:spPr>
            <a:xfrm>
              <a:off x="0" y="0"/>
              <a:ext cx="3610429" cy="1574980"/>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689678" y="4239271"/>
            <a:ext cx="2706490" cy="3894230"/>
          </a:xfrm>
          <a:custGeom>
            <a:avLst/>
            <a:gdLst/>
            <a:ahLst/>
            <a:cxnLst/>
            <a:rect l="l" t="t" r="r" b="b"/>
            <a:pathLst>
              <a:path w="2706490" h="3894230">
                <a:moveTo>
                  <a:pt x="0" y="0"/>
                </a:moveTo>
                <a:lnTo>
                  <a:pt x="2706490" y="0"/>
                </a:lnTo>
                <a:lnTo>
                  <a:pt x="2706490" y="3894230"/>
                </a:lnTo>
                <a:lnTo>
                  <a:pt x="0" y="38942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2866190" y="2188626"/>
            <a:ext cx="13965716" cy="5966377"/>
          </a:xfrm>
          <a:prstGeom prst="rect">
            <a:avLst/>
          </a:prstGeom>
        </p:spPr>
        <p:txBody>
          <a:bodyPr wrap="square" lIns="0" tIns="0" rIns="0" bIns="0" rtlCol="0" anchor="t">
            <a:spAutoFit/>
          </a:bodyPr>
          <a:lstStyle/>
          <a:p>
            <a:pPr marL="725424" lvl="1" indent="-362712" algn="l">
              <a:lnSpc>
                <a:spcPts val="4703"/>
              </a:lnSpc>
              <a:buFont typeface="Arial"/>
              <a:buChar char="•"/>
            </a:pPr>
            <a:r>
              <a:rPr lang="en-US" sz="2800" dirty="0" err="1">
                <a:solidFill>
                  <a:srgbClr val="242864"/>
                </a:solidFill>
                <a:latin typeface="Roboto"/>
                <a:ea typeface="Roboto"/>
                <a:cs typeface="Roboto"/>
                <a:sym typeface="Roboto"/>
              </a:rPr>
              <a:t>Οι</a:t>
            </a:r>
            <a:r>
              <a:rPr lang="en-US" sz="2800" dirty="0">
                <a:solidFill>
                  <a:srgbClr val="242864"/>
                </a:solidFill>
                <a:latin typeface="Roboto"/>
                <a:ea typeface="Roboto"/>
                <a:cs typeface="Roboto"/>
                <a:sym typeface="Roboto"/>
              </a:rPr>
              <a:t> </a:t>
            </a:r>
            <a:r>
              <a:rPr lang="en-US" sz="2800" dirty="0" err="1">
                <a:solidFill>
                  <a:srgbClr val="242864"/>
                </a:solidFill>
                <a:latin typeface="Roboto"/>
                <a:ea typeface="Roboto"/>
                <a:cs typeface="Roboto"/>
                <a:sym typeface="Roboto"/>
              </a:rPr>
              <a:t>εκ</a:t>
            </a:r>
            <a:r>
              <a:rPr lang="en-US" sz="2800" dirty="0">
                <a:solidFill>
                  <a:srgbClr val="242864"/>
                </a:solidFill>
                <a:latin typeface="Roboto"/>
                <a:ea typeface="Roboto"/>
                <a:cs typeface="Roboto"/>
                <a:sym typeface="Roboto"/>
              </a:rPr>
              <a:t>παιδευτικές και διδακτικές δράσεις δεν μπορούν να προγραμματιστούν εκ των προτέρων </a:t>
            </a:r>
          </a:p>
          <a:p>
            <a:pPr marL="725424" lvl="1" indent="-362712" algn="l">
              <a:lnSpc>
                <a:spcPts val="4703"/>
              </a:lnSpc>
              <a:buFont typeface="Arial"/>
              <a:buChar char="•"/>
            </a:pPr>
            <a:r>
              <a:rPr lang="en-US" sz="2800" dirty="0" err="1">
                <a:solidFill>
                  <a:srgbClr val="242864"/>
                </a:solidFill>
                <a:latin typeface="Roboto"/>
                <a:ea typeface="Roboto"/>
                <a:cs typeface="Roboto"/>
                <a:sym typeface="Roboto"/>
              </a:rPr>
              <a:t>Οι</a:t>
            </a:r>
            <a:r>
              <a:rPr lang="en-US" sz="2800" dirty="0">
                <a:solidFill>
                  <a:srgbClr val="242864"/>
                </a:solidFill>
                <a:latin typeface="Roboto"/>
                <a:ea typeface="Roboto"/>
                <a:cs typeface="Roboto"/>
                <a:sym typeface="Roboto"/>
              </a:rPr>
              <a:t> </a:t>
            </a:r>
            <a:r>
              <a:rPr lang="en-US" sz="2800" dirty="0" err="1">
                <a:solidFill>
                  <a:srgbClr val="242864"/>
                </a:solidFill>
                <a:latin typeface="Roboto"/>
                <a:ea typeface="Roboto"/>
                <a:cs typeface="Roboto"/>
                <a:sym typeface="Roboto"/>
              </a:rPr>
              <a:t>εκ</a:t>
            </a:r>
            <a:r>
              <a:rPr lang="en-US" sz="2800" dirty="0">
                <a:solidFill>
                  <a:srgbClr val="242864"/>
                </a:solidFill>
                <a:latin typeface="Roboto"/>
                <a:ea typeface="Roboto"/>
                <a:cs typeface="Roboto"/>
                <a:sym typeface="Roboto"/>
              </a:rPr>
              <a:t>παιδευτικοί πρέπει να είναι σε θέση να προσαρμόζονται και να ανταποκρίνονται στις μεταβαλλόμενες συνθήκες </a:t>
            </a:r>
          </a:p>
          <a:p>
            <a:pPr marL="725424" lvl="1" indent="-362712" algn="l">
              <a:lnSpc>
                <a:spcPts val="4703"/>
              </a:lnSpc>
              <a:buFont typeface="Arial"/>
              <a:buChar char="•"/>
            </a:pPr>
            <a:r>
              <a:rPr lang="en-US" sz="2800" dirty="0">
                <a:solidFill>
                  <a:srgbClr val="242864"/>
                </a:solidFill>
                <a:latin typeface="Roboto"/>
                <a:ea typeface="Roboto"/>
                <a:cs typeface="Roboto"/>
                <a:sym typeface="Roboto"/>
              </a:rPr>
              <a:t>Η </a:t>
            </a:r>
            <a:r>
              <a:rPr lang="en-US" sz="2800" dirty="0" err="1">
                <a:solidFill>
                  <a:srgbClr val="242864"/>
                </a:solidFill>
                <a:latin typeface="Roboto"/>
                <a:ea typeface="Roboto"/>
                <a:cs typeface="Roboto"/>
                <a:sym typeface="Roboto"/>
              </a:rPr>
              <a:t>δι</a:t>
            </a:r>
            <a:r>
              <a:rPr lang="en-US" sz="2800" dirty="0">
                <a:solidFill>
                  <a:srgbClr val="242864"/>
                </a:solidFill>
                <a:latin typeface="Roboto"/>
                <a:ea typeface="Roboto"/>
                <a:cs typeface="Roboto"/>
                <a:sym typeface="Roboto"/>
              </a:rPr>
              <a:t>ακριτική συμπεριφορά περιλαμβάνει ευαισθησία στις διαφορετικές ανάγκες και συναισθηματικές καταστάσεις των μαθητών</a:t>
            </a:r>
          </a:p>
          <a:p>
            <a:pPr marL="725424" lvl="1" indent="-362712" algn="l">
              <a:lnSpc>
                <a:spcPts val="4703"/>
              </a:lnSpc>
              <a:buFont typeface="Arial"/>
              <a:buChar char="•"/>
            </a:pPr>
            <a:r>
              <a:rPr lang="en-US" sz="2800" dirty="0" err="1">
                <a:solidFill>
                  <a:srgbClr val="242864"/>
                </a:solidFill>
                <a:latin typeface="Roboto"/>
                <a:ea typeface="Roboto"/>
                <a:cs typeface="Roboto"/>
                <a:sym typeface="Roboto"/>
              </a:rPr>
              <a:t>Οι</a:t>
            </a:r>
            <a:r>
              <a:rPr lang="en-US" sz="2800" dirty="0">
                <a:solidFill>
                  <a:srgbClr val="242864"/>
                </a:solidFill>
                <a:latin typeface="Roboto"/>
                <a:ea typeface="Roboto"/>
                <a:cs typeface="Roboto"/>
                <a:sym typeface="Roboto"/>
              </a:rPr>
              <a:t> </a:t>
            </a:r>
            <a:r>
              <a:rPr lang="en-US" sz="2800" dirty="0" err="1">
                <a:solidFill>
                  <a:srgbClr val="242864"/>
                </a:solidFill>
                <a:latin typeface="Roboto"/>
                <a:ea typeface="Roboto"/>
                <a:cs typeface="Roboto"/>
                <a:sym typeface="Roboto"/>
              </a:rPr>
              <a:t>εκ</a:t>
            </a:r>
            <a:r>
              <a:rPr lang="en-US" sz="2800" dirty="0">
                <a:solidFill>
                  <a:srgbClr val="242864"/>
                </a:solidFill>
                <a:latin typeface="Roboto"/>
                <a:ea typeface="Roboto"/>
                <a:cs typeface="Roboto"/>
                <a:sym typeface="Roboto"/>
              </a:rPr>
              <a:t>παιδευτικοί θα πρέπει να έχουν την ικανότητα να διευκολύνουν την εμπλοκή και τη συμμετοχή των μαθητών</a:t>
            </a:r>
          </a:p>
          <a:p>
            <a:pPr marL="725424" lvl="1" indent="-362712" algn="l">
              <a:lnSpc>
                <a:spcPts val="4703"/>
              </a:lnSpc>
              <a:buFont typeface="Arial"/>
              <a:buChar char="•"/>
            </a:pPr>
            <a:r>
              <a:rPr lang="en-US" sz="2800" dirty="0" err="1">
                <a:solidFill>
                  <a:srgbClr val="242864"/>
                </a:solidFill>
                <a:latin typeface="Roboto"/>
                <a:ea typeface="Roboto"/>
                <a:cs typeface="Roboto"/>
                <a:sym typeface="Roboto"/>
              </a:rPr>
              <a:t>Είν</a:t>
            </a:r>
            <a:r>
              <a:rPr lang="en-US" sz="2800" dirty="0">
                <a:solidFill>
                  <a:srgbClr val="242864"/>
                </a:solidFill>
                <a:latin typeface="Roboto"/>
                <a:ea typeface="Roboto"/>
                <a:cs typeface="Roboto"/>
                <a:sym typeface="Roboto"/>
              </a:rPr>
              <a:t>αι σημαντικό για τους εκπαιδευτικούς να εξισορροπούν την εξουσία με την ενσυναίσθηση και την κατανόηση</a:t>
            </a:r>
          </a:p>
        </p:txBody>
      </p:sp>
      <p:sp>
        <p:nvSpPr>
          <p:cNvPr id="16" name="TextBox 16"/>
          <p:cNvSpPr txBox="1"/>
          <p:nvPr/>
        </p:nvSpPr>
        <p:spPr>
          <a:xfrm>
            <a:off x="3123560" y="1457071"/>
            <a:ext cx="12629440" cy="542925"/>
          </a:xfrm>
          <a:prstGeom prst="rect">
            <a:avLst/>
          </a:prstGeom>
        </p:spPr>
        <p:txBody>
          <a:bodyPr lIns="0" tIns="0" rIns="0" bIns="0" rtlCol="0" anchor="t">
            <a:spAutoFit/>
          </a:bodyPr>
          <a:lstStyle/>
          <a:p>
            <a:pPr algn="l">
              <a:lnSpc>
                <a:spcPts val="4319"/>
              </a:lnSpc>
              <a:spcBef>
                <a:spcPct val="0"/>
              </a:spcBef>
            </a:pPr>
            <a:r>
              <a:rPr lang="en-US" sz="3599" spc="-143">
                <a:solidFill>
                  <a:srgbClr val="242864"/>
                </a:solidFill>
                <a:latin typeface="Open Sans Bold"/>
                <a:ea typeface="Open Sans Bold"/>
                <a:cs typeface="Open Sans Bold"/>
                <a:sym typeface="Open Sans Bold"/>
              </a:rPr>
              <a:t>Κύρια συμπεράσματα: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TextBox 10"/>
          <p:cNvSpPr txBox="1"/>
          <p:nvPr/>
        </p:nvSpPr>
        <p:spPr>
          <a:xfrm>
            <a:off x="4879820" y="3565908"/>
            <a:ext cx="7778829" cy="1262140"/>
          </a:xfrm>
          <a:prstGeom prst="rect">
            <a:avLst/>
          </a:prstGeom>
        </p:spPr>
        <p:txBody>
          <a:bodyPr lIns="0" tIns="0" rIns="0" bIns="0" rtlCol="0" anchor="t">
            <a:spAutoFit/>
          </a:bodyPr>
          <a:lstStyle/>
          <a:p>
            <a:pPr algn="ctr">
              <a:lnSpc>
                <a:spcPts val="5134"/>
              </a:lnSpc>
            </a:pPr>
            <a:r>
              <a:rPr lang="en-US" sz="3667" dirty="0" err="1">
                <a:solidFill>
                  <a:srgbClr val="242864"/>
                </a:solidFill>
                <a:latin typeface="Roboto Bold"/>
                <a:ea typeface="Roboto Bold"/>
                <a:cs typeface="Roboto Bold"/>
                <a:sym typeface="Roboto Bold"/>
              </a:rPr>
              <a:t>Ενότητ</a:t>
            </a:r>
            <a:r>
              <a:rPr lang="en-US" sz="3667" dirty="0">
                <a:solidFill>
                  <a:srgbClr val="242864"/>
                </a:solidFill>
                <a:latin typeface="Roboto Bold"/>
                <a:ea typeface="Roboto Bold"/>
                <a:cs typeface="Roboto Bold"/>
                <a:sym typeface="Roboto Bold"/>
              </a:rPr>
              <a:t>α 2.1. Πα</a:t>
            </a:r>
            <a:r>
              <a:rPr lang="en-US" sz="3667" dirty="0" err="1">
                <a:solidFill>
                  <a:srgbClr val="242864"/>
                </a:solidFill>
                <a:latin typeface="Roboto Bold"/>
                <a:ea typeface="Roboto Bold"/>
                <a:cs typeface="Roboto Bold"/>
                <a:sym typeface="Roboto Bold"/>
              </a:rPr>
              <a:t>ιδ</a:t>
            </a:r>
            <a:r>
              <a:rPr lang="en-US" sz="3667" dirty="0">
                <a:solidFill>
                  <a:srgbClr val="242864"/>
                </a:solidFill>
                <a:latin typeface="Roboto Bold"/>
                <a:ea typeface="Roboto Bold"/>
                <a:cs typeface="Roboto Bold"/>
                <a:sym typeface="Roboto Bold"/>
              </a:rPr>
              <a:t>αγωγική (</a:t>
            </a:r>
            <a:r>
              <a:rPr lang="el-GR" sz="3667" dirty="0">
                <a:solidFill>
                  <a:srgbClr val="242864"/>
                </a:solidFill>
                <a:latin typeface="Roboto Bold"/>
                <a:ea typeface="Roboto Bold"/>
                <a:cs typeface="Roboto Bold"/>
                <a:sym typeface="Roboto Bold"/>
              </a:rPr>
              <a:t>διαφορετικότητα</a:t>
            </a:r>
            <a:r>
              <a:rPr lang="en-US" sz="3667" dirty="0">
                <a:solidFill>
                  <a:srgbClr val="242864"/>
                </a:solidFill>
                <a:latin typeface="Roboto Bold"/>
                <a:ea typeface="Roboto Bold"/>
                <a:cs typeface="Roboto Bold"/>
                <a:sym typeface="Roboto Bold"/>
              </a:rPr>
              <a:t>) Τακτική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3221290" y="2173191"/>
            <a:ext cx="12843437" cy="6410518"/>
            <a:chOff x="0" y="0"/>
            <a:chExt cx="3382634" cy="1688367"/>
          </a:xfrm>
        </p:grpSpPr>
        <p:sp>
          <p:nvSpPr>
            <p:cNvPr id="11" name="Freeform 11"/>
            <p:cNvSpPr/>
            <p:nvPr/>
          </p:nvSpPr>
          <p:spPr>
            <a:xfrm>
              <a:off x="0" y="0"/>
              <a:ext cx="3382634" cy="1688367"/>
            </a:xfrm>
            <a:custGeom>
              <a:avLst/>
              <a:gdLst/>
              <a:ahLst/>
              <a:cxnLst/>
              <a:rect l="l" t="t" r="r" b="b"/>
              <a:pathLst>
                <a:path w="3382634" h="1688367">
                  <a:moveTo>
                    <a:pt x="30742" y="0"/>
                  </a:moveTo>
                  <a:lnTo>
                    <a:pt x="3351892" y="0"/>
                  </a:lnTo>
                  <a:cubicBezTo>
                    <a:pt x="3360045" y="0"/>
                    <a:pt x="3367864" y="3239"/>
                    <a:pt x="3373630" y="9004"/>
                  </a:cubicBezTo>
                  <a:cubicBezTo>
                    <a:pt x="3379395" y="14770"/>
                    <a:pt x="3382634" y="22589"/>
                    <a:pt x="3382634" y="30742"/>
                  </a:cubicBezTo>
                  <a:lnTo>
                    <a:pt x="3382634" y="1657625"/>
                  </a:lnTo>
                  <a:cubicBezTo>
                    <a:pt x="3382634" y="1665778"/>
                    <a:pt x="3379395" y="1673597"/>
                    <a:pt x="3373630" y="1679363"/>
                  </a:cubicBezTo>
                  <a:cubicBezTo>
                    <a:pt x="3367864" y="1685128"/>
                    <a:pt x="3360045" y="1688367"/>
                    <a:pt x="3351892" y="1688367"/>
                  </a:cubicBezTo>
                  <a:lnTo>
                    <a:pt x="30742" y="1688367"/>
                  </a:lnTo>
                  <a:cubicBezTo>
                    <a:pt x="22589" y="1688367"/>
                    <a:pt x="14770" y="1685128"/>
                    <a:pt x="9004" y="1679363"/>
                  </a:cubicBezTo>
                  <a:cubicBezTo>
                    <a:pt x="3239" y="1673597"/>
                    <a:pt x="0" y="1665778"/>
                    <a:pt x="0" y="1657625"/>
                  </a:cubicBezTo>
                  <a:lnTo>
                    <a:pt x="0" y="30742"/>
                  </a:lnTo>
                  <a:cubicBezTo>
                    <a:pt x="0" y="22589"/>
                    <a:pt x="3239" y="14770"/>
                    <a:pt x="9004" y="9004"/>
                  </a:cubicBezTo>
                  <a:cubicBezTo>
                    <a:pt x="14770" y="3239"/>
                    <a:pt x="22589" y="0"/>
                    <a:pt x="30742" y="0"/>
                  </a:cubicBezTo>
                  <a:close/>
                </a:path>
              </a:pathLst>
            </a:custGeom>
            <a:solidFill>
              <a:srgbClr val="D9D9D9"/>
            </a:solidFill>
          </p:spPr>
        </p:sp>
        <p:sp>
          <p:nvSpPr>
            <p:cNvPr id="12" name="TextBox 12"/>
            <p:cNvSpPr txBox="1"/>
            <p:nvPr/>
          </p:nvSpPr>
          <p:spPr>
            <a:xfrm>
              <a:off x="0" y="0"/>
              <a:ext cx="3382634" cy="1688367"/>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642886" y="3026275"/>
            <a:ext cx="2903759" cy="5557434"/>
          </a:xfrm>
          <a:custGeom>
            <a:avLst/>
            <a:gdLst/>
            <a:ahLst/>
            <a:cxnLst/>
            <a:rect l="l" t="t" r="r" b="b"/>
            <a:pathLst>
              <a:path w="2903759" h="5557434">
                <a:moveTo>
                  <a:pt x="0" y="0"/>
                </a:moveTo>
                <a:lnTo>
                  <a:pt x="2903759" y="0"/>
                </a:lnTo>
                <a:lnTo>
                  <a:pt x="2903759" y="5557434"/>
                </a:lnTo>
                <a:lnTo>
                  <a:pt x="0" y="55574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3221290" y="28482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3546645" y="2373528"/>
            <a:ext cx="11906979" cy="5398850"/>
          </a:xfrm>
          <a:prstGeom prst="rect">
            <a:avLst/>
          </a:prstGeom>
        </p:spPr>
        <p:txBody>
          <a:bodyPr wrap="square" lIns="0" tIns="0" rIns="0" bIns="0" rtlCol="0" anchor="t">
            <a:spAutoFit/>
          </a:bodyPr>
          <a:lstStyle/>
          <a:p>
            <a:pPr marL="647700" lvl="1" indent="-323850" algn="l">
              <a:lnSpc>
                <a:spcPts val="4200"/>
              </a:lnSpc>
              <a:buFont typeface="Arial"/>
              <a:buChar char="•"/>
            </a:pPr>
            <a:r>
              <a:rPr lang="en-US" sz="3000" dirty="0">
                <a:solidFill>
                  <a:srgbClr val="272965"/>
                </a:solidFill>
                <a:latin typeface="Open Sans"/>
                <a:ea typeface="Open Sans"/>
                <a:cs typeface="Open Sans"/>
                <a:sym typeface="Open Sans"/>
              </a:rPr>
              <a:t>εισήχθη από τον </a:t>
            </a:r>
            <a:r>
              <a:rPr lang="en-US" sz="3000" dirty="0">
                <a:solidFill>
                  <a:srgbClr val="272965"/>
                </a:solidFill>
                <a:latin typeface="Open Sans Bold"/>
                <a:ea typeface="Open Sans Bold"/>
                <a:cs typeface="Open Sans Bold"/>
                <a:sym typeface="Open Sans Bold"/>
              </a:rPr>
              <a:t>Johann Friedrich Herbart </a:t>
            </a:r>
            <a:r>
              <a:rPr lang="en-US" sz="3000" dirty="0">
                <a:solidFill>
                  <a:srgbClr val="272965"/>
                </a:solidFill>
                <a:latin typeface="Open Sans"/>
                <a:ea typeface="Open Sans"/>
                <a:cs typeface="Open Sans"/>
                <a:sym typeface="Open Sans"/>
              </a:rPr>
              <a:t>τον 19ο αιώνα για να </a:t>
            </a:r>
            <a:r>
              <a:rPr lang="en-US" sz="3000" dirty="0">
                <a:solidFill>
                  <a:srgbClr val="272965"/>
                </a:solidFill>
                <a:latin typeface="Open Sans Bold"/>
                <a:ea typeface="Open Sans Bold"/>
                <a:cs typeface="Open Sans Bold"/>
                <a:sym typeface="Open Sans Bold"/>
              </a:rPr>
              <a:t>γεφυρώσει το χάσμα μεταξύ θεωρίας και πράξης </a:t>
            </a:r>
            <a:r>
              <a:rPr lang="en-US" sz="3000" dirty="0">
                <a:solidFill>
                  <a:srgbClr val="272965"/>
                </a:solidFill>
                <a:latin typeface="Open Sans"/>
                <a:ea typeface="Open Sans"/>
                <a:cs typeface="Open Sans"/>
                <a:sym typeface="Open Sans"/>
              </a:rPr>
              <a:t>στη διδασκαλία και την εκπαίδευση</a:t>
            </a:r>
          </a:p>
          <a:p>
            <a:pPr marL="647700" lvl="1" indent="-323850" algn="l">
              <a:lnSpc>
                <a:spcPts val="4200"/>
              </a:lnSpc>
              <a:buFont typeface="Arial"/>
              <a:buChar char="•"/>
            </a:pPr>
            <a:r>
              <a:rPr lang="en-US" sz="3000" dirty="0">
                <a:solidFill>
                  <a:srgbClr val="272965"/>
                </a:solidFill>
                <a:latin typeface="Open Sans Bold"/>
                <a:ea typeface="Open Sans Bold"/>
                <a:cs typeface="Open Sans Bold"/>
                <a:sym typeface="Open Sans Bold"/>
              </a:rPr>
              <a:t>να ευαισθητοποιηθούν για τις πολυπλοκότητες των εκπαιδευτικών δράσεων </a:t>
            </a:r>
          </a:p>
          <a:p>
            <a:pPr marL="647700" lvl="1" indent="-323850" algn="l">
              <a:lnSpc>
                <a:spcPts val="4200"/>
              </a:lnSpc>
              <a:buFont typeface="Arial"/>
              <a:buChar char="•"/>
            </a:pPr>
            <a:r>
              <a:rPr lang="en-US" sz="3000" dirty="0">
                <a:solidFill>
                  <a:srgbClr val="272965"/>
                </a:solidFill>
                <a:latin typeface="Open Sans Bold"/>
                <a:ea typeface="Open Sans Bold"/>
                <a:cs typeface="Open Sans Bold"/>
                <a:sym typeface="Open Sans Bold"/>
              </a:rPr>
              <a:t>πλαίσιο για τη συζήτηση και την κατανόηση των εκπαιδευτικών προκλήσεων</a:t>
            </a:r>
          </a:p>
          <a:p>
            <a:pPr marL="647700" lvl="1" indent="-323850" algn="l">
              <a:lnSpc>
                <a:spcPts val="4200"/>
              </a:lnSpc>
              <a:buFont typeface="Arial"/>
              <a:buChar char="•"/>
            </a:pPr>
            <a:r>
              <a:rPr lang="en-US" sz="3000" dirty="0">
                <a:solidFill>
                  <a:srgbClr val="272965"/>
                </a:solidFill>
                <a:latin typeface="Open Sans"/>
                <a:ea typeface="Open Sans"/>
                <a:cs typeface="Open Sans"/>
                <a:sym typeface="Open Sans"/>
              </a:rPr>
              <a:t>αποσκοπεί </a:t>
            </a:r>
            <a:r>
              <a:rPr lang="en-US" sz="3000" dirty="0">
                <a:solidFill>
                  <a:srgbClr val="272965"/>
                </a:solidFill>
                <a:latin typeface="Open Sans Bold"/>
                <a:ea typeface="Open Sans Bold"/>
                <a:cs typeface="Open Sans Bold"/>
                <a:sym typeface="Open Sans Bold"/>
              </a:rPr>
              <a:t>στον εντοπισμό προβλημάτων σε πρακτικές και θεσμούς </a:t>
            </a:r>
          </a:p>
          <a:p>
            <a:pPr algn="l">
              <a:lnSpc>
                <a:spcPts val="4703"/>
              </a:lnSpc>
            </a:pPr>
            <a:endParaRPr lang="en-US" sz="3000" dirty="0">
              <a:solidFill>
                <a:srgbClr val="272965"/>
              </a:solidFill>
              <a:latin typeface="Open Sans Bold"/>
              <a:ea typeface="Open Sans Bold"/>
              <a:cs typeface="Open Sans Bold"/>
              <a:sym typeface="Open Sans Bold"/>
            </a:endParaRPr>
          </a:p>
        </p:txBody>
      </p:sp>
      <p:sp>
        <p:nvSpPr>
          <p:cNvPr id="16" name="Freeform 16"/>
          <p:cNvSpPr/>
          <p:nvPr/>
        </p:nvSpPr>
        <p:spPr>
          <a:xfrm>
            <a:off x="3546645" y="6881754"/>
            <a:ext cx="1454331" cy="1450695"/>
          </a:xfrm>
          <a:custGeom>
            <a:avLst/>
            <a:gdLst/>
            <a:ahLst/>
            <a:cxnLst/>
            <a:rect l="l" t="t" r="r" b="b"/>
            <a:pathLst>
              <a:path w="1454331" h="1450695">
                <a:moveTo>
                  <a:pt x="0" y="0"/>
                </a:moveTo>
                <a:lnTo>
                  <a:pt x="1454331" y="0"/>
                </a:lnTo>
                <a:lnTo>
                  <a:pt x="1454331" y="1450695"/>
                </a:lnTo>
                <a:lnTo>
                  <a:pt x="0" y="14506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7" name="TextBox 17"/>
          <p:cNvSpPr txBox="1"/>
          <p:nvPr/>
        </p:nvSpPr>
        <p:spPr>
          <a:xfrm>
            <a:off x="2989570" y="1470933"/>
            <a:ext cx="6687829"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Παιδαγωγική τακτική:</a:t>
            </a:r>
          </a:p>
        </p:txBody>
      </p:sp>
      <p:sp>
        <p:nvSpPr>
          <p:cNvPr id="18" name="TextBox 18"/>
          <p:cNvSpPr txBox="1"/>
          <p:nvPr/>
        </p:nvSpPr>
        <p:spPr>
          <a:xfrm>
            <a:off x="5211175" y="7168951"/>
            <a:ext cx="10242449" cy="885825"/>
          </a:xfrm>
          <a:prstGeom prst="rect">
            <a:avLst/>
          </a:prstGeom>
        </p:spPr>
        <p:txBody>
          <a:bodyPr lIns="0" tIns="0" rIns="0" bIns="0" rtlCol="0" anchor="t">
            <a:spAutoFit/>
          </a:bodyPr>
          <a:lstStyle/>
          <a:p>
            <a:pPr algn="l">
              <a:lnSpc>
                <a:spcPts val="3599"/>
              </a:lnSpc>
              <a:spcBef>
                <a:spcPct val="0"/>
              </a:spcBef>
            </a:pPr>
            <a:r>
              <a:rPr lang="en-US" sz="2999">
                <a:solidFill>
                  <a:srgbClr val="272965"/>
                </a:solidFill>
                <a:latin typeface="Open Sans Bold"/>
                <a:ea typeface="Open Sans Bold"/>
                <a:cs typeface="Open Sans Bold"/>
                <a:sym typeface="Open Sans Bold"/>
              </a:rPr>
              <a:t>Στόχος: να βοηθήσει τους εκπαιδευτικούς να αναπτύξουν τα δικά τους πλαίσια σκέψης και δράσης στο πλαίσιο της παιδαγωγικής πρακτικής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3109259" y="2695847"/>
            <a:ext cx="12823723" cy="5882819"/>
            <a:chOff x="0" y="0"/>
            <a:chExt cx="3377441" cy="1549384"/>
          </a:xfrm>
        </p:grpSpPr>
        <p:sp>
          <p:nvSpPr>
            <p:cNvPr id="11" name="Freeform 11"/>
            <p:cNvSpPr/>
            <p:nvPr/>
          </p:nvSpPr>
          <p:spPr>
            <a:xfrm>
              <a:off x="0" y="0"/>
              <a:ext cx="3377442" cy="1549384"/>
            </a:xfrm>
            <a:custGeom>
              <a:avLst/>
              <a:gdLst/>
              <a:ahLst/>
              <a:cxnLst/>
              <a:rect l="l" t="t" r="r" b="b"/>
              <a:pathLst>
                <a:path w="3377442" h="1549384">
                  <a:moveTo>
                    <a:pt x="30790" y="0"/>
                  </a:moveTo>
                  <a:lnTo>
                    <a:pt x="3346652" y="0"/>
                  </a:lnTo>
                  <a:cubicBezTo>
                    <a:pt x="3354818" y="0"/>
                    <a:pt x="3362649" y="3244"/>
                    <a:pt x="3368423" y="9018"/>
                  </a:cubicBezTo>
                  <a:cubicBezTo>
                    <a:pt x="3374198" y="14792"/>
                    <a:pt x="3377442" y="22624"/>
                    <a:pt x="3377442" y="30790"/>
                  </a:cubicBezTo>
                  <a:lnTo>
                    <a:pt x="3377442" y="1518595"/>
                  </a:lnTo>
                  <a:cubicBezTo>
                    <a:pt x="3377442" y="1526761"/>
                    <a:pt x="3374198" y="1534592"/>
                    <a:pt x="3368423" y="1540366"/>
                  </a:cubicBezTo>
                  <a:cubicBezTo>
                    <a:pt x="3362649" y="1546141"/>
                    <a:pt x="3354818" y="1549384"/>
                    <a:pt x="3346652" y="1549384"/>
                  </a:cubicBezTo>
                  <a:lnTo>
                    <a:pt x="30790" y="1549384"/>
                  </a:lnTo>
                  <a:cubicBezTo>
                    <a:pt x="22624" y="1549384"/>
                    <a:pt x="14792" y="1546141"/>
                    <a:pt x="9018" y="1540366"/>
                  </a:cubicBezTo>
                  <a:cubicBezTo>
                    <a:pt x="3244" y="1534592"/>
                    <a:pt x="0" y="1526761"/>
                    <a:pt x="0" y="1518595"/>
                  </a:cubicBezTo>
                  <a:lnTo>
                    <a:pt x="0" y="30790"/>
                  </a:lnTo>
                  <a:cubicBezTo>
                    <a:pt x="0" y="22624"/>
                    <a:pt x="3244" y="14792"/>
                    <a:pt x="9018" y="9018"/>
                  </a:cubicBezTo>
                  <a:cubicBezTo>
                    <a:pt x="14792" y="3244"/>
                    <a:pt x="22624" y="0"/>
                    <a:pt x="30790" y="0"/>
                  </a:cubicBezTo>
                  <a:close/>
                </a:path>
              </a:pathLst>
            </a:custGeom>
            <a:solidFill>
              <a:srgbClr val="D9D9D9"/>
            </a:solidFill>
          </p:spPr>
        </p:sp>
        <p:sp>
          <p:nvSpPr>
            <p:cNvPr id="12" name="TextBox 12"/>
            <p:cNvSpPr txBox="1"/>
            <p:nvPr/>
          </p:nvSpPr>
          <p:spPr>
            <a:xfrm>
              <a:off x="0" y="0"/>
              <a:ext cx="3377441" cy="1549384"/>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454793" y="3021232"/>
            <a:ext cx="2903759" cy="5557434"/>
          </a:xfrm>
          <a:custGeom>
            <a:avLst/>
            <a:gdLst/>
            <a:ahLst/>
            <a:cxnLst/>
            <a:rect l="l" t="t" r="r" b="b"/>
            <a:pathLst>
              <a:path w="2903759" h="5557434">
                <a:moveTo>
                  <a:pt x="0" y="0"/>
                </a:moveTo>
                <a:lnTo>
                  <a:pt x="2903759" y="0"/>
                </a:lnTo>
                <a:lnTo>
                  <a:pt x="2903759" y="5557434"/>
                </a:lnTo>
                <a:lnTo>
                  <a:pt x="0" y="55574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5123874" y="5098651"/>
            <a:ext cx="9193928" cy="1543050"/>
            <a:chOff x="0" y="0"/>
            <a:chExt cx="2421446" cy="406400"/>
          </a:xfrm>
        </p:grpSpPr>
        <p:sp>
          <p:nvSpPr>
            <p:cNvPr id="15" name="Freeform 15"/>
            <p:cNvSpPr/>
            <p:nvPr/>
          </p:nvSpPr>
          <p:spPr>
            <a:xfrm>
              <a:off x="0" y="0"/>
              <a:ext cx="2421446" cy="406400"/>
            </a:xfrm>
            <a:custGeom>
              <a:avLst/>
              <a:gdLst/>
              <a:ahLst/>
              <a:cxnLst/>
              <a:rect l="l" t="t" r="r" b="b"/>
              <a:pathLst>
                <a:path w="2421446" h="406400">
                  <a:moveTo>
                    <a:pt x="2421446" y="0"/>
                  </a:moveTo>
                  <a:lnTo>
                    <a:pt x="0" y="0"/>
                  </a:lnTo>
                  <a:lnTo>
                    <a:pt x="101600" y="203200"/>
                  </a:lnTo>
                  <a:lnTo>
                    <a:pt x="0" y="406400"/>
                  </a:lnTo>
                  <a:lnTo>
                    <a:pt x="2421446" y="406400"/>
                  </a:lnTo>
                  <a:lnTo>
                    <a:pt x="2319846" y="203200"/>
                  </a:lnTo>
                  <a:lnTo>
                    <a:pt x="2421446" y="0"/>
                  </a:lnTo>
                  <a:close/>
                </a:path>
              </a:pathLst>
            </a:custGeom>
            <a:solidFill>
              <a:srgbClr val="9BB8DA"/>
            </a:solidFill>
            <a:ln cap="sq">
              <a:noFill/>
              <a:prstDash val="solid"/>
              <a:miter/>
            </a:ln>
          </p:spPr>
        </p:sp>
        <p:sp>
          <p:nvSpPr>
            <p:cNvPr id="16" name="TextBox 16"/>
            <p:cNvSpPr txBox="1"/>
            <p:nvPr/>
          </p:nvSpPr>
          <p:spPr>
            <a:xfrm>
              <a:off x="88900" y="0"/>
              <a:ext cx="2243646" cy="406400"/>
            </a:xfrm>
            <a:prstGeom prst="rect">
              <a:avLst/>
            </a:prstGeom>
          </p:spPr>
          <p:txBody>
            <a:bodyPr lIns="50800" tIns="50800" rIns="50800" bIns="50800" rtlCol="0" anchor="ctr"/>
            <a:lstStyle/>
            <a:p>
              <a:pPr algn="ctr">
                <a:lnSpc>
                  <a:spcPts val="2520"/>
                </a:lnSpc>
              </a:pPr>
              <a:endParaRPr/>
            </a:p>
          </p:txBody>
        </p:sp>
      </p:grpSp>
      <p:sp>
        <p:nvSpPr>
          <p:cNvPr id="17" name="TextBox 17"/>
          <p:cNvSpPr txBox="1"/>
          <p:nvPr/>
        </p:nvSpPr>
        <p:spPr>
          <a:xfrm>
            <a:off x="3288539" y="2095633"/>
            <a:ext cx="12465163" cy="7056355"/>
          </a:xfrm>
          <a:prstGeom prst="rect">
            <a:avLst/>
          </a:prstGeom>
        </p:spPr>
        <p:txBody>
          <a:bodyPr lIns="0" tIns="0" rIns="0" bIns="0" rtlCol="0" anchor="t">
            <a:spAutoFit/>
          </a:bodyPr>
          <a:lstStyle/>
          <a:p>
            <a:pPr algn="l">
              <a:lnSpc>
                <a:spcPts val="4632"/>
              </a:lnSpc>
            </a:pPr>
            <a:endParaRPr dirty="0"/>
          </a:p>
          <a:p>
            <a:pPr marL="647700" lvl="1" indent="-323850" algn="l">
              <a:lnSpc>
                <a:spcPts val="4200"/>
              </a:lnSpc>
              <a:buFont typeface="Arial"/>
              <a:buChar char="•"/>
            </a:pPr>
            <a:r>
              <a:rPr lang="en-US" sz="3000" dirty="0" err="1">
                <a:solidFill>
                  <a:srgbClr val="242864"/>
                </a:solidFill>
                <a:latin typeface="Open Sans"/>
                <a:ea typeface="Open Sans"/>
                <a:cs typeface="Open Sans"/>
                <a:sym typeface="Open Sans"/>
              </a:rPr>
              <a:t>δεν</a:t>
            </a:r>
            <a:r>
              <a:rPr lang="en-US" sz="3000" dirty="0">
                <a:solidFill>
                  <a:srgbClr val="242864"/>
                </a:solidFill>
                <a:latin typeface="Open Sans"/>
                <a:ea typeface="Open Sans"/>
                <a:cs typeface="Open Sans"/>
                <a:sym typeface="Open Sans"/>
              </a:rPr>
              <a:t> μπ</a:t>
            </a:r>
            <a:r>
              <a:rPr lang="en-US" sz="3000" dirty="0" err="1">
                <a:solidFill>
                  <a:srgbClr val="242864"/>
                </a:solidFill>
                <a:latin typeface="Open Sans"/>
                <a:ea typeface="Open Sans"/>
                <a:cs typeface="Open Sans"/>
                <a:sym typeface="Open Sans"/>
              </a:rPr>
              <a:t>ορεί</a:t>
            </a:r>
            <a:r>
              <a:rPr lang="en-US" sz="3000" dirty="0">
                <a:solidFill>
                  <a:srgbClr val="242864"/>
                </a:solidFill>
                <a:latin typeface="Open Sans"/>
                <a:ea typeface="Open Sans"/>
                <a:cs typeface="Open Sans"/>
                <a:sym typeface="Open Sans"/>
              </a:rPr>
              <a:t> να α</a:t>
            </a:r>
            <a:r>
              <a:rPr lang="en-US" sz="3000" dirty="0" err="1">
                <a:solidFill>
                  <a:srgbClr val="242864"/>
                </a:solidFill>
                <a:latin typeface="Open Sans"/>
                <a:ea typeface="Open Sans"/>
                <a:cs typeface="Open Sans"/>
                <a:sym typeface="Open Sans"/>
              </a:rPr>
              <a:t>ντιμετω</a:t>
            </a:r>
            <a:r>
              <a:rPr lang="en-US" sz="3000" dirty="0">
                <a:solidFill>
                  <a:srgbClr val="242864"/>
                </a:solidFill>
                <a:latin typeface="Open Sans"/>
                <a:ea typeface="Open Sans"/>
                <a:cs typeface="Open Sans"/>
                <a:sym typeface="Open Sans"/>
              </a:rPr>
              <a:t>πιστεί εύκολα με τη χρήση συμπεριφοριστικής, ποσοτικοποιημένης, εννοιολογικής ή τεχνικής γλώσσας</a:t>
            </a:r>
          </a:p>
          <a:p>
            <a:pPr marL="647700" lvl="1" indent="-323850" algn="l">
              <a:lnSpc>
                <a:spcPts val="4200"/>
              </a:lnSpc>
              <a:buFont typeface="Arial"/>
              <a:buChar char="•"/>
            </a:pPr>
            <a:r>
              <a:rPr lang="en-US" sz="3000" dirty="0" err="1">
                <a:solidFill>
                  <a:srgbClr val="242864"/>
                </a:solidFill>
                <a:latin typeface="Open Sans"/>
                <a:ea typeface="Open Sans"/>
                <a:cs typeface="Open Sans"/>
                <a:sym typeface="Open Sans"/>
              </a:rPr>
              <a:t>δεν</a:t>
            </a:r>
            <a:r>
              <a:rPr lang="en-US" sz="3000" dirty="0">
                <a:solidFill>
                  <a:srgbClr val="242864"/>
                </a:solidFill>
                <a:latin typeface="Open Sans"/>
                <a:ea typeface="Open Sans"/>
                <a:cs typeface="Open Sans"/>
                <a:sym typeface="Open Sans"/>
              </a:rPr>
              <a:t> μπ</a:t>
            </a:r>
            <a:r>
              <a:rPr lang="en-US" sz="3000" dirty="0" err="1">
                <a:solidFill>
                  <a:srgbClr val="242864"/>
                </a:solidFill>
                <a:latin typeface="Open Sans"/>
                <a:ea typeface="Open Sans"/>
                <a:cs typeface="Open Sans"/>
                <a:sym typeface="Open Sans"/>
              </a:rPr>
              <a:t>ορεί</a:t>
            </a:r>
            <a:r>
              <a:rPr lang="en-US" sz="3000" dirty="0">
                <a:solidFill>
                  <a:srgbClr val="242864"/>
                </a:solidFill>
                <a:latin typeface="Open Sans"/>
                <a:ea typeface="Open Sans"/>
                <a:cs typeface="Open Sans"/>
                <a:sym typeface="Open Sans"/>
              </a:rPr>
              <a:t> να π</a:t>
            </a:r>
            <a:r>
              <a:rPr lang="en-US" sz="3000" dirty="0" err="1">
                <a:solidFill>
                  <a:srgbClr val="242864"/>
                </a:solidFill>
                <a:latin typeface="Open Sans"/>
                <a:ea typeface="Open Sans"/>
                <a:cs typeface="Open Sans"/>
                <a:sym typeface="Open Sans"/>
              </a:rPr>
              <a:t>εριοριστεί</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a:ea typeface="Open Sans"/>
                <a:cs typeface="Open Sans"/>
                <a:sym typeface="Open Sans"/>
              </a:rPr>
              <a:t>σε</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a:ea typeface="Open Sans"/>
                <a:cs typeface="Open Sans"/>
                <a:sym typeface="Open Sans"/>
              </a:rPr>
              <a:t>έν</a:t>
            </a:r>
            <a:r>
              <a:rPr lang="en-US" sz="3000" dirty="0">
                <a:solidFill>
                  <a:srgbClr val="242864"/>
                </a:solidFill>
                <a:latin typeface="Open Sans"/>
                <a:ea typeface="Open Sans"/>
                <a:cs typeface="Open Sans"/>
                <a:sym typeface="Open Sans"/>
              </a:rPr>
              <a:t>α σύνολο διδακτικών αρχών ή ειδικών δεξιοτήτων</a:t>
            </a:r>
          </a:p>
          <a:p>
            <a:pPr algn="l">
              <a:lnSpc>
                <a:spcPts val="4200"/>
              </a:lnSpc>
            </a:pPr>
            <a:endParaRPr lang="en-US" sz="3000" dirty="0">
              <a:solidFill>
                <a:srgbClr val="242864"/>
              </a:solidFill>
              <a:latin typeface="Open Sans"/>
              <a:ea typeface="Open Sans"/>
              <a:cs typeface="Open Sans"/>
              <a:sym typeface="Open Sans"/>
            </a:endParaRPr>
          </a:p>
          <a:p>
            <a:pPr algn="l">
              <a:lnSpc>
                <a:spcPts val="4200"/>
              </a:lnSpc>
            </a:pPr>
            <a:endParaRPr lang="en-US" sz="3000" dirty="0">
              <a:solidFill>
                <a:srgbClr val="242864"/>
              </a:solidFill>
              <a:latin typeface="Open Sans"/>
              <a:ea typeface="Open Sans"/>
              <a:cs typeface="Open Sans"/>
              <a:sym typeface="Open Sans"/>
            </a:endParaRPr>
          </a:p>
          <a:p>
            <a:pPr algn="l">
              <a:lnSpc>
                <a:spcPts val="4200"/>
              </a:lnSpc>
            </a:pPr>
            <a:endParaRPr lang="en-US" sz="3000" dirty="0">
              <a:solidFill>
                <a:srgbClr val="242864"/>
              </a:solidFill>
              <a:latin typeface="Open Sans"/>
              <a:ea typeface="Open Sans"/>
              <a:cs typeface="Open Sans"/>
              <a:sym typeface="Open Sans"/>
            </a:endParaRPr>
          </a:p>
          <a:p>
            <a:pPr marL="647700" lvl="1" indent="-323850" algn="l">
              <a:lnSpc>
                <a:spcPts val="4200"/>
              </a:lnSpc>
              <a:buFont typeface="Arial"/>
              <a:buChar char="•"/>
            </a:pPr>
            <a:r>
              <a:rPr lang="en-US" sz="3000" dirty="0">
                <a:solidFill>
                  <a:srgbClr val="242864"/>
                </a:solidFill>
                <a:latin typeface="Open Sans"/>
                <a:ea typeface="Open Sans"/>
                <a:cs typeface="Open Sans"/>
                <a:sym typeface="Open Sans"/>
              </a:rPr>
              <a:t>π</a:t>
            </a:r>
            <a:r>
              <a:rPr lang="en-US" sz="3000" dirty="0" err="1">
                <a:solidFill>
                  <a:srgbClr val="242864"/>
                </a:solidFill>
                <a:latin typeface="Open Sans"/>
                <a:ea typeface="Open Sans"/>
                <a:cs typeface="Open Sans"/>
                <a:sym typeface="Open Sans"/>
              </a:rPr>
              <a:t>άντ</a:t>
            </a:r>
            <a:r>
              <a:rPr lang="en-US" sz="3000" dirty="0">
                <a:solidFill>
                  <a:srgbClr val="242864"/>
                </a:solidFill>
                <a:latin typeface="Open Sans"/>
                <a:ea typeface="Open Sans"/>
                <a:cs typeface="Open Sans"/>
                <a:sym typeface="Open Sans"/>
              </a:rPr>
              <a:t>α </a:t>
            </a:r>
            <a:r>
              <a:rPr lang="en-US" sz="3000" dirty="0">
                <a:solidFill>
                  <a:srgbClr val="242864"/>
                </a:solidFill>
                <a:latin typeface="Open Sans Bold"/>
                <a:ea typeface="Open Sans Bold"/>
                <a:cs typeface="Open Sans Bold"/>
                <a:sym typeface="Open Sans Bold"/>
              </a:rPr>
              <a:t>συνδεδεμένη με το άτομο </a:t>
            </a:r>
            <a:r>
              <a:rPr lang="en-US" sz="3000" dirty="0">
                <a:solidFill>
                  <a:srgbClr val="242864"/>
                </a:solidFill>
                <a:latin typeface="Open Sans"/>
                <a:ea typeface="Open Sans"/>
                <a:cs typeface="Open Sans"/>
                <a:sym typeface="Open Sans"/>
              </a:rPr>
              <a:t>και </a:t>
            </a:r>
            <a:r>
              <a:rPr lang="en-US" sz="3000" dirty="0">
                <a:solidFill>
                  <a:srgbClr val="242864"/>
                </a:solidFill>
                <a:latin typeface="Open Sans Bold"/>
                <a:ea typeface="Open Sans Bold"/>
                <a:cs typeface="Open Sans Bold"/>
                <a:sym typeface="Open Sans Bold"/>
              </a:rPr>
              <a:t>εξαρτώμενη από την κατάσταση</a:t>
            </a:r>
          </a:p>
          <a:p>
            <a:pPr marL="647700" lvl="1" indent="-323850" algn="l">
              <a:lnSpc>
                <a:spcPts val="4200"/>
              </a:lnSpc>
              <a:buFont typeface="Arial"/>
              <a:buChar char="•"/>
            </a:pPr>
            <a:r>
              <a:rPr lang="en-US" sz="3000" dirty="0" err="1">
                <a:solidFill>
                  <a:srgbClr val="242864"/>
                </a:solidFill>
                <a:latin typeface="Open Sans Bold"/>
                <a:ea typeface="Open Sans Bold"/>
                <a:cs typeface="Open Sans Bold"/>
                <a:sym typeface="Open Sans Bold"/>
              </a:rPr>
              <a:t>δι</a:t>
            </a:r>
            <a:r>
              <a:rPr lang="en-US" sz="3000" dirty="0">
                <a:solidFill>
                  <a:srgbClr val="242864"/>
                </a:solidFill>
                <a:latin typeface="Open Sans Bold"/>
                <a:ea typeface="Open Sans Bold"/>
                <a:cs typeface="Open Sans Bold"/>
                <a:sym typeface="Open Sans Bold"/>
              </a:rPr>
              <a:t>ατηρεί διακειμενικό χαρακτήρα</a:t>
            </a:r>
          </a:p>
          <a:p>
            <a:pPr algn="l">
              <a:lnSpc>
                <a:spcPts val="4632"/>
              </a:lnSpc>
            </a:pPr>
            <a:endParaRPr lang="en-US" sz="3000" dirty="0">
              <a:solidFill>
                <a:srgbClr val="242864"/>
              </a:solidFill>
              <a:latin typeface="Open Sans Bold"/>
              <a:ea typeface="Open Sans Bold"/>
              <a:cs typeface="Open Sans Bold"/>
              <a:sym typeface="Open Sans Bold"/>
            </a:endParaRPr>
          </a:p>
        </p:txBody>
      </p:sp>
      <p:sp>
        <p:nvSpPr>
          <p:cNvPr id="18" name="TextBox 18"/>
          <p:cNvSpPr txBox="1"/>
          <p:nvPr/>
        </p:nvSpPr>
        <p:spPr>
          <a:xfrm>
            <a:off x="3358552" y="311912"/>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9" name="TextBox 19"/>
          <p:cNvSpPr txBox="1"/>
          <p:nvPr/>
        </p:nvSpPr>
        <p:spPr>
          <a:xfrm>
            <a:off x="3288539" y="1905000"/>
            <a:ext cx="6922261"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72965"/>
                </a:solidFill>
                <a:latin typeface="Open Sans Bold"/>
                <a:ea typeface="Open Sans Bold"/>
                <a:cs typeface="Open Sans Bold"/>
                <a:sym typeface="Open Sans Bold"/>
              </a:rPr>
              <a:t>Παιδαγωγική τακτική:</a:t>
            </a:r>
          </a:p>
        </p:txBody>
      </p:sp>
      <p:sp>
        <p:nvSpPr>
          <p:cNvPr id="20" name="TextBox 20"/>
          <p:cNvSpPr txBox="1"/>
          <p:nvPr/>
        </p:nvSpPr>
        <p:spPr>
          <a:xfrm>
            <a:off x="5889142" y="5218156"/>
            <a:ext cx="7945736" cy="838200"/>
          </a:xfrm>
          <a:prstGeom prst="rect">
            <a:avLst/>
          </a:prstGeom>
        </p:spPr>
        <p:txBody>
          <a:bodyPr lIns="0" tIns="0" rIns="0" bIns="0" rtlCol="0" anchor="t">
            <a:spAutoFit/>
          </a:bodyPr>
          <a:lstStyle/>
          <a:p>
            <a:pPr algn="ctr">
              <a:lnSpc>
                <a:spcPts val="3359"/>
              </a:lnSpc>
              <a:spcBef>
                <a:spcPct val="0"/>
              </a:spcBef>
            </a:pPr>
            <a:r>
              <a:rPr lang="en-US" sz="2799" spc="-111" dirty="0" err="1">
                <a:solidFill>
                  <a:srgbClr val="000000"/>
                </a:solidFill>
                <a:latin typeface="Open Sans Bold"/>
                <a:ea typeface="Open Sans Bold"/>
                <a:cs typeface="Open Sans Bold"/>
                <a:sym typeface="Open Sans Bold"/>
              </a:rPr>
              <a:t>Δεν</a:t>
            </a:r>
            <a:r>
              <a:rPr lang="en-US" sz="2799" spc="-111" dirty="0">
                <a:solidFill>
                  <a:srgbClr val="000000"/>
                </a:solidFill>
                <a:latin typeface="Open Sans Bold"/>
                <a:ea typeface="Open Sans Bold"/>
                <a:cs typeface="Open Sans Bold"/>
                <a:sym typeface="Open Sans Bold"/>
              </a:rPr>
              <a:t> </a:t>
            </a:r>
            <a:r>
              <a:rPr lang="en-US" sz="2799" spc="-111" dirty="0" err="1">
                <a:solidFill>
                  <a:srgbClr val="000000"/>
                </a:solidFill>
                <a:latin typeface="Open Sans Bold"/>
                <a:ea typeface="Open Sans Bold"/>
                <a:cs typeface="Open Sans Bold"/>
                <a:sym typeface="Open Sans Bold"/>
              </a:rPr>
              <a:t>είν</a:t>
            </a:r>
            <a:r>
              <a:rPr lang="en-US" sz="2799" spc="-111" dirty="0">
                <a:solidFill>
                  <a:srgbClr val="000000"/>
                </a:solidFill>
                <a:latin typeface="Open Sans Bold"/>
                <a:ea typeface="Open Sans Bold"/>
                <a:cs typeface="Open Sans Bold"/>
                <a:sym typeface="Open Sans Bold"/>
              </a:rPr>
              <a:t>αι απλώς γνώση εφαρμοσμένη στη δράση</a:t>
            </a:r>
          </a:p>
          <a:p>
            <a:pPr algn="ctr">
              <a:lnSpc>
                <a:spcPts val="3359"/>
              </a:lnSpc>
              <a:spcBef>
                <a:spcPct val="0"/>
              </a:spcBef>
            </a:pPr>
            <a:r>
              <a:rPr lang="en-US" sz="2799" spc="-111" dirty="0">
                <a:solidFill>
                  <a:srgbClr val="000000"/>
                </a:solidFill>
                <a:latin typeface="Open Sans Bold"/>
                <a:ea typeface="Open Sans Bold"/>
                <a:cs typeface="Open Sans Bold"/>
                <a:sym typeface="Open Sans Bold"/>
              </a:rPr>
              <a:t>α</a:t>
            </a:r>
            <a:r>
              <a:rPr lang="en-US" sz="2799" spc="-111" dirty="0" err="1">
                <a:solidFill>
                  <a:srgbClr val="000000"/>
                </a:solidFill>
                <a:latin typeface="Open Sans Bold"/>
                <a:ea typeface="Open Sans Bold"/>
                <a:cs typeface="Open Sans Bold"/>
                <a:sym typeface="Open Sans Bold"/>
              </a:rPr>
              <a:t>λλά</a:t>
            </a:r>
            <a:r>
              <a:rPr lang="en-US" sz="2799" spc="-111" dirty="0">
                <a:solidFill>
                  <a:srgbClr val="000000"/>
                </a:solidFill>
                <a:latin typeface="Open Sans Bold"/>
                <a:ea typeface="Open Sans Bold"/>
                <a:cs typeface="Open Sans Bold"/>
                <a:sym typeface="Open Sans Bold"/>
              </a:rPr>
              <a:t> </a:t>
            </a:r>
            <a:r>
              <a:rPr lang="en-US" sz="2799" spc="-111" dirty="0" err="1">
                <a:solidFill>
                  <a:srgbClr val="000000"/>
                </a:solidFill>
                <a:latin typeface="Open Sans Bold"/>
                <a:ea typeface="Open Sans Bold"/>
                <a:cs typeface="Open Sans Bold"/>
                <a:sym typeface="Open Sans Bold"/>
              </a:rPr>
              <a:t>μάλλον</a:t>
            </a:r>
            <a:r>
              <a:rPr lang="en-US" sz="2799" spc="-111" dirty="0">
                <a:solidFill>
                  <a:srgbClr val="000000"/>
                </a:solidFill>
                <a:latin typeface="Open Sans Bold"/>
                <a:ea typeface="Open Sans Bold"/>
                <a:cs typeface="Open Sans Bold"/>
                <a:sym typeface="Open Sans Bold"/>
              </a:rPr>
              <a:t> η </a:t>
            </a:r>
            <a:r>
              <a:rPr lang="en-US" sz="2799" spc="-111" dirty="0" err="1">
                <a:solidFill>
                  <a:srgbClr val="000000"/>
                </a:solidFill>
                <a:latin typeface="Open Sans Bold"/>
                <a:ea typeface="Open Sans Bold"/>
                <a:cs typeface="Open Sans Bold"/>
                <a:sym typeface="Open Sans Bold"/>
              </a:rPr>
              <a:t>γνώση</a:t>
            </a:r>
            <a:r>
              <a:rPr lang="en-US" sz="2799" spc="-111" dirty="0">
                <a:solidFill>
                  <a:srgbClr val="000000"/>
                </a:solidFill>
                <a:latin typeface="Open Sans Bold"/>
                <a:ea typeface="Open Sans Bold"/>
                <a:cs typeface="Open Sans Bold"/>
                <a:sym typeface="Open Sans Bold"/>
              </a:rPr>
              <a:t> </a:t>
            </a:r>
            <a:r>
              <a:rPr lang="en-US" sz="2799" spc="-111" dirty="0" err="1">
                <a:solidFill>
                  <a:srgbClr val="000000"/>
                </a:solidFill>
                <a:latin typeface="Open Sans Bold"/>
                <a:ea typeface="Open Sans Bold"/>
                <a:cs typeface="Open Sans Bold"/>
                <a:sym typeface="Open Sans Bold"/>
              </a:rPr>
              <a:t>ως</a:t>
            </a:r>
            <a:r>
              <a:rPr lang="en-US" sz="2799" spc="-111" dirty="0">
                <a:solidFill>
                  <a:srgbClr val="000000"/>
                </a:solidFill>
                <a:latin typeface="Open Sans Bold"/>
                <a:ea typeface="Open Sans Bold"/>
                <a:cs typeface="Open Sans Bold"/>
                <a:sym typeface="Open Sans Bold"/>
              </a:rPr>
              <a:t> η </a:t>
            </a:r>
            <a:r>
              <a:rPr lang="en-US" sz="2799" spc="-111" dirty="0" err="1">
                <a:solidFill>
                  <a:srgbClr val="000000"/>
                </a:solidFill>
                <a:latin typeface="Open Sans Bold"/>
                <a:ea typeface="Open Sans Bold"/>
                <a:cs typeface="Open Sans Bold"/>
                <a:sym typeface="Open Sans Bold"/>
              </a:rPr>
              <a:t>ίδι</a:t>
            </a:r>
            <a:r>
              <a:rPr lang="en-US" sz="2799" spc="-111" dirty="0">
                <a:solidFill>
                  <a:srgbClr val="000000"/>
                </a:solidFill>
                <a:latin typeface="Open Sans Bold"/>
                <a:ea typeface="Open Sans Bold"/>
                <a:cs typeface="Open Sans Bold"/>
                <a:sym typeface="Open Sans Bold"/>
              </a:rPr>
              <a:t>α η δράση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7355" y="2049758"/>
            <a:ext cx="14029197" cy="6518369"/>
            <a:chOff x="0" y="0"/>
            <a:chExt cx="3694933" cy="1716772"/>
          </a:xfrm>
        </p:grpSpPr>
        <p:sp>
          <p:nvSpPr>
            <p:cNvPr id="3" name="Freeform 3"/>
            <p:cNvSpPr/>
            <p:nvPr/>
          </p:nvSpPr>
          <p:spPr>
            <a:xfrm>
              <a:off x="0" y="0"/>
              <a:ext cx="3694933" cy="1716772"/>
            </a:xfrm>
            <a:custGeom>
              <a:avLst/>
              <a:gdLst/>
              <a:ahLst/>
              <a:cxnLst/>
              <a:rect l="l" t="t" r="r" b="b"/>
              <a:pathLst>
                <a:path w="3694933" h="1716772">
                  <a:moveTo>
                    <a:pt x="28144" y="0"/>
                  </a:moveTo>
                  <a:lnTo>
                    <a:pt x="3666789" y="0"/>
                  </a:lnTo>
                  <a:cubicBezTo>
                    <a:pt x="3674253" y="0"/>
                    <a:pt x="3681411" y="2965"/>
                    <a:pt x="3686689" y="8243"/>
                  </a:cubicBezTo>
                  <a:cubicBezTo>
                    <a:pt x="3691967" y="13521"/>
                    <a:pt x="3694933" y="20680"/>
                    <a:pt x="3694933" y="28144"/>
                  </a:cubicBezTo>
                  <a:lnTo>
                    <a:pt x="3694933" y="1688628"/>
                  </a:lnTo>
                  <a:cubicBezTo>
                    <a:pt x="3694933" y="1696092"/>
                    <a:pt x="3691967" y="1703251"/>
                    <a:pt x="3686689" y="1708529"/>
                  </a:cubicBezTo>
                  <a:cubicBezTo>
                    <a:pt x="3681411" y="1713807"/>
                    <a:pt x="3674253" y="1716772"/>
                    <a:pt x="3666789" y="1716772"/>
                  </a:cubicBezTo>
                  <a:lnTo>
                    <a:pt x="28144" y="1716772"/>
                  </a:lnTo>
                  <a:cubicBezTo>
                    <a:pt x="20680" y="1716772"/>
                    <a:pt x="13521" y="1713807"/>
                    <a:pt x="8243" y="1708529"/>
                  </a:cubicBezTo>
                  <a:cubicBezTo>
                    <a:pt x="2965" y="1703251"/>
                    <a:pt x="0" y="1696092"/>
                    <a:pt x="0" y="1688628"/>
                  </a:cubicBezTo>
                  <a:lnTo>
                    <a:pt x="0" y="28144"/>
                  </a:lnTo>
                  <a:cubicBezTo>
                    <a:pt x="0" y="20680"/>
                    <a:pt x="2965" y="13521"/>
                    <a:pt x="8243" y="8243"/>
                  </a:cubicBezTo>
                  <a:cubicBezTo>
                    <a:pt x="13521" y="2965"/>
                    <a:pt x="20680" y="0"/>
                    <a:pt x="28144" y="0"/>
                  </a:cubicBezTo>
                  <a:close/>
                </a:path>
              </a:pathLst>
            </a:custGeom>
            <a:solidFill>
              <a:srgbClr val="D9D9D9"/>
            </a:solidFill>
          </p:spPr>
        </p:sp>
        <p:sp>
          <p:nvSpPr>
            <p:cNvPr id="4" name="TextBox 4"/>
            <p:cNvSpPr txBox="1"/>
            <p:nvPr/>
          </p:nvSpPr>
          <p:spPr>
            <a:xfrm>
              <a:off x="0" y="0"/>
              <a:ext cx="3694933" cy="1716772"/>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0" y="8851900"/>
            <a:ext cx="18288000" cy="1435100"/>
            <a:chOff x="0" y="0"/>
            <a:chExt cx="4816593" cy="377969"/>
          </a:xfrm>
        </p:grpSpPr>
        <p:sp>
          <p:nvSpPr>
            <p:cNvPr id="6" name="Freeform 6"/>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7" name="TextBox 7"/>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8" name="AutoShape 8"/>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9" name="Freeform 9"/>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10" name="Freeform 10"/>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11" name="Freeform 11"/>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12" name="Freeform 12"/>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3584847" y="4717482"/>
            <a:ext cx="1966115" cy="1747385"/>
          </a:xfrm>
          <a:custGeom>
            <a:avLst/>
            <a:gdLst/>
            <a:ahLst/>
            <a:cxnLst/>
            <a:rect l="l" t="t" r="r" b="b"/>
            <a:pathLst>
              <a:path w="1966115" h="1747385">
                <a:moveTo>
                  <a:pt x="0" y="0"/>
                </a:moveTo>
                <a:lnTo>
                  <a:pt x="1966116" y="0"/>
                </a:lnTo>
                <a:lnTo>
                  <a:pt x="1966116" y="1747386"/>
                </a:lnTo>
                <a:lnTo>
                  <a:pt x="0" y="17473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5400000">
            <a:off x="3766783" y="6451385"/>
            <a:ext cx="1770697" cy="1797662"/>
          </a:xfrm>
          <a:custGeom>
            <a:avLst/>
            <a:gdLst/>
            <a:ahLst/>
            <a:cxnLst/>
            <a:rect l="l" t="t" r="r" b="b"/>
            <a:pathLst>
              <a:path w="1770697" h="1797662">
                <a:moveTo>
                  <a:pt x="0" y="0"/>
                </a:moveTo>
                <a:lnTo>
                  <a:pt x="1770697" y="0"/>
                </a:lnTo>
                <a:lnTo>
                  <a:pt x="1770697" y="1797662"/>
                </a:lnTo>
                <a:lnTo>
                  <a:pt x="0" y="17976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3359160" y="2250269"/>
            <a:ext cx="2417490" cy="2133435"/>
          </a:xfrm>
          <a:custGeom>
            <a:avLst/>
            <a:gdLst/>
            <a:ahLst/>
            <a:cxnLst/>
            <a:rect l="l" t="t" r="r" b="b"/>
            <a:pathLst>
              <a:path w="2417490" h="2133435">
                <a:moveTo>
                  <a:pt x="0" y="0"/>
                </a:moveTo>
                <a:lnTo>
                  <a:pt x="2417490" y="0"/>
                </a:lnTo>
                <a:lnTo>
                  <a:pt x="2417490" y="2133435"/>
                </a:lnTo>
                <a:lnTo>
                  <a:pt x="0" y="21334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6"/>
          <p:cNvSpPr txBox="1"/>
          <p:nvPr/>
        </p:nvSpPr>
        <p:spPr>
          <a:xfrm>
            <a:off x="3193180" y="36766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7" name="TextBox 17"/>
          <p:cNvSpPr txBox="1"/>
          <p:nvPr/>
        </p:nvSpPr>
        <p:spPr>
          <a:xfrm>
            <a:off x="6349215" y="2193119"/>
            <a:ext cx="10167636" cy="2114550"/>
          </a:xfrm>
          <a:prstGeom prst="rect">
            <a:avLst/>
          </a:prstGeom>
        </p:spPr>
        <p:txBody>
          <a:bodyPr lIns="0" tIns="0" rIns="0" bIns="0" rtlCol="0" anchor="t">
            <a:spAutoFit/>
          </a:bodyPr>
          <a:lstStyle/>
          <a:p>
            <a:pPr algn="l">
              <a:lnSpc>
                <a:spcPts val="4200"/>
              </a:lnSpc>
            </a:pPr>
            <a:r>
              <a:rPr lang="en-US" sz="3000">
                <a:solidFill>
                  <a:srgbClr val="242864"/>
                </a:solidFill>
                <a:latin typeface="Open Sans Bold"/>
                <a:ea typeface="Open Sans Bold"/>
                <a:cs typeface="Open Sans Bold"/>
                <a:sym typeface="Open Sans Bold"/>
              </a:rPr>
              <a:t>Τακτική δράση</a:t>
            </a:r>
          </a:p>
          <a:p>
            <a:pPr algn="l">
              <a:lnSpc>
                <a:spcPts val="4200"/>
              </a:lnSpc>
            </a:pPr>
            <a:r>
              <a:rPr lang="en-US" sz="3000">
                <a:solidFill>
                  <a:srgbClr val="242864"/>
                </a:solidFill>
                <a:latin typeface="Open Sans"/>
                <a:ea typeface="Open Sans"/>
                <a:cs typeface="Open Sans"/>
                <a:sym typeface="Open Sans"/>
              </a:rPr>
              <a:t>περιλαμβάνει την κατανόηση της εμπειρίας του μαθητή από τον εκπαιδευτικό, την ενσυναίσθηση και την αίσθηση της παιδαγωγικής σημασίας της κατάστασης</a:t>
            </a:r>
          </a:p>
        </p:txBody>
      </p:sp>
      <p:sp>
        <p:nvSpPr>
          <p:cNvPr id="18" name="TextBox 18"/>
          <p:cNvSpPr txBox="1"/>
          <p:nvPr/>
        </p:nvSpPr>
        <p:spPr>
          <a:xfrm>
            <a:off x="3036004" y="1322864"/>
            <a:ext cx="3920955" cy="551433"/>
          </a:xfrm>
          <a:prstGeom prst="rect">
            <a:avLst/>
          </a:prstGeom>
        </p:spPr>
        <p:txBody>
          <a:bodyPr wrap="square" lIns="0" tIns="0" rIns="0" bIns="0" rtlCol="0" anchor="t">
            <a:spAutoFit/>
          </a:bodyPr>
          <a:lstStyle/>
          <a:p>
            <a:pPr algn="ctr">
              <a:lnSpc>
                <a:spcPts val="4320"/>
              </a:lnSpc>
              <a:spcBef>
                <a:spcPct val="0"/>
              </a:spcBef>
            </a:pPr>
            <a:r>
              <a:rPr lang="en-US" sz="3600" spc="-143" dirty="0">
                <a:solidFill>
                  <a:srgbClr val="242864"/>
                </a:solidFill>
                <a:latin typeface="Open Sans Bold"/>
                <a:ea typeface="Open Sans Bold"/>
                <a:cs typeface="Open Sans Bold"/>
                <a:sym typeface="Open Sans Bold"/>
              </a:rPr>
              <a:t>Τακτική δράση:</a:t>
            </a:r>
          </a:p>
        </p:txBody>
      </p:sp>
      <p:sp>
        <p:nvSpPr>
          <p:cNvPr id="19" name="TextBox 19"/>
          <p:cNvSpPr txBox="1"/>
          <p:nvPr/>
        </p:nvSpPr>
        <p:spPr>
          <a:xfrm>
            <a:off x="6349215" y="5153025"/>
            <a:ext cx="10167636" cy="885825"/>
          </a:xfrm>
          <a:prstGeom prst="rect">
            <a:avLst/>
          </a:prstGeom>
        </p:spPr>
        <p:txBody>
          <a:bodyPr lIns="0" tIns="0" rIns="0" bIns="0" rtlCol="0" anchor="t">
            <a:spAutoFit/>
          </a:bodyPr>
          <a:lstStyle/>
          <a:p>
            <a:pPr algn="l">
              <a:lnSpc>
                <a:spcPts val="3599"/>
              </a:lnSpc>
              <a:spcBef>
                <a:spcPct val="0"/>
              </a:spcBef>
            </a:pPr>
            <a:r>
              <a:rPr lang="en-US" sz="2999" spc="-119">
                <a:solidFill>
                  <a:srgbClr val="242864"/>
                </a:solidFill>
                <a:latin typeface="Open Sans Bold"/>
                <a:ea typeface="Open Sans Bold"/>
                <a:cs typeface="Open Sans Bold"/>
                <a:sym typeface="Open Sans Bold"/>
              </a:rPr>
              <a:t>Πώς να αποδώσουμε δικαιοσύνη στον μαθητή και ποια μορφή παιδαγωγικής αλληλεγγύης είναι κατάλληλη;</a:t>
            </a:r>
          </a:p>
        </p:txBody>
      </p:sp>
      <p:sp>
        <p:nvSpPr>
          <p:cNvPr id="20" name="TextBox 20"/>
          <p:cNvSpPr txBox="1"/>
          <p:nvPr/>
        </p:nvSpPr>
        <p:spPr>
          <a:xfrm>
            <a:off x="6349215" y="6886575"/>
            <a:ext cx="10167636" cy="885825"/>
          </a:xfrm>
          <a:prstGeom prst="rect">
            <a:avLst/>
          </a:prstGeom>
        </p:spPr>
        <p:txBody>
          <a:bodyPr lIns="0" tIns="0" rIns="0" bIns="0" rtlCol="0" anchor="t">
            <a:spAutoFit/>
          </a:bodyPr>
          <a:lstStyle/>
          <a:p>
            <a:pPr algn="l">
              <a:lnSpc>
                <a:spcPts val="3599"/>
              </a:lnSpc>
              <a:spcBef>
                <a:spcPct val="0"/>
              </a:spcBef>
            </a:pPr>
            <a:r>
              <a:rPr lang="en-US" sz="2999" spc="-119">
                <a:solidFill>
                  <a:srgbClr val="242864"/>
                </a:solidFill>
                <a:latin typeface="Open Sans"/>
                <a:ea typeface="Open Sans"/>
                <a:cs typeface="Open Sans"/>
                <a:sym typeface="Open Sans"/>
              </a:rPr>
              <a:t>περιλαμβάνει </a:t>
            </a:r>
            <a:r>
              <a:rPr lang="en-US" sz="2999" spc="-119">
                <a:solidFill>
                  <a:srgbClr val="242864"/>
                </a:solidFill>
                <a:latin typeface="Open Sans Bold"/>
                <a:ea typeface="Open Sans Bold"/>
                <a:cs typeface="Open Sans Bold"/>
                <a:sym typeface="Open Sans Bold"/>
              </a:rPr>
              <a:t>ρυθμιστικό μηχανισμό για την κριτική εξέταση των παιδαγωγικών στάσεων, πρακτικών και αξιών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30770" y="-1281686"/>
            <a:ext cx="4102681" cy="3871905"/>
          </a:xfrm>
          <a:custGeom>
            <a:avLst/>
            <a:gdLst/>
            <a:ahLst/>
            <a:cxnLst/>
            <a:rect l="l" t="t" r="r" b="b"/>
            <a:pathLst>
              <a:path w="4102681" h="3871905">
                <a:moveTo>
                  <a:pt x="0" y="0"/>
                </a:moveTo>
                <a:lnTo>
                  <a:pt x="4102681" y="0"/>
                </a:lnTo>
                <a:lnTo>
                  <a:pt x="4102681" y="3871905"/>
                </a:lnTo>
                <a:lnTo>
                  <a:pt x="0" y="38719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3330402" y="2380236"/>
            <a:ext cx="11696374" cy="5897526"/>
            <a:chOff x="0" y="0"/>
            <a:chExt cx="3080526" cy="1553258"/>
          </a:xfrm>
        </p:grpSpPr>
        <p:sp>
          <p:nvSpPr>
            <p:cNvPr id="11" name="Freeform 11"/>
            <p:cNvSpPr/>
            <p:nvPr/>
          </p:nvSpPr>
          <p:spPr>
            <a:xfrm>
              <a:off x="0" y="0"/>
              <a:ext cx="3080527" cy="1553258"/>
            </a:xfrm>
            <a:custGeom>
              <a:avLst/>
              <a:gdLst/>
              <a:ahLst/>
              <a:cxnLst/>
              <a:rect l="l" t="t" r="r" b="b"/>
              <a:pathLst>
                <a:path w="3080527" h="1553258">
                  <a:moveTo>
                    <a:pt x="33757" y="0"/>
                  </a:moveTo>
                  <a:lnTo>
                    <a:pt x="3046769" y="0"/>
                  </a:lnTo>
                  <a:cubicBezTo>
                    <a:pt x="3055722" y="0"/>
                    <a:pt x="3064309" y="3557"/>
                    <a:pt x="3070639" y="9887"/>
                  </a:cubicBezTo>
                  <a:cubicBezTo>
                    <a:pt x="3076970" y="16218"/>
                    <a:pt x="3080527" y="24804"/>
                    <a:pt x="3080527" y="33757"/>
                  </a:cubicBezTo>
                  <a:lnTo>
                    <a:pt x="3080527" y="1519501"/>
                  </a:lnTo>
                  <a:cubicBezTo>
                    <a:pt x="3080527" y="1538144"/>
                    <a:pt x="3065413" y="1553258"/>
                    <a:pt x="3046769" y="1553258"/>
                  </a:cubicBezTo>
                  <a:lnTo>
                    <a:pt x="33757" y="1553258"/>
                  </a:lnTo>
                  <a:cubicBezTo>
                    <a:pt x="24804" y="1553258"/>
                    <a:pt x="16218" y="1549701"/>
                    <a:pt x="9887" y="1543371"/>
                  </a:cubicBezTo>
                  <a:cubicBezTo>
                    <a:pt x="3557" y="1537040"/>
                    <a:pt x="0" y="1528454"/>
                    <a:pt x="0" y="1519501"/>
                  </a:cubicBezTo>
                  <a:lnTo>
                    <a:pt x="0" y="33757"/>
                  </a:lnTo>
                  <a:cubicBezTo>
                    <a:pt x="0" y="24804"/>
                    <a:pt x="3557" y="16218"/>
                    <a:pt x="9887" y="9887"/>
                  </a:cubicBezTo>
                  <a:cubicBezTo>
                    <a:pt x="16218" y="3557"/>
                    <a:pt x="24804" y="0"/>
                    <a:pt x="33757" y="0"/>
                  </a:cubicBezTo>
                  <a:close/>
                </a:path>
              </a:pathLst>
            </a:custGeom>
            <a:solidFill>
              <a:srgbClr val="D9D9D9"/>
            </a:solidFill>
          </p:spPr>
        </p:sp>
        <p:sp>
          <p:nvSpPr>
            <p:cNvPr id="12" name="TextBox 12"/>
            <p:cNvSpPr txBox="1"/>
            <p:nvPr/>
          </p:nvSpPr>
          <p:spPr>
            <a:xfrm>
              <a:off x="0" y="0"/>
              <a:ext cx="3080526" cy="1553258"/>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14176208" y="5479087"/>
            <a:ext cx="3366553" cy="3400558"/>
          </a:xfrm>
          <a:custGeom>
            <a:avLst/>
            <a:gdLst/>
            <a:ahLst/>
            <a:cxnLst/>
            <a:rect l="l" t="t" r="r" b="b"/>
            <a:pathLst>
              <a:path w="3366553" h="3400558">
                <a:moveTo>
                  <a:pt x="0" y="0"/>
                </a:moveTo>
                <a:lnTo>
                  <a:pt x="3366552" y="0"/>
                </a:lnTo>
                <a:lnTo>
                  <a:pt x="3366552" y="3400558"/>
                </a:lnTo>
                <a:lnTo>
                  <a:pt x="0" y="34005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439239" y="2761368"/>
            <a:ext cx="3107406" cy="2590800"/>
          </a:xfrm>
          <a:custGeom>
            <a:avLst/>
            <a:gdLst/>
            <a:ahLst/>
            <a:cxnLst/>
            <a:rect l="l" t="t" r="r" b="b"/>
            <a:pathLst>
              <a:path w="3107406" h="2590800">
                <a:moveTo>
                  <a:pt x="0" y="0"/>
                </a:moveTo>
                <a:lnTo>
                  <a:pt x="3107406" y="0"/>
                </a:lnTo>
                <a:lnTo>
                  <a:pt x="3107406" y="2590800"/>
                </a:lnTo>
                <a:lnTo>
                  <a:pt x="0" y="2590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TextBox 15"/>
          <p:cNvSpPr txBox="1"/>
          <p:nvPr/>
        </p:nvSpPr>
        <p:spPr>
          <a:xfrm>
            <a:off x="3642183" y="40576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6" name="TextBox 16"/>
          <p:cNvSpPr txBox="1"/>
          <p:nvPr/>
        </p:nvSpPr>
        <p:spPr>
          <a:xfrm>
            <a:off x="3685528" y="2609269"/>
            <a:ext cx="11003634" cy="2647950"/>
          </a:xfrm>
          <a:prstGeom prst="rect">
            <a:avLst/>
          </a:prstGeom>
        </p:spPr>
        <p:txBody>
          <a:bodyPr lIns="0" tIns="0" rIns="0" bIns="0" rtlCol="0" anchor="t">
            <a:spAutoFit/>
          </a:bodyPr>
          <a:lstStyle/>
          <a:p>
            <a:pPr algn="l">
              <a:lnSpc>
                <a:spcPts val="4200"/>
              </a:lnSpc>
            </a:pPr>
            <a:r>
              <a:rPr lang="en-US" sz="3000" dirty="0">
                <a:solidFill>
                  <a:srgbClr val="242864"/>
                </a:solidFill>
                <a:latin typeface="Open Sans Bold"/>
                <a:ea typeface="Open Sans Bold"/>
                <a:cs typeface="Open Sans Bold"/>
                <a:sym typeface="Open Sans Bold"/>
              </a:rPr>
              <a:t>Η α</a:t>
            </a:r>
            <a:r>
              <a:rPr lang="en-US" sz="3000" dirty="0" err="1">
                <a:solidFill>
                  <a:srgbClr val="242864"/>
                </a:solidFill>
                <a:latin typeface="Open Sans Bold"/>
                <a:ea typeface="Open Sans Bold"/>
                <a:cs typeface="Open Sans Bold"/>
                <a:sym typeface="Open Sans Bold"/>
              </a:rPr>
              <a:t>ντίληψη</a:t>
            </a:r>
            <a:r>
              <a:rPr lang="en-US" sz="3000" dirty="0">
                <a:solidFill>
                  <a:srgbClr val="242864"/>
                </a:solidFill>
                <a:latin typeface="Open Sans Bold"/>
                <a:ea typeface="Open Sans Bold"/>
                <a:cs typeface="Open Sans Bold"/>
                <a:sym typeface="Open Sans Bold"/>
              </a:rPr>
              <a:t> της Spivak </a:t>
            </a:r>
            <a:r>
              <a:rPr lang="en-US" sz="3000" dirty="0" err="1">
                <a:solidFill>
                  <a:srgbClr val="242864"/>
                </a:solidFill>
                <a:latin typeface="Open Sans Bold"/>
                <a:ea typeface="Open Sans Bold"/>
                <a:cs typeface="Open Sans Bold"/>
                <a:sym typeface="Open Sans Bold"/>
              </a:rPr>
              <a:t>γι</a:t>
            </a:r>
            <a:r>
              <a:rPr lang="en-US" sz="3000" dirty="0">
                <a:solidFill>
                  <a:srgbClr val="242864"/>
                </a:solidFill>
                <a:latin typeface="Open Sans Bold"/>
                <a:ea typeface="Open Sans Bold"/>
                <a:cs typeface="Open Sans Bold"/>
                <a:sym typeface="Open Sans Bold"/>
              </a:rPr>
              <a:t>α την εκπαίδευση </a:t>
            </a:r>
            <a:r>
              <a:rPr lang="en-US" sz="3000" dirty="0">
                <a:solidFill>
                  <a:srgbClr val="242864"/>
                </a:solidFill>
                <a:latin typeface="Open Sans"/>
                <a:ea typeface="Open Sans"/>
                <a:cs typeface="Open Sans"/>
                <a:sym typeface="Open Sans"/>
              </a:rPr>
              <a:t>καλλιεργεί </a:t>
            </a:r>
            <a:r>
              <a:rPr lang="en-US" sz="3000" dirty="0">
                <a:solidFill>
                  <a:srgbClr val="242864"/>
                </a:solidFill>
                <a:latin typeface="Open Sans Bold"/>
                <a:ea typeface="Open Sans Bold"/>
                <a:cs typeface="Open Sans Bold"/>
                <a:sym typeface="Open Sans Bold"/>
              </a:rPr>
              <a:t>τη δημοκρατική ευγένεια </a:t>
            </a:r>
            <a:r>
              <a:rPr lang="en-US" sz="3000" dirty="0">
                <a:solidFill>
                  <a:srgbClr val="242864"/>
                </a:solidFill>
                <a:latin typeface="Open Sans"/>
                <a:ea typeface="Open Sans"/>
                <a:cs typeface="Open Sans"/>
                <a:sym typeface="Open Sans"/>
              </a:rPr>
              <a:t>και δίνει έμφαση στην </a:t>
            </a:r>
            <a:r>
              <a:rPr lang="en-US" sz="3000" dirty="0">
                <a:solidFill>
                  <a:srgbClr val="242864"/>
                </a:solidFill>
                <a:latin typeface="Open Sans Bold"/>
                <a:ea typeface="Open Sans Bold"/>
                <a:cs typeface="Open Sans Bold"/>
                <a:sym typeface="Open Sans Bold"/>
              </a:rPr>
              <a:t>ευθύνη απέναντι στον "Άλλο"</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a:solidFill>
                  <a:srgbClr val="242864"/>
                </a:solidFill>
                <a:latin typeface="Open Sans"/>
                <a:ea typeface="Open Sans"/>
                <a:cs typeface="Open Sans"/>
                <a:sym typeface="Open Sans"/>
              </a:rPr>
              <a:t>Η πα</a:t>
            </a:r>
            <a:r>
              <a:rPr lang="en-US" sz="3000" dirty="0" err="1">
                <a:solidFill>
                  <a:srgbClr val="242864"/>
                </a:solidFill>
                <a:latin typeface="Open Sans"/>
                <a:ea typeface="Open Sans"/>
                <a:cs typeface="Open Sans"/>
                <a:sym typeface="Open Sans"/>
              </a:rPr>
              <a:t>ιδ</a:t>
            </a:r>
            <a:r>
              <a:rPr lang="en-US" sz="3000" dirty="0">
                <a:solidFill>
                  <a:srgbClr val="242864"/>
                </a:solidFill>
                <a:latin typeface="Open Sans"/>
                <a:ea typeface="Open Sans"/>
                <a:cs typeface="Open Sans"/>
                <a:sym typeface="Open Sans"/>
              </a:rPr>
              <a:t>αγωγική διακριτικότητα καθίσταται ζωτικής σημασίας σε καταστάσεις που απαιτούν ηθικό συλλογισμό, με σεβασμό ή περιφρόνηση</a:t>
            </a:r>
          </a:p>
        </p:txBody>
      </p:sp>
      <p:sp>
        <p:nvSpPr>
          <p:cNvPr id="17" name="TextBox 17"/>
          <p:cNvSpPr txBox="1"/>
          <p:nvPr/>
        </p:nvSpPr>
        <p:spPr>
          <a:xfrm>
            <a:off x="3642182" y="1633538"/>
            <a:ext cx="5501818" cy="551433"/>
          </a:xfrm>
          <a:prstGeom prst="rect">
            <a:avLst/>
          </a:prstGeom>
        </p:spPr>
        <p:txBody>
          <a:bodyPr wrap="square" lIns="0" tIns="0" rIns="0" bIns="0" rtlCol="0" anchor="t">
            <a:spAutoFit/>
          </a:bodyPr>
          <a:lstStyle/>
          <a:p>
            <a:pPr algn="ctr">
              <a:lnSpc>
                <a:spcPts val="4320"/>
              </a:lnSpc>
              <a:spcBef>
                <a:spcPct val="0"/>
              </a:spcBef>
            </a:pPr>
            <a:r>
              <a:rPr lang="en-US" sz="3600" spc="-143" dirty="0">
                <a:solidFill>
                  <a:srgbClr val="242864"/>
                </a:solidFill>
                <a:latin typeface="Open Sans Bold"/>
                <a:ea typeface="Open Sans Bold"/>
                <a:cs typeface="Open Sans Bold"/>
                <a:sym typeface="Open Sans Bold"/>
              </a:rPr>
              <a:t>Παιδαγωγική τακτική:</a:t>
            </a:r>
          </a:p>
        </p:txBody>
      </p:sp>
      <p:sp>
        <p:nvSpPr>
          <p:cNvPr id="18" name="TextBox 18"/>
          <p:cNvSpPr txBox="1"/>
          <p:nvPr/>
        </p:nvSpPr>
        <p:spPr>
          <a:xfrm>
            <a:off x="3685528" y="6368760"/>
            <a:ext cx="10490679" cy="1371600"/>
          </a:xfrm>
          <a:prstGeom prst="rect">
            <a:avLst/>
          </a:prstGeom>
        </p:spPr>
        <p:txBody>
          <a:bodyPr lIns="0" tIns="0" rIns="0" bIns="0" rtlCol="0" anchor="t">
            <a:spAutoFit/>
          </a:bodyPr>
          <a:lstStyle/>
          <a:p>
            <a:pPr algn="l">
              <a:lnSpc>
                <a:spcPts val="3600"/>
              </a:lnSpc>
              <a:spcBef>
                <a:spcPct val="0"/>
              </a:spcBef>
            </a:pPr>
            <a:r>
              <a:rPr lang="en-US" sz="3000" spc="-119" dirty="0">
                <a:solidFill>
                  <a:srgbClr val="242864"/>
                </a:solidFill>
                <a:latin typeface="Open Sans Bold"/>
                <a:ea typeface="Open Sans Bold"/>
                <a:cs typeface="Open Sans Bold"/>
                <a:sym typeface="Open Sans Bold"/>
              </a:rPr>
              <a:t>Η τακτική θεωρείται ως απάντηση σε καταστάσεις κρίσης, που αντιμετωπίζει επισφαλείς αυτο- και αλλότριες αναθέσεις σε ένα παιδαγωγικό πλαίσιο.</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847117" y="2353155"/>
            <a:ext cx="12266058" cy="6314566"/>
            <a:chOff x="0" y="0"/>
            <a:chExt cx="3230567" cy="1663096"/>
          </a:xfrm>
        </p:grpSpPr>
        <p:sp>
          <p:nvSpPr>
            <p:cNvPr id="11" name="Freeform 11"/>
            <p:cNvSpPr/>
            <p:nvPr/>
          </p:nvSpPr>
          <p:spPr>
            <a:xfrm>
              <a:off x="0" y="0"/>
              <a:ext cx="3230567" cy="1663096"/>
            </a:xfrm>
            <a:custGeom>
              <a:avLst/>
              <a:gdLst/>
              <a:ahLst/>
              <a:cxnLst/>
              <a:rect l="l" t="t" r="r" b="b"/>
              <a:pathLst>
                <a:path w="3230567" h="1663096">
                  <a:moveTo>
                    <a:pt x="32189" y="0"/>
                  </a:moveTo>
                  <a:lnTo>
                    <a:pt x="3198377" y="0"/>
                  </a:lnTo>
                  <a:cubicBezTo>
                    <a:pt x="3216155" y="0"/>
                    <a:pt x="3230567" y="14412"/>
                    <a:pt x="3230567" y="32189"/>
                  </a:cubicBezTo>
                  <a:lnTo>
                    <a:pt x="3230567" y="1630906"/>
                  </a:lnTo>
                  <a:cubicBezTo>
                    <a:pt x="3230567" y="1648684"/>
                    <a:pt x="3216155" y="1663096"/>
                    <a:pt x="3198377" y="1663096"/>
                  </a:cubicBezTo>
                  <a:lnTo>
                    <a:pt x="32189" y="1663096"/>
                  </a:lnTo>
                  <a:cubicBezTo>
                    <a:pt x="14412" y="1663096"/>
                    <a:pt x="0" y="1648684"/>
                    <a:pt x="0" y="1630906"/>
                  </a:cubicBezTo>
                  <a:lnTo>
                    <a:pt x="0" y="32189"/>
                  </a:lnTo>
                  <a:cubicBezTo>
                    <a:pt x="0" y="14412"/>
                    <a:pt x="14412" y="0"/>
                    <a:pt x="32189" y="0"/>
                  </a:cubicBezTo>
                  <a:close/>
                </a:path>
              </a:pathLst>
            </a:custGeom>
            <a:solidFill>
              <a:srgbClr val="D9D9D9"/>
            </a:solidFill>
          </p:spPr>
        </p:sp>
        <p:sp>
          <p:nvSpPr>
            <p:cNvPr id="12" name="TextBox 12"/>
            <p:cNvSpPr txBox="1"/>
            <p:nvPr/>
          </p:nvSpPr>
          <p:spPr>
            <a:xfrm>
              <a:off x="0" y="0"/>
              <a:ext cx="3230567" cy="1663096"/>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14394788" y="5961099"/>
            <a:ext cx="1859256" cy="1859256"/>
          </a:xfrm>
          <a:custGeom>
            <a:avLst/>
            <a:gdLst/>
            <a:ahLst/>
            <a:cxnLst/>
            <a:rect l="l" t="t" r="r" b="b"/>
            <a:pathLst>
              <a:path w="1859256" h="1859256">
                <a:moveTo>
                  <a:pt x="0" y="0"/>
                </a:moveTo>
                <a:lnTo>
                  <a:pt x="1859255" y="0"/>
                </a:lnTo>
                <a:lnTo>
                  <a:pt x="1859255" y="1859255"/>
                </a:lnTo>
                <a:lnTo>
                  <a:pt x="0" y="18592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a:off x="2314332" y="6894666"/>
            <a:ext cx="1065570" cy="1533194"/>
          </a:xfrm>
          <a:custGeom>
            <a:avLst/>
            <a:gdLst/>
            <a:ahLst/>
            <a:cxnLst/>
            <a:rect l="l" t="t" r="r" b="b"/>
            <a:pathLst>
              <a:path w="1065570" h="1533194">
                <a:moveTo>
                  <a:pt x="0" y="0"/>
                </a:moveTo>
                <a:lnTo>
                  <a:pt x="1065569" y="0"/>
                </a:lnTo>
                <a:lnTo>
                  <a:pt x="1065569" y="1533194"/>
                </a:lnTo>
                <a:lnTo>
                  <a:pt x="0" y="15331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4158303" y="2205999"/>
            <a:ext cx="1718242" cy="3116992"/>
          </a:xfrm>
          <a:custGeom>
            <a:avLst/>
            <a:gdLst/>
            <a:ahLst/>
            <a:cxnLst/>
            <a:rect l="l" t="t" r="r" b="b"/>
            <a:pathLst>
              <a:path w="1718242" h="3116992">
                <a:moveTo>
                  <a:pt x="0" y="0"/>
                </a:moveTo>
                <a:lnTo>
                  <a:pt x="1718241" y="0"/>
                </a:lnTo>
                <a:lnTo>
                  <a:pt x="1718241" y="3116992"/>
                </a:lnTo>
                <a:lnTo>
                  <a:pt x="0" y="311699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6"/>
          <p:cNvSpPr txBox="1"/>
          <p:nvPr/>
        </p:nvSpPr>
        <p:spPr>
          <a:xfrm>
            <a:off x="3337869" y="7342341"/>
            <a:ext cx="11223807" cy="838200"/>
          </a:xfrm>
          <a:prstGeom prst="rect">
            <a:avLst/>
          </a:prstGeom>
        </p:spPr>
        <p:txBody>
          <a:bodyPr lIns="0" tIns="0" rIns="0" bIns="0" rtlCol="0" anchor="t">
            <a:spAutoFit/>
          </a:bodyPr>
          <a:lstStyle/>
          <a:p>
            <a:pPr algn="l">
              <a:lnSpc>
                <a:spcPts val="3360"/>
              </a:lnSpc>
            </a:pPr>
            <a:r>
              <a:rPr lang="en-US" sz="2800">
                <a:solidFill>
                  <a:srgbClr val="272965"/>
                </a:solidFill>
                <a:latin typeface="Open Sans Bold"/>
                <a:ea typeface="Open Sans Bold"/>
                <a:cs typeface="Open Sans Bold"/>
                <a:sym typeface="Open Sans Bold"/>
              </a:rPr>
              <a:t>Αυτή η προσέγγιση μπορεί να οδηγήσει τους εκπαιδευτικούς να χάσουν την αυθεντικότητά τους, οδηγώντας σε μειωμένη αίσθηση ικανοποίησης και χαράς στη διδασκαλία.</a:t>
            </a:r>
          </a:p>
        </p:txBody>
      </p:sp>
      <p:sp>
        <p:nvSpPr>
          <p:cNvPr id="17" name="TextBox 17"/>
          <p:cNvSpPr txBox="1"/>
          <p:nvPr/>
        </p:nvSpPr>
        <p:spPr>
          <a:xfrm>
            <a:off x="3125477" y="377305"/>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8" name="TextBox 18"/>
          <p:cNvSpPr txBox="1"/>
          <p:nvPr/>
        </p:nvSpPr>
        <p:spPr>
          <a:xfrm>
            <a:off x="3125477" y="1547153"/>
            <a:ext cx="5485123" cy="551433"/>
          </a:xfrm>
          <a:prstGeom prst="rect">
            <a:avLst/>
          </a:prstGeom>
        </p:spPr>
        <p:txBody>
          <a:bodyPr wrap="square" lIns="0" tIns="0" rIns="0" bIns="0" rtlCol="0" anchor="t">
            <a:spAutoFit/>
          </a:bodyPr>
          <a:lstStyle/>
          <a:p>
            <a:pPr algn="ctr">
              <a:lnSpc>
                <a:spcPts val="4320"/>
              </a:lnSpc>
              <a:spcBef>
                <a:spcPct val="0"/>
              </a:spcBef>
            </a:pPr>
            <a:r>
              <a:rPr lang="en-US" sz="3600" spc="-143" dirty="0">
                <a:solidFill>
                  <a:srgbClr val="272965"/>
                </a:solidFill>
                <a:latin typeface="Open Sans Bold"/>
                <a:ea typeface="Open Sans Bold"/>
                <a:cs typeface="Open Sans Bold"/>
                <a:sym typeface="Open Sans Bold"/>
              </a:rPr>
              <a:t>Πα</a:t>
            </a:r>
            <a:r>
              <a:rPr lang="en-US" sz="3600" spc="-143" dirty="0" err="1">
                <a:solidFill>
                  <a:srgbClr val="272965"/>
                </a:solidFill>
                <a:latin typeface="Open Sans Bold"/>
                <a:ea typeface="Open Sans Bold"/>
                <a:cs typeface="Open Sans Bold"/>
                <a:sym typeface="Open Sans Bold"/>
              </a:rPr>
              <a:t>ιδ</a:t>
            </a:r>
            <a:r>
              <a:rPr lang="en-US" sz="3600" spc="-143" dirty="0">
                <a:solidFill>
                  <a:srgbClr val="272965"/>
                </a:solidFill>
                <a:latin typeface="Open Sans Bold"/>
                <a:ea typeface="Open Sans Bold"/>
                <a:cs typeface="Open Sans Bold"/>
                <a:sym typeface="Open Sans Bold"/>
              </a:rPr>
              <a:t>αγωγική τακτική: </a:t>
            </a:r>
          </a:p>
        </p:txBody>
      </p:sp>
      <p:sp>
        <p:nvSpPr>
          <p:cNvPr id="19" name="TextBox 19"/>
          <p:cNvSpPr txBox="1"/>
          <p:nvPr/>
        </p:nvSpPr>
        <p:spPr>
          <a:xfrm>
            <a:off x="3357075" y="2636991"/>
            <a:ext cx="10843260" cy="1291700"/>
          </a:xfrm>
          <a:prstGeom prst="rect">
            <a:avLst/>
          </a:prstGeom>
        </p:spPr>
        <p:txBody>
          <a:bodyPr lIns="0" tIns="0" rIns="0" bIns="0" rtlCol="0" anchor="t">
            <a:spAutoFit/>
          </a:bodyPr>
          <a:lstStyle/>
          <a:p>
            <a:pPr algn="l">
              <a:lnSpc>
                <a:spcPts val="3359"/>
              </a:lnSpc>
              <a:spcBef>
                <a:spcPct val="0"/>
              </a:spcBef>
            </a:pPr>
            <a:r>
              <a:rPr lang="en-US" sz="2799" dirty="0">
                <a:solidFill>
                  <a:srgbClr val="272965"/>
                </a:solidFill>
                <a:latin typeface="Open Sans Bold"/>
                <a:ea typeface="Open Sans Bold"/>
                <a:cs typeface="Open Sans Bold"/>
                <a:sym typeface="Open Sans Bold"/>
              </a:rPr>
              <a:t>Οι ετερογενείς τάξεις μπορεί να δημιουργήσουν προκλήσεις για τους εκπαιδευτικούς, οδηγώντας τους να επιβάλλουν αυστηρούς κανόνες και να δομούν σε μεγάλο βαθμό την τάξη για να διατηρήσουν τον έλεγχο.</a:t>
            </a:r>
          </a:p>
        </p:txBody>
      </p:sp>
      <p:sp>
        <p:nvSpPr>
          <p:cNvPr id="20" name="TextBox 20"/>
          <p:cNvSpPr txBox="1"/>
          <p:nvPr/>
        </p:nvSpPr>
        <p:spPr>
          <a:xfrm>
            <a:off x="3337869" y="5913591"/>
            <a:ext cx="11355180" cy="838200"/>
          </a:xfrm>
          <a:prstGeom prst="rect">
            <a:avLst/>
          </a:prstGeom>
        </p:spPr>
        <p:txBody>
          <a:bodyPr lIns="0" tIns="0" rIns="0" bIns="0" rtlCol="0" anchor="t">
            <a:spAutoFit/>
          </a:bodyPr>
          <a:lstStyle/>
          <a:p>
            <a:pPr algn="l">
              <a:lnSpc>
                <a:spcPts val="3360"/>
              </a:lnSpc>
              <a:spcBef>
                <a:spcPct val="0"/>
              </a:spcBef>
            </a:pPr>
            <a:r>
              <a:rPr lang="en-US" sz="2800">
                <a:solidFill>
                  <a:srgbClr val="272965"/>
                </a:solidFill>
                <a:latin typeface="Open Sans Bold"/>
                <a:ea typeface="Open Sans Bold"/>
                <a:cs typeface="Open Sans Bold"/>
                <a:sym typeface="Open Sans Bold"/>
              </a:rPr>
              <a:t>Οι παιδαγωγικές και διδακτικές πτυχές, όπως η ατομική υποστήριξη και οι μέθοδοι δημιουργικής μάθησης, συχνά παραμελούνται.</a:t>
            </a:r>
          </a:p>
        </p:txBody>
      </p:sp>
      <p:sp>
        <p:nvSpPr>
          <p:cNvPr id="21" name="TextBox 21"/>
          <p:cNvSpPr txBox="1"/>
          <p:nvPr/>
        </p:nvSpPr>
        <p:spPr>
          <a:xfrm>
            <a:off x="3379901" y="4484841"/>
            <a:ext cx="10820434" cy="838200"/>
          </a:xfrm>
          <a:prstGeom prst="rect">
            <a:avLst/>
          </a:prstGeom>
        </p:spPr>
        <p:txBody>
          <a:bodyPr lIns="0" tIns="0" rIns="0" bIns="0" rtlCol="0" anchor="t">
            <a:spAutoFit/>
          </a:bodyPr>
          <a:lstStyle/>
          <a:p>
            <a:pPr algn="l">
              <a:lnSpc>
                <a:spcPts val="3359"/>
              </a:lnSpc>
              <a:spcBef>
                <a:spcPct val="0"/>
              </a:spcBef>
            </a:pPr>
            <a:r>
              <a:rPr lang="en-US" sz="2799" dirty="0">
                <a:solidFill>
                  <a:srgbClr val="272965"/>
                </a:solidFill>
                <a:latin typeface="Open Sans Bold"/>
                <a:ea typeface="Open Sans Bold"/>
                <a:cs typeface="Open Sans Bold"/>
                <a:sym typeface="Open Sans Bold"/>
              </a:rPr>
              <a:t>Η επικέντρωση στην εξουσία και την παροχή περιεχομένου αφήνει ελάχιστα περιθώρια για την αντιμετώπιση των αναγκών των μαθητών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1900"/>
            <a:ext cx="18288000" cy="1435100"/>
            <a:chOff x="0" y="0"/>
            <a:chExt cx="4816593" cy="377969"/>
          </a:xfrm>
        </p:grpSpPr>
        <p:sp>
          <p:nvSpPr>
            <p:cNvPr id="3" name="Freeform 3"/>
            <p:cNvSpPr/>
            <p:nvPr/>
          </p:nvSpPr>
          <p:spPr>
            <a:xfrm>
              <a:off x="0" y="0"/>
              <a:ext cx="4816592" cy="377969"/>
            </a:xfrm>
            <a:custGeom>
              <a:avLst/>
              <a:gdLst/>
              <a:ahLst/>
              <a:cxnLst/>
              <a:rect l="l" t="t" r="r" b="b"/>
              <a:pathLst>
                <a:path w="4816592" h="377969">
                  <a:moveTo>
                    <a:pt x="0" y="0"/>
                  </a:moveTo>
                  <a:lnTo>
                    <a:pt x="4816592" y="0"/>
                  </a:lnTo>
                  <a:lnTo>
                    <a:pt x="4816592" y="377969"/>
                  </a:lnTo>
                  <a:lnTo>
                    <a:pt x="0" y="377969"/>
                  </a:lnTo>
                  <a:close/>
                </a:path>
              </a:pathLst>
            </a:custGeom>
            <a:solidFill>
              <a:srgbClr val="FFFFFF"/>
            </a:solidFill>
          </p:spPr>
        </p:sp>
        <p:sp>
          <p:nvSpPr>
            <p:cNvPr id="4" name="TextBox 4"/>
            <p:cNvSpPr txBox="1"/>
            <p:nvPr/>
          </p:nvSpPr>
          <p:spPr>
            <a:xfrm>
              <a:off x="0" y="0"/>
              <a:ext cx="4816593" cy="377969"/>
            </a:xfrm>
            <a:prstGeom prst="rect">
              <a:avLst/>
            </a:prstGeom>
          </p:spPr>
          <p:txBody>
            <a:bodyPr lIns="50800" tIns="50800" rIns="50800" bIns="50800" rtlCol="0" anchor="ctr"/>
            <a:lstStyle/>
            <a:p>
              <a:pPr algn="ctr">
                <a:lnSpc>
                  <a:spcPts val="2520"/>
                </a:lnSpc>
              </a:pPr>
              <a:endParaRPr/>
            </a:p>
          </p:txBody>
        </p:sp>
      </p:grpSp>
      <p:sp>
        <p:nvSpPr>
          <p:cNvPr id="5" name="AutoShape 5"/>
          <p:cNvSpPr/>
          <p:nvPr/>
        </p:nvSpPr>
        <p:spPr>
          <a:xfrm>
            <a:off x="-279111" y="8851900"/>
            <a:ext cx="18846222" cy="0"/>
          </a:xfrm>
          <a:prstGeom prst="line">
            <a:avLst/>
          </a:prstGeom>
          <a:ln w="152400" cap="flat">
            <a:solidFill>
              <a:srgbClr val="262A69"/>
            </a:solidFill>
            <a:prstDash val="solid"/>
            <a:headEnd type="none" w="sm" len="sm"/>
            <a:tailEnd type="none" w="sm" len="sm"/>
          </a:ln>
        </p:spPr>
      </p:sp>
      <p:sp>
        <p:nvSpPr>
          <p:cNvPr id="6" name="Freeform 6"/>
          <p:cNvSpPr/>
          <p:nvPr/>
        </p:nvSpPr>
        <p:spPr>
          <a:xfrm>
            <a:off x="266700" y="9077458"/>
            <a:ext cx="3279945" cy="983984"/>
          </a:xfrm>
          <a:custGeom>
            <a:avLst/>
            <a:gdLst/>
            <a:ahLst/>
            <a:cxnLst/>
            <a:rect l="l" t="t" r="r" b="b"/>
            <a:pathLst>
              <a:path w="3279945" h="983984">
                <a:moveTo>
                  <a:pt x="0" y="0"/>
                </a:moveTo>
                <a:lnTo>
                  <a:pt x="3279945" y="0"/>
                </a:lnTo>
                <a:lnTo>
                  <a:pt x="3279945" y="983984"/>
                </a:lnTo>
                <a:lnTo>
                  <a:pt x="0" y="983984"/>
                </a:lnTo>
                <a:lnTo>
                  <a:pt x="0" y="0"/>
                </a:lnTo>
                <a:close/>
              </a:path>
            </a:pathLst>
          </a:custGeom>
          <a:blipFill>
            <a:blip r:embed="rId3"/>
            <a:stretch>
              <a:fillRect/>
            </a:stretch>
          </a:blipFill>
        </p:spPr>
      </p:sp>
      <p:sp>
        <p:nvSpPr>
          <p:cNvPr id="7" name="Freeform 7"/>
          <p:cNvSpPr/>
          <p:nvPr/>
        </p:nvSpPr>
        <p:spPr>
          <a:xfrm>
            <a:off x="13972951" y="9101512"/>
            <a:ext cx="4315049" cy="906160"/>
          </a:xfrm>
          <a:custGeom>
            <a:avLst/>
            <a:gdLst/>
            <a:ahLst/>
            <a:cxnLst/>
            <a:rect l="l" t="t" r="r" b="b"/>
            <a:pathLst>
              <a:path w="4315049" h="906160">
                <a:moveTo>
                  <a:pt x="0" y="0"/>
                </a:moveTo>
                <a:lnTo>
                  <a:pt x="4315049" y="0"/>
                </a:lnTo>
                <a:lnTo>
                  <a:pt x="4315049" y="906161"/>
                </a:lnTo>
                <a:lnTo>
                  <a:pt x="0" y="906161"/>
                </a:lnTo>
                <a:lnTo>
                  <a:pt x="0" y="0"/>
                </a:lnTo>
                <a:close/>
              </a:path>
            </a:pathLst>
          </a:custGeom>
          <a:blipFill>
            <a:blip r:embed="rId4"/>
            <a:stretch>
              <a:fillRect/>
            </a:stretch>
          </a:blipFill>
        </p:spPr>
      </p:sp>
      <p:sp>
        <p:nvSpPr>
          <p:cNvPr id="8" name="Freeform 8"/>
          <p:cNvSpPr/>
          <p:nvPr/>
        </p:nvSpPr>
        <p:spPr>
          <a:xfrm>
            <a:off x="16516851" y="0"/>
            <a:ext cx="1771149" cy="1905000"/>
          </a:xfrm>
          <a:custGeom>
            <a:avLst/>
            <a:gdLst/>
            <a:ahLst/>
            <a:cxnLst/>
            <a:rect l="l" t="t" r="r" b="b"/>
            <a:pathLst>
              <a:path w="1771149" h="1905000">
                <a:moveTo>
                  <a:pt x="0" y="0"/>
                </a:moveTo>
                <a:lnTo>
                  <a:pt x="1771149" y="0"/>
                </a:lnTo>
                <a:lnTo>
                  <a:pt x="1771149" y="1905000"/>
                </a:lnTo>
                <a:lnTo>
                  <a:pt x="0" y="1905000"/>
                </a:lnTo>
                <a:lnTo>
                  <a:pt x="0" y="0"/>
                </a:lnTo>
                <a:close/>
              </a:path>
            </a:pathLst>
          </a:custGeom>
          <a:blipFill>
            <a:blip r:embed="rId3"/>
            <a:stretch>
              <a:fillRect r="-346053" b="-24413"/>
            </a:stretch>
          </a:blipFill>
        </p:spPr>
      </p:sp>
      <p:sp>
        <p:nvSpPr>
          <p:cNvPr id="9" name="Freeform 9"/>
          <p:cNvSpPr/>
          <p:nvPr/>
        </p:nvSpPr>
        <p:spPr>
          <a:xfrm rot="-10800000">
            <a:off x="-1361662" y="-983452"/>
            <a:ext cx="4102681" cy="3871905"/>
          </a:xfrm>
          <a:custGeom>
            <a:avLst/>
            <a:gdLst/>
            <a:ahLst/>
            <a:cxnLst/>
            <a:rect l="l" t="t" r="r" b="b"/>
            <a:pathLst>
              <a:path w="4102681" h="3871905">
                <a:moveTo>
                  <a:pt x="0" y="0"/>
                </a:moveTo>
                <a:lnTo>
                  <a:pt x="4102681" y="0"/>
                </a:lnTo>
                <a:lnTo>
                  <a:pt x="4102681" y="3871904"/>
                </a:lnTo>
                <a:lnTo>
                  <a:pt x="0" y="38719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2895478" y="2568661"/>
            <a:ext cx="12723956" cy="5407796"/>
            <a:chOff x="0" y="0"/>
            <a:chExt cx="3351165" cy="1424276"/>
          </a:xfrm>
        </p:grpSpPr>
        <p:sp>
          <p:nvSpPr>
            <p:cNvPr id="11" name="Freeform 11"/>
            <p:cNvSpPr/>
            <p:nvPr/>
          </p:nvSpPr>
          <p:spPr>
            <a:xfrm>
              <a:off x="0" y="0"/>
              <a:ext cx="3351166" cy="1424276"/>
            </a:xfrm>
            <a:custGeom>
              <a:avLst/>
              <a:gdLst/>
              <a:ahLst/>
              <a:cxnLst/>
              <a:rect l="l" t="t" r="r" b="b"/>
              <a:pathLst>
                <a:path w="3351166" h="1424276">
                  <a:moveTo>
                    <a:pt x="31031" y="0"/>
                  </a:moveTo>
                  <a:lnTo>
                    <a:pt x="3320135" y="0"/>
                  </a:lnTo>
                  <a:cubicBezTo>
                    <a:pt x="3337273" y="0"/>
                    <a:pt x="3351166" y="13893"/>
                    <a:pt x="3351166" y="31031"/>
                  </a:cubicBezTo>
                  <a:lnTo>
                    <a:pt x="3351166" y="1393245"/>
                  </a:lnTo>
                  <a:cubicBezTo>
                    <a:pt x="3351166" y="1401474"/>
                    <a:pt x="3347896" y="1409367"/>
                    <a:pt x="3342077" y="1415187"/>
                  </a:cubicBezTo>
                  <a:cubicBezTo>
                    <a:pt x="3336257" y="1421006"/>
                    <a:pt x="3328365" y="1424276"/>
                    <a:pt x="3320135" y="1424276"/>
                  </a:cubicBezTo>
                  <a:lnTo>
                    <a:pt x="31031" y="1424276"/>
                  </a:lnTo>
                  <a:cubicBezTo>
                    <a:pt x="22801" y="1424276"/>
                    <a:pt x="14908" y="1421006"/>
                    <a:pt x="9089" y="1415187"/>
                  </a:cubicBezTo>
                  <a:cubicBezTo>
                    <a:pt x="3269" y="1409367"/>
                    <a:pt x="0" y="1401474"/>
                    <a:pt x="0" y="1393245"/>
                  </a:cubicBezTo>
                  <a:lnTo>
                    <a:pt x="0" y="31031"/>
                  </a:lnTo>
                  <a:cubicBezTo>
                    <a:pt x="0" y="22801"/>
                    <a:pt x="3269" y="14908"/>
                    <a:pt x="9089" y="9089"/>
                  </a:cubicBezTo>
                  <a:cubicBezTo>
                    <a:pt x="14908" y="3269"/>
                    <a:pt x="22801" y="0"/>
                    <a:pt x="31031" y="0"/>
                  </a:cubicBezTo>
                  <a:close/>
                </a:path>
              </a:pathLst>
            </a:custGeom>
            <a:solidFill>
              <a:srgbClr val="D9D9D9"/>
            </a:solidFill>
          </p:spPr>
        </p:sp>
        <p:sp>
          <p:nvSpPr>
            <p:cNvPr id="12" name="TextBox 12"/>
            <p:cNvSpPr txBox="1"/>
            <p:nvPr/>
          </p:nvSpPr>
          <p:spPr>
            <a:xfrm>
              <a:off x="0" y="0"/>
              <a:ext cx="3351165" cy="1424276"/>
            </a:xfrm>
            <a:prstGeom prst="rect">
              <a:avLst/>
            </a:prstGeom>
          </p:spPr>
          <p:txBody>
            <a:bodyPr lIns="50800" tIns="50800" rIns="50800" bIns="50800" rtlCol="0" anchor="ctr"/>
            <a:lstStyle/>
            <a:p>
              <a:pPr algn="ctr">
                <a:lnSpc>
                  <a:spcPts val="2520"/>
                </a:lnSpc>
              </a:pPr>
              <a:endParaRPr/>
            </a:p>
          </p:txBody>
        </p:sp>
      </p:grpSp>
      <p:sp>
        <p:nvSpPr>
          <p:cNvPr id="13" name="Freeform 13"/>
          <p:cNvSpPr/>
          <p:nvPr/>
        </p:nvSpPr>
        <p:spPr>
          <a:xfrm>
            <a:off x="11518389" y="5632299"/>
            <a:ext cx="6604311" cy="3219601"/>
          </a:xfrm>
          <a:custGeom>
            <a:avLst/>
            <a:gdLst/>
            <a:ahLst/>
            <a:cxnLst/>
            <a:rect l="l" t="t" r="r" b="b"/>
            <a:pathLst>
              <a:path w="6604311" h="3219601">
                <a:moveTo>
                  <a:pt x="0" y="0"/>
                </a:moveTo>
                <a:lnTo>
                  <a:pt x="6604310" y="0"/>
                </a:lnTo>
                <a:lnTo>
                  <a:pt x="6604310" y="3219601"/>
                </a:lnTo>
                <a:lnTo>
                  <a:pt x="0" y="3219601"/>
                </a:lnTo>
                <a:lnTo>
                  <a:pt x="0" y="0"/>
                </a:lnTo>
                <a:close/>
              </a:path>
            </a:pathLst>
          </a:custGeom>
          <a:blipFill>
            <a:blip r:embed="rId7"/>
            <a:stretch>
              <a:fillRect/>
            </a:stretch>
          </a:blipFill>
        </p:spPr>
      </p:sp>
      <p:sp>
        <p:nvSpPr>
          <p:cNvPr id="14" name="TextBox 14"/>
          <p:cNvSpPr txBox="1"/>
          <p:nvPr/>
        </p:nvSpPr>
        <p:spPr>
          <a:xfrm>
            <a:off x="3123560" y="386918"/>
            <a:ext cx="13006916" cy="622935"/>
          </a:xfrm>
          <a:prstGeom prst="rect">
            <a:avLst/>
          </a:prstGeom>
        </p:spPr>
        <p:txBody>
          <a:bodyPr lIns="0" tIns="0" rIns="0" bIns="0" rtlCol="0" anchor="t">
            <a:spAutoFit/>
          </a:bodyPr>
          <a:lstStyle/>
          <a:p>
            <a:pPr algn="l">
              <a:lnSpc>
                <a:spcPts val="5040"/>
              </a:lnSpc>
            </a:pPr>
            <a:r>
              <a:rPr lang="en-US" sz="3600">
                <a:solidFill>
                  <a:srgbClr val="242864"/>
                </a:solidFill>
                <a:latin typeface="Roboto Bold"/>
                <a:ea typeface="Roboto Bold"/>
                <a:cs typeface="Roboto Bold"/>
                <a:sym typeface="Roboto Bold"/>
              </a:rPr>
              <a:t>Ενότητα 2.1.</a:t>
            </a:r>
          </a:p>
        </p:txBody>
      </p:sp>
      <p:sp>
        <p:nvSpPr>
          <p:cNvPr id="15" name="TextBox 15"/>
          <p:cNvSpPr txBox="1"/>
          <p:nvPr/>
        </p:nvSpPr>
        <p:spPr>
          <a:xfrm>
            <a:off x="2950830" y="2094354"/>
            <a:ext cx="12613251" cy="5386578"/>
          </a:xfrm>
          <a:prstGeom prst="rect">
            <a:avLst/>
          </a:prstGeom>
        </p:spPr>
        <p:txBody>
          <a:bodyPr lIns="0" tIns="0" rIns="0" bIns="0" rtlCol="0" anchor="t">
            <a:spAutoFit/>
          </a:bodyPr>
          <a:lstStyle/>
          <a:p>
            <a:pPr algn="l">
              <a:lnSpc>
                <a:spcPts val="4703"/>
              </a:lnSpc>
            </a:pPr>
            <a:endParaRPr dirty="0"/>
          </a:p>
          <a:p>
            <a:pPr algn="l">
              <a:lnSpc>
                <a:spcPts val="4200"/>
              </a:lnSpc>
            </a:pPr>
            <a:r>
              <a:rPr lang="en-US" sz="3000" dirty="0">
                <a:solidFill>
                  <a:srgbClr val="242864"/>
                </a:solidFill>
                <a:latin typeface="Open Sans Bold"/>
                <a:ea typeface="Open Sans Bold"/>
                <a:cs typeface="Open Sans Bold"/>
                <a:sym typeface="Open Sans Bold"/>
              </a:rPr>
              <a:t>Η </a:t>
            </a:r>
            <a:r>
              <a:rPr lang="en-US" sz="3000" dirty="0" err="1">
                <a:solidFill>
                  <a:srgbClr val="242864"/>
                </a:solidFill>
                <a:latin typeface="Open Sans Bold"/>
                <a:ea typeface="Open Sans Bold"/>
                <a:cs typeface="Open Sans Bold"/>
                <a:sym typeface="Open Sans Bold"/>
              </a:rPr>
              <a:t>εκ</a:t>
            </a:r>
            <a:r>
              <a:rPr lang="en-US" sz="3000" dirty="0">
                <a:solidFill>
                  <a:srgbClr val="242864"/>
                </a:solidFill>
                <a:latin typeface="Open Sans Bold"/>
                <a:ea typeface="Open Sans Bold"/>
                <a:cs typeface="Open Sans Bold"/>
                <a:sym typeface="Open Sans Bold"/>
              </a:rPr>
              <a:t>παίδευση </a:t>
            </a:r>
            <a:r>
              <a:rPr lang="en-US" sz="3000" dirty="0">
                <a:solidFill>
                  <a:srgbClr val="242864"/>
                </a:solidFill>
                <a:latin typeface="Open Sans"/>
                <a:ea typeface="Open Sans"/>
                <a:cs typeface="Open Sans"/>
                <a:sym typeface="Open Sans"/>
              </a:rPr>
              <a:t>στοχεύει στην επίτευξη τόσο </a:t>
            </a:r>
            <a:r>
              <a:rPr lang="en-US" sz="3000" dirty="0">
                <a:solidFill>
                  <a:srgbClr val="242864"/>
                </a:solidFill>
                <a:latin typeface="Open Sans Bold"/>
                <a:ea typeface="Open Sans Bold"/>
                <a:cs typeface="Open Sans Bold"/>
                <a:sym typeface="Open Sans Bold"/>
              </a:rPr>
              <a:t>της εξατομίκευσης </a:t>
            </a:r>
            <a:r>
              <a:rPr lang="en-US" sz="3000" dirty="0">
                <a:solidFill>
                  <a:srgbClr val="242864"/>
                </a:solidFill>
                <a:latin typeface="Open Sans"/>
                <a:ea typeface="Open Sans"/>
                <a:cs typeface="Open Sans"/>
                <a:sym typeface="Open Sans"/>
              </a:rPr>
              <a:t>όσο και </a:t>
            </a:r>
            <a:r>
              <a:rPr lang="en-US" sz="3000" dirty="0">
                <a:solidFill>
                  <a:srgbClr val="242864"/>
                </a:solidFill>
                <a:latin typeface="Open Sans Bold"/>
                <a:ea typeface="Open Sans Bold"/>
                <a:cs typeface="Open Sans Bold"/>
                <a:sym typeface="Open Sans Bold"/>
              </a:rPr>
              <a:t>της </a:t>
            </a:r>
            <a:r>
              <a:rPr lang="en-US" sz="3000" dirty="0">
                <a:solidFill>
                  <a:srgbClr val="242864"/>
                </a:solidFill>
                <a:latin typeface="Open Sans"/>
                <a:ea typeface="Open Sans"/>
                <a:cs typeface="Open Sans"/>
                <a:sym typeface="Open Sans"/>
              </a:rPr>
              <a:t>κοινωνικοποίησης </a:t>
            </a:r>
          </a:p>
          <a:p>
            <a:pPr algn="l">
              <a:lnSpc>
                <a:spcPts val="4200"/>
              </a:lnSpc>
            </a:pPr>
            <a:endParaRPr lang="en-US" sz="3000" dirty="0">
              <a:solidFill>
                <a:srgbClr val="242864"/>
              </a:solidFill>
              <a:latin typeface="Open Sans"/>
              <a:ea typeface="Open Sans"/>
              <a:cs typeface="Open Sans"/>
              <a:sym typeface="Open Sans"/>
            </a:endParaRPr>
          </a:p>
          <a:p>
            <a:pPr algn="l">
              <a:lnSpc>
                <a:spcPts val="4200"/>
              </a:lnSpc>
            </a:pPr>
            <a:r>
              <a:rPr lang="en-US" sz="3000" dirty="0">
                <a:solidFill>
                  <a:srgbClr val="242864"/>
                </a:solidFill>
                <a:latin typeface="Open Sans Bold"/>
                <a:ea typeface="Open Sans Bold"/>
                <a:cs typeface="Open Sans Bold"/>
                <a:sym typeface="Open Sans Bold"/>
              </a:rPr>
              <a:t>Η πα</a:t>
            </a:r>
            <a:r>
              <a:rPr lang="en-US" sz="3000" dirty="0" err="1">
                <a:solidFill>
                  <a:srgbClr val="242864"/>
                </a:solidFill>
                <a:latin typeface="Open Sans Bold"/>
                <a:ea typeface="Open Sans Bold"/>
                <a:cs typeface="Open Sans Bold"/>
                <a:sym typeface="Open Sans Bold"/>
              </a:rPr>
              <a:t>ιδ</a:t>
            </a:r>
            <a:r>
              <a:rPr lang="en-US" sz="3000" dirty="0">
                <a:solidFill>
                  <a:srgbClr val="242864"/>
                </a:solidFill>
                <a:latin typeface="Open Sans Bold"/>
                <a:ea typeface="Open Sans Bold"/>
                <a:cs typeface="Open Sans Bold"/>
                <a:sym typeface="Open Sans Bold"/>
              </a:rPr>
              <a:t>αγωγική τακτική ενθαρρύνει την εξισορρόπηση της έντασης μεταξύ των γενικών κοινωνικών κανόνων και των ατομικών αναγκών.</a:t>
            </a:r>
          </a:p>
          <a:p>
            <a:pPr algn="l">
              <a:lnSpc>
                <a:spcPts val="4200"/>
              </a:lnSpc>
            </a:pPr>
            <a:endParaRPr lang="en-US" sz="3000" dirty="0">
              <a:solidFill>
                <a:srgbClr val="242864"/>
              </a:solidFill>
              <a:latin typeface="Open Sans Bold"/>
              <a:ea typeface="Open Sans Bold"/>
              <a:cs typeface="Open Sans Bold"/>
              <a:sym typeface="Open Sans Bold"/>
            </a:endParaRPr>
          </a:p>
          <a:p>
            <a:pPr algn="l">
              <a:lnSpc>
                <a:spcPts val="4200"/>
              </a:lnSpc>
            </a:pPr>
            <a:r>
              <a:rPr lang="en-US" sz="3000" dirty="0" err="1">
                <a:solidFill>
                  <a:srgbClr val="242864"/>
                </a:solidFill>
                <a:latin typeface="Open Sans"/>
                <a:ea typeface="Open Sans"/>
                <a:cs typeface="Open Sans"/>
                <a:sym typeface="Open Sans"/>
              </a:rPr>
              <a:t>Τονίζει</a:t>
            </a:r>
            <a:r>
              <a:rPr lang="en-US" sz="3000" dirty="0">
                <a:solidFill>
                  <a:srgbClr val="242864"/>
                </a:solidFill>
                <a:latin typeface="Open Sans"/>
                <a:ea typeface="Open Sans"/>
                <a:cs typeface="Open Sans"/>
                <a:sym typeface="Open Sans"/>
              </a:rPr>
              <a:t> </a:t>
            </a:r>
            <a:r>
              <a:rPr lang="en-US" sz="3000" dirty="0" err="1">
                <a:solidFill>
                  <a:srgbClr val="242864"/>
                </a:solidFill>
                <a:latin typeface="Open Sans Bold"/>
                <a:ea typeface="Open Sans Bold"/>
                <a:cs typeface="Open Sans Bold"/>
                <a:sym typeface="Open Sans Bold"/>
              </a:rPr>
              <a:t>τη</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σημ</a:t>
            </a:r>
            <a:r>
              <a:rPr lang="en-US" sz="3000" dirty="0">
                <a:solidFill>
                  <a:srgbClr val="242864"/>
                </a:solidFill>
                <a:latin typeface="Open Sans Bold"/>
                <a:ea typeface="Open Sans Bold"/>
                <a:cs typeface="Open Sans Bold"/>
                <a:sym typeface="Open Sans Bold"/>
              </a:rPr>
              <a:t>ασία της εξατομικευμένης </a:t>
            </a:r>
          </a:p>
          <a:p>
            <a:pPr algn="l">
              <a:lnSpc>
                <a:spcPts val="4200"/>
              </a:lnSpc>
            </a:pPr>
            <a:r>
              <a:rPr lang="en-US" sz="3000" dirty="0">
                <a:solidFill>
                  <a:srgbClr val="242864"/>
                </a:solidFill>
                <a:latin typeface="Open Sans Bold"/>
                <a:ea typeface="Open Sans Bold"/>
                <a:cs typeface="Open Sans Bold"/>
                <a:sym typeface="Open Sans Bold"/>
              </a:rPr>
              <a:t>η </a:t>
            </a:r>
            <a:r>
              <a:rPr lang="en-US" sz="3000" dirty="0" err="1">
                <a:solidFill>
                  <a:srgbClr val="242864"/>
                </a:solidFill>
                <a:latin typeface="Open Sans Bold"/>
                <a:ea typeface="Open Sans Bold"/>
                <a:cs typeface="Open Sans Bold"/>
                <a:sym typeface="Open Sans Bold"/>
              </a:rPr>
              <a:t>εκ</a:t>
            </a:r>
            <a:r>
              <a:rPr lang="en-US" sz="3000" dirty="0">
                <a:solidFill>
                  <a:srgbClr val="242864"/>
                </a:solidFill>
                <a:latin typeface="Open Sans Bold"/>
                <a:ea typeface="Open Sans Bold"/>
                <a:cs typeface="Open Sans Bold"/>
                <a:sym typeface="Open Sans Bold"/>
              </a:rPr>
              <a:t>παίδευση ως αντίβαρο </a:t>
            </a:r>
          </a:p>
          <a:p>
            <a:pPr algn="l">
              <a:lnSpc>
                <a:spcPts val="4200"/>
              </a:lnSpc>
            </a:pPr>
            <a:r>
              <a:rPr lang="en-US" sz="3000" dirty="0" err="1">
                <a:solidFill>
                  <a:srgbClr val="242864"/>
                </a:solidFill>
                <a:latin typeface="Open Sans Bold"/>
                <a:ea typeface="Open Sans Bold"/>
                <a:cs typeface="Open Sans Bold"/>
                <a:sym typeface="Open Sans Bold"/>
              </a:rPr>
              <a:t>στην</a:t>
            </a:r>
            <a:r>
              <a:rPr lang="en-US" sz="3000" dirty="0">
                <a:solidFill>
                  <a:srgbClr val="242864"/>
                </a:solidFill>
                <a:latin typeface="Open Sans Bold"/>
                <a:ea typeface="Open Sans Bold"/>
                <a:cs typeface="Open Sans Bold"/>
                <a:sym typeface="Open Sans Bold"/>
              </a:rPr>
              <a:t> </a:t>
            </a:r>
            <a:r>
              <a:rPr lang="en-US" sz="3000" dirty="0" err="1">
                <a:solidFill>
                  <a:srgbClr val="242864"/>
                </a:solidFill>
                <a:latin typeface="Open Sans Bold"/>
                <a:ea typeface="Open Sans Bold"/>
                <a:cs typeface="Open Sans Bold"/>
                <a:sym typeface="Open Sans Bold"/>
              </a:rPr>
              <a:t>κοινωνικο</a:t>
            </a:r>
            <a:r>
              <a:rPr lang="en-US" sz="3000" dirty="0">
                <a:solidFill>
                  <a:srgbClr val="242864"/>
                </a:solidFill>
                <a:latin typeface="Open Sans Bold"/>
                <a:ea typeface="Open Sans Bold"/>
                <a:cs typeface="Open Sans Bold"/>
                <a:sym typeface="Open Sans Bold"/>
              </a:rPr>
              <a:t>ποίηση και τον εγκλιματισμό</a:t>
            </a:r>
          </a:p>
          <a:p>
            <a:pPr algn="l">
              <a:lnSpc>
                <a:spcPts val="4200"/>
              </a:lnSpc>
            </a:pPr>
            <a:endParaRPr lang="en-US" sz="3000" dirty="0">
              <a:solidFill>
                <a:srgbClr val="242864"/>
              </a:solidFill>
              <a:latin typeface="Open Sans Bold"/>
              <a:ea typeface="Open Sans Bold"/>
              <a:cs typeface="Open Sans Bold"/>
              <a:sym typeface="Open Sans Bold"/>
            </a:endParaRPr>
          </a:p>
        </p:txBody>
      </p:sp>
      <p:sp>
        <p:nvSpPr>
          <p:cNvPr id="16" name="TextBox 16"/>
          <p:cNvSpPr txBox="1"/>
          <p:nvPr/>
        </p:nvSpPr>
        <p:spPr>
          <a:xfrm>
            <a:off x="2741020" y="1758938"/>
            <a:ext cx="5945780" cy="551433"/>
          </a:xfrm>
          <a:prstGeom prst="rect">
            <a:avLst/>
          </a:prstGeom>
        </p:spPr>
        <p:txBody>
          <a:bodyPr wrap="square" lIns="0" tIns="0" rIns="0" bIns="0" rtlCol="0" anchor="t">
            <a:spAutoFit/>
          </a:bodyPr>
          <a:lstStyle/>
          <a:p>
            <a:pPr algn="ctr">
              <a:lnSpc>
                <a:spcPts val="4319"/>
              </a:lnSpc>
              <a:spcBef>
                <a:spcPct val="0"/>
              </a:spcBef>
            </a:pPr>
            <a:r>
              <a:rPr lang="en-US" sz="3599" spc="-143" dirty="0">
                <a:solidFill>
                  <a:srgbClr val="242864"/>
                </a:solidFill>
                <a:latin typeface="Open Sans Bold"/>
                <a:ea typeface="Open Sans Bold"/>
                <a:cs typeface="Open Sans Bold"/>
                <a:sym typeface="Open Sans Bold"/>
              </a:rPr>
              <a:t>Παιδαγωγική τακτική:</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3024</Words>
  <Application>Microsoft Office PowerPoint</Application>
  <PresentationFormat>Προσαρμογή</PresentationFormat>
  <Paragraphs>248</Paragraphs>
  <Slides>25</Slides>
  <Notes>24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25</vt:i4>
      </vt:variant>
    </vt:vector>
  </HeadingPairs>
  <TitlesOfParts>
    <vt:vector size="34" baseType="lpstr">
      <vt:lpstr>Roboto Bold</vt:lpstr>
      <vt:lpstr>Calibri</vt:lpstr>
      <vt:lpstr>Arial</vt:lpstr>
      <vt:lpstr>Open Sans</vt:lpstr>
      <vt:lpstr>Roboto</vt:lpstr>
      <vt:lpstr>Canva Sans</vt:lpstr>
      <vt:lpstr>Open Sans Bold</vt:lpstr>
      <vt:lpstr>Open Sans Bold Italics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Specialisation 1: Unit 2.1</dc:title>
  <cp:keywords>, docId:BA9D65550F666C1E1BBD98BE83BA190F</cp:keywords>
  <cp:lastModifiedBy>ΕΛΕΝΗ ΜΑΥΡΟΠΟΥΛΟΥ</cp:lastModifiedBy>
  <cp:revision>18</cp:revision>
  <dcterms:created xsi:type="dcterms:W3CDTF">2006-08-16T00:00:00Z</dcterms:created>
  <dcterms:modified xsi:type="dcterms:W3CDTF">2025-08-26T20:40:20Z</dcterms:modified>
  <dc:identifier>DAGN1q9YTPo</dc:identifier>
</cp:coreProperties>
</file>