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2" r:id="rId5"/>
    <p:sldId id="261" r:id="rId6"/>
    <p:sldId id="291" r:id="rId7"/>
    <p:sldId id="289" r:id="rId8"/>
    <p:sldId id="279" r:id="rId9"/>
    <p:sldId id="287" r:id="rId10"/>
    <p:sldId id="298" r:id="rId11"/>
    <p:sldId id="286" r:id="rId12"/>
    <p:sldId id="299" r:id="rId13"/>
    <p:sldId id="292"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ouwarda Hager" initials="AH" lastIdx="1" clrIdx="0">
    <p:extLst>
      <p:ext uri="{19B8F6BF-5375-455C-9EA6-DF929625EA0E}">
        <p15:presenceInfo xmlns:p15="http://schemas.microsoft.com/office/powerpoint/2012/main" userId="S-1-5-21-541850677-3780440828-1876870789-4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69ABDB"/>
    <a:srgbClr val="3A4DA0"/>
    <a:srgbClr val="232765"/>
    <a:srgbClr val="67ADDB"/>
    <a:srgbClr val="252765"/>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551" autoAdjust="0"/>
  </p:normalViewPr>
  <p:slideViewPr>
    <p:cSldViewPr snapToGrid="0">
      <p:cViewPr varScale="1">
        <p:scale>
          <a:sx n="51" d="100"/>
          <a:sy n="51" d="100"/>
        </p:scale>
        <p:origin x="19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29T18:33:59.03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CA8D9-B440-4C6F-B188-8BAA0FD756B5}" type="datetimeFigureOut">
              <a:rPr lang="en-US" smtClean="0"/>
              <a:t>8/26/2025</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1F0DFB-6024-4182-80A2-40DE2339472F}" type="slidenum">
              <a:rPr lang="en-US" smtClean="0"/>
              <a:t>‹#›</a:t>
            </a:fld>
            <a:endParaRPr lang="en-US"/>
          </a:p>
        </p:txBody>
      </p:sp>
    </p:spTree>
    <p:extLst>
      <p:ext uri="{BB962C8B-B14F-4D97-AF65-F5344CB8AC3E}">
        <p14:creationId xmlns:p14="http://schemas.microsoft.com/office/powerpoint/2010/main" val="407133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Καλώς ήρθατε στην ενότητα </a:t>
            </a:r>
            <a:r>
              <a:rPr lang="en-US" baseline="0" dirty="0"/>
              <a:t>1.4 «</a:t>
            </a:r>
            <a:r>
              <a:rPr lang="el-GR" baseline="0" dirty="0" err="1"/>
              <a:t>Πολιτισμοποίηση</a:t>
            </a:r>
            <a:r>
              <a:rPr lang="en-US" baseline="0" dirty="0"/>
              <a:t> και ορισμός του "πολιτισμού"". </a:t>
            </a:r>
            <a:r>
              <a:rPr lang="en-US" dirty="0"/>
              <a:t>Σήμερα, θα διερευνήσουμε τους θεμελιώδεις ορισμούς του πολιτισμού, πώς αναπτύσσεται και γιατί είναι απαραίτητος στις κοινωνικές μας αλληλεπιδράσεις και στις εκπαιδευτικές μας πρακτικές".</a:t>
            </a:r>
          </a:p>
        </p:txBody>
      </p:sp>
      <p:sp>
        <p:nvSpPr>
          <p:cNvPr id="4" name="Foliennummernplatzhalter 3"/>
          <p:cNvSpPr>
            <a:spLocks noGrp="1"/>
          </p:cNvSpPr>
          <p:nvPr>
            <p:ph type="sldNum" sz="quarter" idx="10"/>
          </p:nvPr>
        </p:nvSpPr>
        <p:spPr/>
        <p:txBody>
          <a:bodyPr/>
          <a:lstStyle/>
          <a:p>
            <a:fld id="{421F0DFB-6024-4182-80A2-40DE2339472F}" type="slidenum">
              <a:rPr lang="en-US" smtClean="0"/>
              <a:t>1</a:t>
            </a:fld>
            <a:endParaRPr lang="en-US"/>
          </a:p>
        </p:txBody>
      </p:sp>
    </p:spTree>
    <p:extLst>
      <p:ext uri="{BB962C8B-B14F-4D97-AF65-F5344CB8AC3E}">
        <p14:creationId xmlns:p14="http://schemas.microsoft.com/office/powerpoint/2010/main" val="292829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Ο πολιτισμός είναι μια ευρεία και σύνθετη έννοια που επηρεάζει σχεδόν κάθε πτυχή της ανθρώπινης ζωής. Η έννοια προέρχεται αρχικά από τη λατινική λέξη "</a:t>
            </a:r>
            <a:r>
              <a:rPr lang="en-US" dirty="0" err="1"/>
              <a:t>colere</a:t>
            </a:r>
            <a:r>
              <a:rPr lang="en-US" dirty="0"/>
              <a:t>", που σημαίνει "καλλιεργώ", και έχει εξελιχθεί ώστε να περιλαμβάνει οτιδήποτε έχει δημιουργηθεί από τον άνθρωπο, από την τέχνη και την επιστήμη μέχρι τα κοινωνικά έθιμα. </a:t>
            </a:r>
          </a:p>
          <a:p>
            <a:r>
              <a:rPr lang="en-US" dirty="0"/>
              <a:t>Υπάρχουν πάνω από 164 ορισμοί του πολιτισμού . Σύμφωνα με την Encyclopedia Britannica, ο πολιτισμός περιλαμβάνει στοιχεία όπως "γλώσσα, ιδέες, πεποιθήσεις, έθιμα, κώδικες, θεσμούς, εργαλεία, τεχνικές, έργα τέχνης, τελετουργίες και τελετές" . Ο όρος "πολιτισμός" χρησιμοποιείται σε διάφορα θέματα και πλαίσια, όπως η ανθρωπολογία, η κοινωνιολογία και η καθημερινή ζωή, με την κατανόησή του να ποικίλλει ανάλογα.</a:t>
            </a:r>
          </a:p>
        </p:txBody>
      </p:sp>
      <p:sp>
        <p:nvSpPr>
          <p:cNvPr id="4" name="Foliennummernplatzhalter 3"/>
          <p:cNvSpPr>
            <a:spLocks noGrp="1"/>
          </p:cNvSpPr>
          <p:nvPr>
            <p:ph type="sldNum" sz="quarter" idx="10"/>
          </p:nvPr>
        </p:nvSpPr>
        <p:spPr/>
        <p:txBody>
          <a:bodyPr/>
          <a:lstStyle/>
          <a:p>
            <a:fld id="{421F0DFB-6024-4182-80A2-40DE2339472F}" type="slidenum">
              <a:rPr lang="en-US" smtClean="0"/>
              <a:t>3</a:t>
            </a:fld>
            <a:endParaRPr lang="en-US"/>
          </a:p>
        </p:txBody>
      </p:sp>
    </p:spTree>
    <p:extLst>
      <p:ext uri="{BB962C8B-B14F-4D97-AF65-F5344CB8AC3E}">
        <p14:creationId xmlns:p14="http://schemas.microsoft.com/office/powerpoint/2010/main" val="387958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Ο πολιτισμός έχει οριστεί με πολλούς τρόπους. Ο Edward Tylor, για παράδειγμα, έδωσε έναν ανθρωπολογικό ορισμό του όρου. Τον περιέγραψε ως ένα "πολύπλοκο σύνολο", αντανακλώντας το ευρύ πεδίο εφαρμογής της έννοιας. Σύμφωνα με τον ίδιο, περιλαμβάνει "τη γνώση, την πίστη, την τέχνη, τον νόμο, την ηθική, τα έθιμα και όλες τις άλλες ικανότητες και συνήθειες που αποκτά ο άνθρωπος ως μέλος της κοινωνίας". Ο ορισμός αυτός </a:t>
            </a:r>
            <a:r>
              <a:rPr lang="en-US" dirty="0" err="1"/>
              <a:t>δίνει έμφαση σε </a:t>
            </a:r>
            <a:r>
              <a:rPr lang="en-US" dirty="0"/>
              <a:t>μια ευρεία και περιεκτική θεώρηση των ανθρώπινων πρακτικών.</a:t>
            </a:r>
          </a:p>
          <a:p>
            <a:endParaRPr lang="en-US" dirty="0"/>
          </a:p>
          <a:p>
            <a:r>
              <a:rPr lang="en-US" dirty="0"/>
              <a:t>Από κοινωνιολογική άποψη, ο πολιτισμός μπορεί να θεωρηθεί ως "κοινά πρότυπα </a:t>
            </a:r>
            <a:r>
              <a:rPr lang="en-US" dirty="0" err="1"/>
              <a:t>συμπεριφοράς </a:t>
            </a:r>
            <a:r>
              <a:rPr lang="en-US" dirty="0"/>
              <a:t>και αλληλεπίδρασης, γνωστικές κατασκευές και συναισθηματικές αντιλήψεις που μαθαίνονται μέσω μιας διαδικασίας </a:t>
            </a:r>
            <a:r>
              <a:rPr lang="en-US" dirty="0" err="1"/>
              <a:t>κοινωνικοποίησης</a:t>
            </a:r>
            <a:r>
              <a:rPr lang="en-US" dirty="0"/>
              <a:t>".  Η προοπτική αυτή επικεντρώνεται στις κοινές και μαθησιακές πτυχές του πολιτισμού, </a:t>
            </a:r>
            <a:r>
              <a:rPr lang="en-US" dirty="0" err="1"/>
              <a:t>δίνοντας έμφαση στο </a:t>
            </a:r>
            <a:r>
              <a:rPr lang="en-US" dirty="0"/>
              <a:t>πώς διαμορφώνει τις κοινωνικές </a:t>
            </a:r>
            <a:r>
              <a:rPr lang="en-US" dirty="0" err="1"/>
              <a:t>συμπεριφορές </a:t>
            </a:r>
            <a:r>
              <a:rPr lang="en-US" dirty="0"/>
              <a:t>και τα γνωστικά πλαίσια μέσα σε μια κοινότητα.</a:t>
            </a:r>
          </a:p>
          <a:p>
            <a:endParaRPr lang="en-US" dirty="0"/>
          </a:p>
          <a:p>
            <a:r>
              <a:rPr lang="en-US" dirty="0"/>
              <a:t>Από ψυχολογική άποψη, θεωρείται ως ο "συλλογικός προγραμματισμός του νου που διακρίνει τα μέλη μιας κατηγορίας ανθρώπων από μια άλλη". Αυτός ο ορισμός θεωρεί την κουλτούρα ως ένα σύνολο νοητικών </a:t>
            </a:r>
            <a:r>
              <a:rPr lang="en-US" dirty="0" err="1"/>
              <a:t>προγραμμάτων </a:t>
            </a:r>
            <a:r>
              <a:rPr lang="en-US" dirty="0"/>
              <a:t>που επηρεάζουν τον τρόπο με τον οποίο οι άνθρωποι σκέφτονται, αισθάνονται και ενεργούν, </a:t>
            </a:r>
            <a:r>
              <a:rPr lang="en-US" dirty="0" err="1"/>
              <a:t>δίνοντας έμφαση </a:t>
            </a:r>
            <a:r>
              <a:rPr lang="en-US" dirty="0"/>
              <a:t>στις ψυχολογικές και γνωστικές διαστάσεις της πολιτισμικής διαφοράς.</a:t>
            </a:r>
          </a:p>
        </p:txBody>
      </p:sp>
      <p:sp>
        <p:nvSpPr>
          <p:cNvPr id="4" name="Foliennummernplatzhalter 3"/>
          <p:cNvSpPr>
            <a:spLocks noGrp="1"/>
          </p:cNvSpPr>
          <p:nvPr>
            <p:ph type="sldNum" sz="quarter" idx="10"/>
          </p:nvPr>
        </p:nvSpPr>
        <p:spPr/>
        <p:txBody>
          <a:bodyPr/>
          <a:lstStyle/>
          <a:p>
            <a:fld id="{421F0DFB-6024-4182-80A2-40DE2339472F}" type="slidenum">
              <a:rPr lang="en-US" smtClean="0"/>
              <a:t>4</a:t>
            </a:fld>
            <a:endParaRPr lang="en-US"/>
          </a:p>
        </p:txBody>
      </p:sp>
    </p:spTree>
    <p:extLst>
      <p:ext uri="{BB962C8B-B14F-4D97-AF65-F5344CB8AC3E}">
        <p14:creationId xmlns:p14="http://schemas.microsoft.com/office/powerpoint/2010/main" val="395796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Ο πολιτισμός αναπτύσσεται μέσω των κοινωνικών αλληλεπιδράσεων και ανταλλαγών</a:t>
            </a:r>
            <a:r>
              <a:rPr lang="en-US" dirty="0" err="1"/>
              <a:t>, τονίζοντας </a:t>
            </a:r>
            <a:r>
              <a:rPr lang="en-US" dirty="0"/>
              <a:t>τη δυναμική και εξελισσόμενη φύση του. Αναδύεται καθώς τα άτομα εμπλέκονται σε διαφορετικά περιβάλλοντα, όπως οι οικογένειες και οι κοινότητες, όπου μαθαίνουν και διαιωνίζουν τους πολιτισμικούς κανόνες (εγκόλπωση). Η πολιτιστική ανταλλαγή, μέσω της μετανάστευσης ή της </a:t>
            </a:r>
            <a:r>
              <a:rPr lang="en-US" dirty="0" err="1"/>
              <a:t>παγκοσμιοποίησης</a:t>
            </a:r>
            <a:r>
              <a:rPr lang="en-US" dirty="0"/>
              <a:t>, εισάγει νέα στοιχεία που οδηγούν στην προσαρμογή. Η διαδικασία αυτή διαμορφώνει ταυτότητες, οι οποίες είναι ρευστές και εξαρτώνται από το πλαίσιο. Οι πολιτιστικές πρακτικές, όπως τα φεστιβάλ</a:t>
            </a:r>
            <a:r>
              <a:rPr lang="en-US" dirty="0" err="1"/>
              <a:t>, υλοποιούνται </a:t>
            </a:r>
            <a:r>
              <a:rPr lang="en-US" dirty="0"/>
              <a:t>μέσω κοινών εμπειριών και ενισχύουν την πολιτιστική ταυτότητα. Η συνεχής μάθηση και η απομάθηση διασφαλίζουν ότι ο πολιτισμός παραμένει συναφής και ανταποκρίνεται στα μεταβαλλόμενα πλαίσια.</a:t>
            </a:r>
          </a:p>
        </p:txBody>
      </p:sp>
      <p:sp>
        <p:nvSpPr>
          <p:cNvPr id="4" name="Foliennummernplatzhalter 3"/>
          <p:cNvSpPr>
            <a:spLocks noGrp="1"/>
          </p:cNvSpPr>
          <p:nvPr>
            <p:ph type="sldNum" sz="quarter" idx="10"/>
          </p:nvPr>
        </p:nvSpPr>
        <p:spPr/>
        <p:txBody>
          <a:bodyPr/>
          <a:lstStyle/>
          <a:p>
            <a:fld id="{421F0DFB-6024-4182-80A2-40DE2339472F}" type="slidenum">
              <a:rPr lang="en-US" smtClean="0"/>
              <a:t>5</a:t>
            </a:fld>
            <a:endParaRPr lang="en-US"/>
          </a:p>
        </p:txBody>
      </p:sp>
    </p:spTree>
    <p:extLst>
      <p:ext uri="{BB962C8B-B14F-4D97-AF65-F5344CB8AC3E}">
        <p14:creationId xmlns:p14="http://schemas.microsoft.com/office/powerpoint/2010/main" val="276024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Ο πολιτισμός έχει βαθύτατο αντίκτυπο στα άτομα και τις κοινωνίες με πολλούς τρόπους:</a:t>
            </a:r>
          </a:p>
          <a:p>
            <a:endParaRPr lang="en-US" dirty="0"/>
          </a:p>
          <a:p>
            <a:r>
              <a:rPr lang="en-US" dirty="0"/>
              <a:t>- Ταυτότητα και συμπεριφορά: Ο πολιτισμός παρέχει την αίσθηση της ταυτότητας και του ανήκειν. Οι άνθρωποι συχνά βρίσκουν άνεση και αίσθηση κοινότητας σε κοινές πολιτιστικές πρακτικές, αξίες και πεποιθήσεις. Διαμορφώνει επίσης </a:t>
            </a:r>
            <a:r>
              <a:rPr lang="en-US" dirty="0" err="1"/>
              <a:t>τη συμπεριφορά </a:t>
            </a:r>
            <a:r>
              <a:rPr lang="en-US" dirty="0"/>
              <a:t>και τους κοινωνικούς κανόνες, </a:t>
            </a:r>
            <a:r>
              <a:rPr lang="en-US" baseline="0" dirty="0"/>
              <a:t>καθώς </a:t>
            </a:r>
            <a:r>
              <a:rPr lang="en-US" dirty="0" err="1"/>
              <a:t>ορίζει </a:t>
            </a:r>
            <a:r>
              <a:rPr lang="en-US" dirty="0"/>
              <a:t>τι θεωρείται αποδεκτό και τι απαράδεκτο σε μια κοινωνία, επηρεάζοντας τους νόμους, τα έθιμα και τις καθημερινές αλληλεπιδράσεις.</a:t>
            </a:r>
          </a:p>
          <a:p>
            <a:pPr marL="171450" indent="-171450">
              <a:buFontTx/>
              <a:buChar char="-"/>
            </a:pPr>
            <a:r>
              <a:rPr lang="en-US" dirty="0"/>
              <a:t>Επικοινωνία: Η κουλτούρα επηρεάζει τους τρόπους επικοινωνίας, συμπεριλαμβανομένης της γλώσσας, των μη λεκτικών ενδείξεων και της εθιμοτυπίας. Αυτό μπορεί είτε να διευκολύνει την κατανόηση είτε να οδηγήσει σε παρεξηγήσεις στις διαπολιτισμικές αλληλεπιδράσεις.</a:t>
            </a:r>
          </a:p>
          <a:p>
            <a:pPr marL="171450" indent="-171450">
              <a:buFontTx/>
              <a:buChar char="-"/>
            </a:pPr>
            <a:r>
              <a:rPr lang="en-US" dirty="0"/>
              <a:t>Καινοτομία και πρόοδος: Η πολιτιστική ποικιλομορφία μπορεί να αποτελέσει μοχλό καινοτομίας και προόδου. Η έκθεση σε διαφορετικούς πολιτισμούς μπορεί να οδηγήσει σε νέες ιδέες, προοπτικές και λύσεις σε προβλήματα.</a:t>
            </a:r>
          </a:p>
          <a:p>
            <a:pPr marL="171450" indent="-171450">
              <a:buFontTx/>
              <a:buChar char="-"/>
            </a:pPr>
            <a:r>
              <a:rPr lang="en-US" dirty="0"/>
              <a:t>Αποκλεισμός και συμπερίληψη: Η κουλτούρα μπορεί να είναι τόσο περιεκτική όσο και αποκλειστική. Μπορεί να δημιουργήσει ισχυρούς δεσμούς μέσα σε μια ομάδα, αλλά μπορεί επίσης να χαράξει όρια που αποκλείουν άλλους, οδηγώντας μερικές φορές σε συγκρούσεις ή </a:t>
            </a:r>
            <a:r>
              <a:rPr lang="en-US" dirty="0" err="1"/>
              <a:t>διακρίσεις</a:t>
            </a:r>
            <a:r>
              <a:rPr lang="en-US" dirty="0"/>
              <a:t>.</a:t>
            </a:r>
          </a:p>
          <a:p>
            <a:pPr marL="171450" indent="-171450">
              <a:buFontTx/>
              <a:buChar char="-"/>
            </a:pPr>
            <a:endParaRPr lang="de-DE" dirty="0"/>
          </a:p>
          <a:p>
            <a:pPr marL="0" indent="0">
              <a:buFontTx/>
              <a:buNone/>
            </a:pPr>
            <a:r>
              <a:rPr lang="en-US" dirty="0"/>
              <a:t>Στην εκπαίδευση, η αναγνώριση του ρόλου της κουλτούρας είναι ζωτικής σημασίας, καθώς επηρεάζει τον τρόπο με τον οποίο οι μαθητές αντιλαμβάνονται και εμπλέκονται με την ύλη. Επιπλέον, η έκθεση σε διαφορετικούς πολιτισμούς προάγει την καινοτομία και την πρόοδο, εισάγοντας νέες ιδέες και προοπτικές</a:t>
            </a:r>
            <a:endParaRPr lang="de-DE" dirty="0"/>
          </a:p>
          <a:p>
            <a:pPr marL="171450" indent="-171450">
              <a:buFontTx/>
              <a:buChar char="-"/>
            </a:pPr>
            <a:endParaRPr lang="en-US" dirty="0"/>
          </a:p>
        </p:txBody>
      </p:sp>
      <p:sp>
        <p:nvSpPr>
          <p:cNvPr id="4" name="Foliennummernplatzhalter 3"/>
          <p:cNvSpPr>
            <a:spLocks noGrp="1"/>
          </p:cNvSpPr>
          <p:nvPr>
            <p:ph type="sldNum" sz="quarter" idx="10"/>
          </p:nvPr>
        </p:nvSpPr>
        <p:spPr/>
        <p:txBody>
          <a:bodyPr/>
          <a:lstStyle/>
          <a:p>
            <a:fld id="{421F0DFB-6024-4182-80A2-40DE2339472F}" type="slidenum">
              <a:rPr lang="en-US" smtClean="0"/>
              <a:t>6</a:t>
            </a:fld>
            <a:endParaRPr lang="en-US"/>
          </a:p>
        </p:txBody>
      </p:sp>
    </p:spTree>
    <p:extLst>
      <p:ext uri="{BB962C8B-B14F-4D97-AF65-F5344CB8AC3E}">
        <p14:creationId xmlns:p14="http://schemas.microsoft.com/office/powerpoint/2010/main" val="347263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Ο πολιτισμός είναι δυναμικός, εξελισσόμενος και ποικιλόμορφος και περιλαμβάνει στοιχεία όπως η γλώσσα, η τέχνη και οι πεποιθήσεις. Είναι αλληλοεξαρτώμενος, επηρεάζεται και επηρεάζει άλλους πολιτισμούς μέσω των παγκόσμιων ανταλλαγών. Αυτή η ανταλλαγή ιδεών και πρακτικών εμπλουτίζει τις κοινωνίες, οδηγώντας σε μεγαλύτερη πολιτιστική ποικιλομορφία και ανάμειξη των παραδόσεων. Η πολιτιστική ταυτότητα είναι ρευστή, μεταβαλλόμενη ανάλογα με το πλαίσιο - κάποιος μπορεί να ταυτιστεί διαφορετικά ανάλογα με την κατάσταση. Ο πολιτισμός είναι πολύπλοκος, με διαφορετικές εμπειρίες ακόμη και μέσα σε μια κοινωνία, που διαμορφώνονται από παράγοντες όπως η κοινωνικοοικονομική κατάσταση. Οι παρερμηνείες είναι συχνές, όπως η σύγχυση των οικονομικών πιέσεων με τις πολιτιστικές τάσεις. Ο δημόσιος λόγος μπορεί να υπερτονίσει το ρόλο του πολιτισμού και να παραβλέψει άλλους σημαντικούς παράγοντες, όπως οι πόροι και οι κοινωνικοοικονομικές συνθήκες.</a:t>
            </a:r>
          </a:p>
        </p:txBody>
      </p:sp>
      <p:sp>
        <p:nvSpPr>
          <p:cNvPr id="4" name="Foliennummernplatzhalter 3"/>
          <p:cNvSpPr>
            <a:spLocks noGrp="1"/>
          </p:cNvSpPr>
          <p:nvPr>
            <p:ph type="sldNum" sz="quarter" idx="10"/>
          </p:nvPr>
        </p:nvSpPr>
        <p:spPr/>
        <p:txBody>
          <a:bodyPr/>
          <a:lstStyle/>
          <a:p>
            <a:fld id="{421F0DFB-6024-4182-80A2-40DE2339472F}" type="slidenum">
              <a:rPr lang="en-US" smtClean="0"/>
              <a:t>7</a:t>
            </a:fld>
            <a:endParaRPr lang="en-US"/>
          </a:p>
        </p:txBody>
      </p:sp>
    </p:spTree>
    <p:extLst>
      <p:ext uri="{BB962C8B-B14F-4D97-AF65-F5344CB8AC3E}">
        <p14:creationId xmlns:p14="http://schemas.microsoft.com/office/powerpoint/2010/main" val="404573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Στα εκπαιδευτικά περιβάλλοντα, ο εγκλιματισμός συμβαίνει καθώς οι μαθητές μαθαίνουν τα πολιτιστικά πρότυπα της κοινωνίας τους μέσω των αλληλεπιδράσεων. Οι εκπαιδευτικοί διαδραματίζουν καθοριστικό ρόλο σε αυτή τη διαδικασία, καθώς διαμορφώνουν πολιτισμικές </a:t>
            </a:r>
            <a:r>
              <a:rPr lang="en-US" dirty="0" err="1"/>
              <a:t>συμπεριφορές </a:t>
            </a:r>
            <a:r>
              <a:rPr lang="en-US" dirty="0"/>
              <a:t>και δημιουργούν ένα περιβάλλον όπου οι μαθητές με διαφορετικό υπόβαθρο μπορούν να μάθουν και να αναπτυχθούν μαζί. Είναι σημαντικό για τους εκπαιδευτικούς να γνωρίζουν τις πολιτισμικές δυναμικές που παίζουν ρόλο και να καλλιεργούν ένα περιβάλλον στην τάξη που σέβεται και εξυμνεί αυτές τις διαφορές. Έτσι, </a:t>
            </a:r>
            <a:r>
              <a:rPr lang="en-US" baseline="0" dirty="0"/>
              <a:t>η δημιουργία μιας τάξης χωρίς πολιτισμικ</a:t>
            </a:r>
            <a:r>
              <a:rPr lang="el-GR" baseline="0" dirty="0" err="1"/>
              <a:t>ού</a:t>
            </a:r>
            <a:r>
              <a:rPr lang="en-US" baseline="0" dirty="0"/>
              <a:t>ς αποκλεισμούς περιλαμβάνει κάτι περισσότερο από την απλή αναγνώριση της διαφορετικότητας. Απαιτεί την εφαρμογή πολιτισμικά σχετικής παιδαγωγικής, όπου οι μέθοδοι διδασκαλίας και τα υλικά αντικατοπτρίζουν το διαφορετικό υπόβαθρο των μαθητών. Η προώθηση του αμοιβαίου σεβασμού και της κατανόησης είναι καθοριστικής σημασίας, όπως και η αντιμετώπιση τυχόν πολιτισμικών προκαταλήψεων ή στερεοτύπων που μπορεί να υπάρχουν. Η προσέγγιση αυτή όχι μόνο εμπλουτίζει τη μαθησιακή εμπειρία αλλά και συμβάλλει στην προετοιμασία των μαθητών για έναν πολυπολιτισμικό κόσμο".</a:t>
            </a:r>
            <a:endParaRPr lang="en-US" b="0" dirty="0"/>
          </a:p>
        </p:txBody>
      </p:sp>
      <p:sp>
        <p:nvSpPr>
          <p:cNvPr id="4" name="Foliennummernplatzhalter 3"/>
          <p:cNvSpPr>
            <a:spLocks noGrp="1"/>
          </p:cNvSpPr>
          <p:nvPr>
            <p:ph type="sldNum" sz="quarter" idx="10"/>
          </p:nvPr>
        </p:nvSpPr>
        <p:spPr/>
        <p:txBody>
          <a:bodyPr/>
          <a:lstStyle/>
          <a:p>
            <a:fld id="{421F0DFB-6024-4182-80A2-40DE2339472F}" type="slidenum">
              <a:rPr lang="en-US" smtClean="0"/>
              <a:t>8</a:t>
            </a:fld>
            <a:endParaRPr lang="en-US"/>
          </a:p>
        </p:txBody>
      </p:sp>
    </p:spTree>
    <p:extLst>
      <p:ext uri="{BB962C8B-B14F-4D97-AF65-F5344CB8AC3E}">
        <p14:creationId xmlns:p14="http://schemas.microsoft.com/office/powerpoint/2010/main" val="295662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Η κατανόηση και ο ορισμός της κουλτούρας είναι θεμελιώδους σημασίας για τη δημιουργία ενός </a:t>
            </a:r>
            <a:r>
              <a:rPr lang="el-GR" sz="1200"/>
              <a:t>συμπεριληπτικού </a:t>
            </a:r>
            <a:r>
              <a:rPr lang="en-US" sz="1200"/>
              <a:t>εκ</a:t>
            </a:r>
            <a:r>
              <a:rPr lang="en-US" sz="1200" dirty="0"/>
              <a:t>παιδευτικού περιβάλλοντος. Ως εκπαιδευτικοί, πρέπει να προωθούμε προληπτικά την πολιτισμική ευαισθητοποίηση και ευαισθησία για να διασφαλίσουμε ότι κάθε μαθητής αισθάνεται ότι εκτιμάται και ότι συμπεριλαμβάνεται. Με τον τρόπο αυτό, συμβάλλουμε σε μια πιο δίκαιη και αρμονική κοινωνία.</a:t>
            </a:r>
          </a:p>
          <a:p>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err="1"/>
              <a:t>Θα ολοκληρώσουμε αυτή τη συνεδρία με </a:t>
            </a:r>
            <a:r>
              <a:rPr lang="de-DE" b="0" baseline="0" dirty="0"/>
              <a:t>μια </a:t>
            </a:r>
            <a:r>
              <a:rPr lang="de-DE" b="0" baseline="0" dirty="0" err="1"/>
              <a:t>άσκηση αναστοχασμού</a:t>
            </a:r>
            <a:r>
              <a:rPr lang="de-DE" b="0" baseline="0" dirty="0"/>
              <a:t>: </a:t>
            </a:r>
            <a:r>
              <a:rPr lang="en-US" sz="1200" dirty="0"/>
              <a:t>Αφιερώστε λίγο χρόνο για να σκεφτείτε τις δικές σας πολιτισμικές προκαταλήψεις και πώς αυτές μπορεί να επηρεάζουν τη διδασκαλία σας. Ποια βήματα μπορείτε να κάνετε για να ενσωματώσετε την πολιτισμική ευαισθητοποίηση στην καθημερινή σας πρακτική; Αυτός ο αυτοστοχασμός είναι ζωτικής σημασίας για τη δημιουργία ενός περιβάλλοντος στην τάξη που θα είναι πραγματικά περιεκτικό και θα υποστηρίζει όλους τους μαθητές.</a:t>
            </a:r>
            <a:endParaRPr lang="de-DE" sz="1200" dirty="0"/>
          </a:p>
          <a:p>
            <a:r>
              <a:rPr lang="de-DE" b="0" dirty="0"/>
              <a:t>Γράψτε </a:t>
            </a:r>
            <a:r>
              <a:rPr lang="de-DE" b="0" dirty="0" err="1"/>
              <a:t>τις απαντήσεις σας </a:t>
            </a:r>
            <a:r>
              <a:rPr lang="de-DE" b="0" baseline="0" dirty="0"/>
              <a:t>σε ένα </a:t>
            </a:r>
            <a:r>
              <a:rPr lang="de-DE" b="0" baseline="0" dirty="0" err="1"/>
              <a:t>ημερολόγιο</a:t>
            </a:r>
            <a:r>
              <a:rPr lang="de-DE" b="0" baseline="0" dirty="0"/>
              <a:t>. </a:t>
            </a:r>
            <a:r>
              <a:rPr lang="de-DE" b="0" baseline="0" dirty="0" err="1"/>
              <a:t>Η άσκηση </a:t>
            </a:r>
            <a:r>
              <a:rPr lang="de-DE" b="0" baseline="0" dirty="0"/>
              <a:t>αυτή </a:t>
            </a:r>
            <a:r>
              <a:rPr lang="de-DE" b="0" baseline="0" dirty="0" err="1"/>
              <a:t>θα διαρκέσει περίπου </a:t>
            </a:r>
            <a:r>
              <a:rPr lang="de-DE" b="0" baseline="0" dirty="0"/>
              <a:t>5-10 </a:t>
            </a:r>
            <a:r>
              <a:rPr lang="de-DE" b="0" baseline="0" dirty="0" err="1"/>
              <a:t>λεπτά</a:t>
            </a:r>
            <a:r>
              <a:rPr lang="de-DE" b="0" baseline="0" dirty="0"/>
              <a:t>. </a:t>
            </a:r>
            <a:endParaRPr lang="en-US" b="0" dirty="0"/>
          </a:p>
        </p:txBody>
      </p:sp>
      <p:sp>
        <p:nvSpPr>
          <p:cNvPr id="4" name="Foliennummernplatzhalter 3"/>
          <p:cNvSpPr>
            <a:spLocks noGrp="1"/>
          </p:cNvSpPr>
          <p:nvPr>
            <p:ph type="sldNum" sz="quarter" idx="10"/>
          </p:nvPr>
        </p:nvSpPr>
        <p:spPr/>
        <p:txBody>
          <a:bodyPr/>
          <a:lstStyle/>
          <a:p>
            <a:fld id="{421F0DFB-6024-4182-80A2-40DE2339472F}" type="slidenum">
              <a:rPr lang="en-US" smtClean="0"/>
              <a:t>9</a:t>
            </a:fld>
            <a:endParaRPr lang="en-US"/>
          </a:p>
        </p:txBody>
      </p:sp>
    </p:spTree>
    <p:extLst>
      <p:ext uri="{BB962C8B-B14F-4D97-AF65-F5344CB8AC3E}">
        <p14:creationId xmlns:p14="http://schemas.microsoft.com/office/powerpoint/2010/main" val="265711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26/8/2025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26/8/2025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26/8/2025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26/8/2025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26/8/2025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26/8/2025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26/8/2025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26/8/2025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515006" y="2114562"/>
            <a:ext cx="5489475" cy="1631216"/>
          </a:xfrm>
          <a:prstGeom prst="rect">
            <a:avLst/>
          </a:prstGeom>
          <a:noFill/>
        </p:spPr>
        <p:txBody>
          <a:bodyPr wrap="square" rtlCol="0">
            <a:spAutoFit/>
          </a:bodyPr>
          <a:lstStyle/>
          <a:p>
            <a:r>
              <a:rPr lang="en-US" sz="4400" dirty="0">
                <a:solidFill>
                  <a:schemeClr val="bg1"/>
                </a:solidFill>
                <a:latin typeface="+mj-lt"/>
              </a:rPr>
              <a:t>Ενότητα 1.4. </a:t>
            </a:r>
            <a:endParaRPr lang="el-GR" sz="2800" b="1" dirty="0">
              <a:solidFill>
                <a:srgbClr val="69ABDB"/>
              </a:solidFill>
              <a:latin typeface="+mj-lt"/>
            </a:endParaRPr>
          </a:p>
          <a:p>
            <a:r>
              <a:rPr lang="el-GR" sz="2800" b="1" dirty="0" err="1">
                <a:solidFill>
                  <a:srgbClr val="69ABDB"/>
                </a:solidFill>
              </a:rPr>
              <a:t>Πολιτισμοποίηση</a:t>
            </a:r>
            <a:endParaRPr lang="en-US" sz="2800" b="1" dirty="0">
              <a:solidFill>
                <a:srgbClr val="69ABDB"/>
              </a:solidFill>
            </a:endParaRPr>
          </a:p>
          <a:p>
            <a:r>
              <a:rPr lang="en-US" sz="2800" b="1" dirty="0">
                <a:solidFill>
                  <a:srgbClr val="69ABDB"/>
                </a:solidFill>
              </a:rPr>
              <a:t>και </a:t>
            </a:r>
            <a:r>
              <a:rPr lang="en-US" sz="2800" b="1" dirty="0" err="1">
                <a:solidFill>
                  <a:srgbClr val="69ABDB"/>
                </a:solidFill>
              </a:rPr>
              <a:t>ορισμός</a:t>
            </a:r>
            <a:r>
              <a:rPr lang="en-US" sz="2800" b="1" dirty="0">
                <a:solidFill>
                  <a:srgbClr val="69ABDB"/>
                </a:solidFill>
              </a:rPr>
              <a:t> </a:t>
            </a:r>
            <a:r>
              <a:rPr lang="en-US" sz="2800" b="1" dirty="0" err="1">
                <a:solidFill>
                  <a:srgbClr val="69ABDB"/>
                </a:solidFill>
              </a:rPr>
              <a:t>του</a:t>
            </a:r>
            <a:r>
              <a:rPr lang="en-US" sz="2800" b="1" dirty="0">
                <a:solidFill>
                  <a:srgbClr val="69ABDB"/>
                </a:solidFill>
              </a:rPr>
              <a:t> "π</a:t>
            </a:r>
            <a:r>
              <a:rPr lang="en-US" sz="2800" b="1" dirty="0" err="1">
                <a:solidFill>
                  <a:srgbClr val="69ABDB"/>
                </a:solidFill>
              </a:rPr>
              <a:t>ολιτισμού</a:t>
            </a:r>
            <a:r>
              <a:rPr lang="en-US" sz="2800" b="1" dirty="0">
                <a:solidFill>
                  <a:srgbClr val="69ABDB"/>
                </a:solidFill>
              </a:rPr>
              <a:t>"</a:t>
            </a: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252865"/>
                </a:solidFill>
                <a:latin typeface="+mn-lt"/>
                <a:cs typeface="Arial" panose="020B0604020202020204" pitchFamily="34" charset="0"/>
              </a:rPr>
              <a:t>ENOTHTA 1</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44448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de-DE" sz="2400" b="1" dirty="0" err="1">
                <a:solidFill>
                  <a:srgbClr val="232765"/>
                </a:solidFill>
                <a:latin typeface="+mn-lt"/>
              </a:rPr>
              <a:t>Εισαγωγή του όρου </a:t>
            </a:r>
            <a:r>
              <a:rPr lang="de-DE" sz="2400" b="1" dirty="0">
                <a:solidFill>
                  <a:srgbClr val="232765"/>
                </a:solidFill>
                <a:latin typeface="+mn-lt"/>
              </a:rPr>
              <a:t>"Πολιτισμός"</a:t>
            </a:r>
            <a:endParaRPr lang="en-US" sz="2400" b="1" dirty="0">
              <a:solidFill>
                <a:srgbClr val="232765"/>
              </a:solidFill>
              <a:latin typeface="+mn-lt"/>
            </a:endParaRPr>
          </a:p>
        </p:txBody>
      </p:sp>
      <p:pic>
        <p:nvPicPr>
          <p:cNvPr id="5" name="Inhaltsplatzhalter 4"/>
          <p:cNvPicPr>
            <a:picLocks noGrp="1" noChangeAspect="1"/>
          </p:cNvPicPr>
          <p:nvPr>
            <p:ph idx="1"/>
          </p:nvPr>
        </p:nvPicPr>
        <p:blipFill>
          <a:blip r:embed="rId3"/>
          <a:stretch>
            <a:fillRect/>
          </a:stretch>
        </p:blipFill>
        <p:spPr>
          <a:xfrm>
            <a:off x="1576689" y="2544951"/>
            <a:ext cx="757437" cy="757437"/>
          </a:xfrm>
          <a:prstGeom prst="rect">
            <a:avLst/>
          </a:prstGeom>
        </p:spPr>
      </p:pic>
      <p:pic>
        <p:nvPicPr>
          <p:cNvPr id="6" name="Grafik 5"/>
          <p:cNvPicPr>
            <a:picLocks noChangeAspect="1"/>
          </p:cNvPicPr>
          <p:nvPr/>
        </p:nvPicPr>
        <p:blipFill>
          <a:blip r:embed="rId4"/>
          <a:stretch>
            <a:fillRect/>
          </a:stretch>
        </p:blipFill>
        <p:spPr>
          <a:xfrm>
            <a:off x="5158413" y="2568791"/>
            <a:ext cx="761374" cy="709755"/>
          </a:xfrm>
          <a:prstGeom prst="rect">
            <a:avLst/>
          </a:prstGeom>
        </p:spPr>
      </p:pic>
      <p:pic>
        <p:nvPicPr>
          <p:cNvPr id="7" name="Grafik 6"/>
          <p:cNvPicPr>
            <a:picLocks noChangeAspect="1"/>
          </p:cNvPicPr>
          <p:nvPr/>
        </p:nvPicPr>
        <p:blipFill>
          <a:blip r:embed="rId5"/>
          <a:stretch>
            <a:fillRect/>
          </a:stretch>
        </p:blipFill>
        <p:spPr>
          <a:xfrm>
            <a:off x="8744074" y="2399264"/>
            <a:ext cx="616495" cy="903124"/>
          </a:xfrm>
          <a:prstGeom prst="rect">
            <a:avLst/>
          </a:prstGeom>
        </p:spPr>
      </p:pic>
      <p:sp>
        <p:nvSpPr>
          <p:cNvPr id="8" name="Textfeld 7"/>
          <p:cNvSpPr txBox="1"/>
          <p:nvPr/>
        </p:nvSpPr>
        <p:spPr>
          <a:xfrm>
            <a:off x="1022683" y="3645568"/>
            <a:ext cx="2213811" cy="369332"/>
          </a:xfrm>
          <a:prstGeom prst="rect">
            <a:avLst/>
          </a:prstGeom>
          <a:noFill/>
        </p:spPr>
        <p:txBody>
          <a:bodyPr wrap="square" rtlCol="0">
            <a:spAutoFit/>
          </a:bodyPr>
          <a:lstStyle/>
          <a:p>
            <a:r>
              <a:rPr lang="en-US" b="1" dirty="0"/>
              <a:t>Ορισμός του πολιτισμού</a:t>
            </a:r>
          </a:p>
        </p:txBody>
      </p:sp>
      <p:sp>
        <p:nvSpPr>
          <p:cNvPr id="9" name="Rechteck 8"/>
          <p:cNvSpPr/>
          <p:nvPr/>
        </p:nvSpPr>
        <p:spPr>
          <a:xfrm>
            <a:off x="4557549" y="3641921"/>
            <a:ext cx="1994841" cy="369332"/>
          </a:xfrm>
          <a:prstGeom prst="rect">
            <a:avLst/>
          </a:prstGeom>
        </p:spPr>
        <p:txBody>
          <a:bodyPr wrap="none">
            <a:spAutoFit/>
          </a:bodyPr>
          <a:lstStyle/>
          <a:p>
            <a:r>
              <a:rPr lang="en-US" b="1" dirty="0"/>
              <a:t>Προέλευση του όρου</a:t>
            </a:r>
          </a:p>
        </p:txBody>
      </p:sp>
      <p:sp>
        <p:nvSpPr>
          <p:cNvPr id="10" name="Rechteck 9"/>
          <p:cNvSpPr/>
          <p:nvPr/>
        </p:nvSpPr>
        <p:spPr>
          <a:xfrm>
            <a:off x="7873312" y="3645568"/>
            <a:ext cx="2407454" cy="369332"/>
          </a:xfrm>
          <a:prstGeom prst="rect">
            <a:avLst/>
          </a:prstGeom>
        </p:spPr>
        <p:txBody>
          <a:bodyPr wrap="none">
            <a:spAutoFit/>
          </a:bodyPr>
          <a:lstStyle/>
          <a:p>
            <a:r>
              <a:rPr lang="en-US" b="1" dirty="0"/>
              <a:t>Ευρείες χρήσεις του "πολιτισμού"</a:t>
            </a:r>
          </a:p>
        </p:txBody>
      </p:sp>
    </p:spTree>
    <p:extLst>
      <p:ext uri="{BB962C8B-B14F-4D97-AF65-F5344CB8AC3E}">
        <p14:creationId xmlns:p14="http://schemas.microsoft.com/office/powerpoint/2010/main" val="266901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6" y="2002971"/>
            <a:ext cx="3580898" cy="2700338"/>
          </a:xfrm>
          <a:solidFill>
            <a:schemeClr val="accent1">
              <a:lumMod val="40000"/>
              <a:lumOff val="60000"/>
            </a:schemeClr>
          </a:solidFill>
          <a:ln>
            <a:solidFill>
              <a:schemeClr val="accent1">
                <a:lumMod val="20000"/>
                <a:lumOff val="80000"/>
              </a:schemeClr>
            </a:solidFill>
          </a:ln>
        </p:spPr>
        <p:txBody>
          <a:bodyPr>
            <a:normAutofit/>
          </a:bodyPr>
          <a:lstStyle/>
          <a:p>
            <a:r>
              <a:rPr lang="de-DE" sz="1800" b="1" dirty="0" err="1"/>
              <a:t>Ανθρω</a:t>
            </a:r>
            <a:r>
              <a:rPr lang="de-DE" sz="1800" b="1" dirty="0"/>
              <a:t>πολογικ</a:t>
            </a:r>
            <a:r>
              <a:rPr lang="el-GR" sz="1800" b="1" dirty="0" err="1"/>
              <a:t>οί</a:t>
            </a:r>
            <a:endParaRPr lang="de-DE" sz="1800" b="1" dirty="0"/>
          </a:p>
          <a:p>
            <a:endParaRPr lang="de-DE" sz="1800" dirty="0"/>
          </a:p>
          <a:p>
            <a:pPr marL="0" indent="0">
              <a:buNone/>
            </a:pPr>
            <a:r>
              <a:rPr lang="en-US" sz="1800" dirty="0"/>
              <a:t>Ο Έντουαρντ Τέιλορ την περιέγραψε ως ένα "σύνθετο σύνολο", αντανακλώντας το ευρύ πεδίο εφαρμογής της έννοιας.</a:t>
            </a:r>
            <a:endParaRPr lang="de-DE" sz="1800" dirty="0"/>
          </a:p>
          <a:p>
            <a:pPr marL="0" indent="0">
              <a:buNone/>
            </a:pPr>
            <a:endParaRPr lang="de-DE" sz="1800" dirty="0"/>
          </a:p>
          <a:p>
            <a:pPr marL="0" indent="0">
              <a:buNone/>
            </a:pPr>
            <a:endParaRPr lang="de-DE" sz="1800" dirty="0"/>
          </a:p>
          <a:p>
            <a:pPr marL="0" indent="0">
              <a:buNone/>
            </a:pPr>
            <a:endParaRPr lang="de-DE" sz="1800" dirty="0"/>
          </a:p>
        </p:txBody>
      </p:sp>
      <p:sp>
        <p:nvSpPr>
          <p:cNvPr id="6" name="Τίτλος 1"/>
          <p:cNvSpPr>
            <a:spLocks noGrp="1"/>
          </p:cNvSpPr>
          <p:nvPr>
            <p:ph type="title"/>
          </p:nvPr>
        </p:nvSpPr>
        <p:spPr>
          <a:xfrm>
            <a:off x="485775" y="1140823"/>
            <a:ext cx="10868025" cy="679268"/>
          </a:xfrm>
        </p:spPr>
        <p:txBody>
          <a:bodyPr>
            <a:noAutofit/>
          </a:bodyPr>
          <a:lstStyle/>
          <a:p>
            <a:r>
              <a:rPr lang="de-DE" sz="2400" b="1" dirty="0" err="1">
                <a:solidFill>
                  <a:srgbClr val="67ADDB"/>
                </a:solidFill>
                <a:latin typeface="+mn-lt"/>
              </a:rPr>
              <a:t>Ορισμένοι ορισμοί του </a:t>
            </a:r>
            <a:r>
              <a:rPr lang="de-DE" sz="2400" b="1" dirty="0">
                <a:solidFill>
                  <a:srgbClr val="67ADDB"/>
                </a:solidFill>
                <a:latin typeface="+mn-lt"/>
              </a:rPr>
              <a:t>πολιτισμού</a:t>
            </a:r>
            <a:endParaRPr lang="en-US" sz="2400" b="1" dirty="0">
              <a:solidFill>
                <a:srgbClr val="67ADDB"/>
              </a:solidFill>
              <a:latin typeface="+mn-lt"/>
            </a:endParaRPr>
          </a:p>
        </p:txBody>
      </p:sp>
      <p:pic>
        <p:nvPicPr>
          <p:cNvPr id="2" name="Grafik 1"/>
          <p:cNvPicPr>
            <a:picLocks noChangeAspect="1"/>
          </p:cNvPicPr>
          <p:nvPr/>
        </p:nvPicPr>
        <p:blipFill>
          <a:blip r:embed="rId3"/>
          <a:stretch>
            <a:fillRect/>
          </a:stretch>
        </p:blipFill>
        <p:spPr>
          <a:xfrm>
            <a:off x="4211054" y="1990352"/>
            <a:ext cx="3608184" cy="2712955"/>
          </a:xfrm>
          <a:prstGeom prst="rect">
            <a:avLst/>
          </a:prstGeom>
        </p:spPr>
      </p:pic>
      <p:pic>
        <p:nvPicPr>
          <p:cNvPr id="11" name="Grafik 10"/>
          <p:cNvPicPr>
            <a:picLocks noChangeAspect="1"/>
          </p:cNvPicPr>
          <p:nvPr/>
        </p:nvPicPr>
        <p:blipFill>
          <a:blip r:embed="rId3"/>
          <a:stretch>
            <a:fillRect/>
          </a:stretch>
        </p:blipFill>
        <p:spPr>
          <a:xfrm>
            <a:off x="7980946" y="1990353"/>
            <a:ext cx="3590855" cy="2712955"/>
          </a:xfrm>
          <a:prstGeom prst="rect">
            <a:avLst/>
          </a:prstGeom>
        </p:spPr>
      </p:pic>
      <p:sp>
        <p:nvSpPr>
          <p:cNvPr id="12" name="Textfeld 11"/>
          <p:cNvSpPr txBox="1"/>
          <p:nvPr/>
        </p:nvSpPr>
        <p:spPr>
          <a:xfrm>
            <a:off x="4339388" y="2002971"/>
            <a:ext cx="3479849" cy="2308324"/>
          </a:xfrm>
          <a:prstGeom prst="rect">
            <a:avLst/>
          </a:prstGeom>
          <a:noFill/>
        </p:spPr>
        <p:txBody>
          <a:bodyPr wrap="square" rtlCol="0">
            <a:spAutoFit/>
          </a:bodyPr>
          <a:lstStyle/>
          <a:p>
            <a:pPr marL="285750" indent="-285750">
              <a:buFont typeface="Arial" panose="020B0604020202020204" pitchFamily="34" charset="0"/>
              <a:buChar char="•"/>
            </a:pPr>
            <a:r>
              <a:rPr lang="de-DE" b="1" dirty="0" err="1"/>
              <a:t>Κοινωνιολογικ</a:t>
            </a:r>
            <a:r>
              <a:rPr lang="el-GR" b="1" dirty="0" err="1"/>
              <a:t>οί</a:t>
            </a:r>
            <a:endParaRPr lang="de-DE" b="1" dirty="0"/>
          </a:p>
          <a:p>
            <a:pPr marL="285750" indent="-285750">
              <a:buFont typeface="Arial" panose="020B0604020202020204" pitchFamily="34" charset="0"/>
              <a:buChar char="•"/>
            </a:pPr>
            <a:endParaRPr lang="de-DE" b="1" dirty="0"/>
          </a:p>
          <a:p>
            <a:r>
              <a:rPr lang="en-US" dirty="0">
                <a:solidFill>
                  <a:prstClr val="black"/>
                </a:solidFill>
              </a:rPr>
              <a:t>"κοινά πρότυπα </a:t>
            </a:r>
            <a:r>
              <a:rPr lang="en-US" dirty="0" err="1">
                <a:solidFill>
                  <a:prstClr val="black"/>
                </a:solidFill>
              </a:rPr>
              <a:t>συμπεριφοράς </a:t>
            </a:r>
            <a:r>
              <a:rPr lang="en-US" dirty="0">
                <a:solidFill>
                  <a:prstClr val="black"/>
                </a:solidFill>
              </a:rPr>
              <a:t>και αλληλεπίδρασης, γνωστικές κατασκευές και συναισθηματικές αντιλήψεις που μαθαίνονται μέσω μιας διαδικασίας </a:t>
            </a:r>
            <a:r>
              <a:rPr lang="en-US" dirty="0" err="1">
                <a:solidFill>
                  <a:prstClr val="black"/>
                </a:solidFill>
              </a:rPr>
              <a:t>κοινωνικοποίησης</a:t>
            </a:r>
            <a:r>
              <a:rPr lang="en-US" dirty="0">
                <a:solidFill>
                  <a:prstClr val="black"/>
                </a:solidFill>
              </a:rPr>
              <a:t>"</a:t>
            </a:r>
            <a:endParaRPr lang="de-DE" b="1" dirty="0"/>
          </a:p>
        </p:txBody>
      </p:sp>
      <p:sp>
        <p:nvSpPr>
          <p:cNvPr id="14" name="Textfeld 13"/>
          <p:cNvSpPr txBox="1"/>
          <p:nvPr/>
        </p:nvSpPr>
        <p:spPr>
          <a:xfrm>
            <a:off x="8085221" y="2002971"/>
            <a:ext cx="2358190" cy="369332"/>
          </a:xfrm>
          <a:prstGeom prst="rect">
            <a:avLst/>
          </a:prstGeom>
          <a:noFill/>
        </p:spPr>
        <p:txBody>
          <a:bodyPr wrap="square" rtlCol="0">
            <a:spAutoFit/>
          </a:bodyPr>
          <a:lstStyle/>
          <a:p>
            <a:pPr marL="285750" indent="-285750">
              <a:buFont typeface="Arial" panose="020B0604020202020204" pitchFamily="34" charset="0"/>
              <a:buChar char="•"/>
            </a:pPr>
            <a:r>
              <a:rPr lang="de-DE" b="1" dirty="0" err="1"/>
              <a:t>Ψυχολογικ</a:t>
            </a:r>
            <a:r>
              <a:rPr lang="el-GR" b="1"/>
              <a:t>οί</a:t>
            </a:r>
            <a:r>
              <a:rPr lang="de-DE" b="1"/>
              <a:t> </a:t>
            </a:r>
            <a:endParaRPr lang="en-US" b="1" dirty="0"/>
          </a:p>
        </p:txBody>
      </p:sp>
      <p:sp>
        <p:nvSpPr>
          <p:cNvPr id="15" name="Rechteck 14"/>
          <p:cNvSpPr/>
          <p:nvPr/>
        </p:nvSpPr>
        <p:spPr>
          <a:xfrm>
            <a:off x="7980946" y="2556968"/>
            <a:ext cx="3590855" cy="1200329"/>
          </a:xfrm>
          <a:prstGeom prst="rect">
            <a:avLst/>
          </a:prstGeom>
        </p:spPr>
        <p:txBody>
          <a:bodyPr wrap="square">
            <a:spAutoFit/>
          </a:bodyPr>
          <a:lstStyle/>
          <a:p>
            <a:r>
              <a:rPr lang="en-US" dirty="0"/>
              <a:t>"συλλογικός προγραμματισμός του νου που διακρίνει τα μέλη μιας κατηγορίας ανθρώπων από μια άλλη" </a:t>
            </a:r>
          </a:p>
        </p:txBody>
      </p:sp>
    </p:spTree>
    <p:extLst>
      <p:ext uri="{BB962C8B-B14F-4D97-AF65-F5344CB8AC3E}">
        <p14:creationId xmlns:p14="http://schemas.microsoft.com/office/powerpoint/2010/main" val="317248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5842190" y="1820091"/>
            <a:ext cx="5001288" cy="3912939"/>
          </a:xfrm>
          <a:prstGeom prst="rect">
            <a:avLst/>
          </a:prstGeom>
        </p:spPr>
      </p:pic>
      <p:sp>
        <p:nvSpPr>
          <p:cNvPr id="4" name="Θέση κειμένου 3"/>
          <p:cNvSpPr>
            <a:spLocks noGrp="1"/>
          </p:cNvSpPr>
          <p:nvPr>
            <p:ph type="body" sz="half" idx="2"/>
          </p:nvPr>
        </p:nvSpPr>
        <p:spPr>
          <a:xfrm>
            <a:off x="485775" y="2404383"/>
            <a:ext cx="4286250" cy="3954463"/>
          </a:xfrm>
        </p:spPr>
        <p:txBody>
          <a:bodyPr>
            <a:normAutofit/>
          </a:bodyPr>
          <a:lstStyle/>
          <a:p>
            <a:pPr marL="285750" indent="-285750">
              <a:buFont typeface="Arial" panose="020B0604020202020204" pitchFamily="34" charset="0"/>
              <a:buChar char="•"/>
            </a:pPr>
            <a:r>
              <a:rPr lang="en-US" sz="2000" dirty="0"/>
              <a:t>Ο πολιτισμός δημιουργείται μέσω της κοινωνικής αλληλεπίδρασης.</a:t>
            </a:r>
          </a:p>
          <a:p>
            <a:pPr marL="285750" indent="-285750">
              <a:buFont typeface="Arial" panose="020B0604020202020204" pitchFamily="34" charset="0"/>
              <a:buChar char="•"/>
            </a:pPr>
            <a:r>
              <a:rPr lang="en-US" sz="2000" dirty="0"/>
              <a:t>Επηρεάζεται από ιστορικούς και περιβαλλοντικούς παράγοντες.</a:t>
            </a:r>
          </a:p>
          <a:p>
            <a:pPr marL="285750" indent="-285750">
              <a:buFont typeface="Arial" panose="020B0604020202020204" pitchFamily="34" charset="0"/>
              <a:buChar char="•"/>
            </a:pPr>
            <a:r>
              <a:rPr lang="en-US" sz="2000" dirty="0"/>
              <a:t>Δυναμική, εξελίσσεται συνεχώς καθώς η κοινωνία αλλάζει.</a:t>
            </a:r>
          </a:p>
        </p:txBody>
      </p:sp>
      <p:sp>
        <p:nvSpPr>
          <p:cNvPr id="6" name="Τίτλος 1"/>
          <p:cNvSpPr>
            <a:spLocks noGrp="1"/>
          </p:cNvSpPr>
          <p:nvPr>
            <p:ph type="title"/>
          </p:nvPr>
        </p:nvSpPr>
        <p:spPr>
          <a:xfrm>
            <a:off x="485775" y="1140823"/>
            <a:ext cx="4286251" cy="679268"/>
          </a:xfrm>
        </p:spPr>
        <p:txBody>
          <a:bodyPr>
            <a:noAutofit/>
          </a:bodyPr>
          <a:lstStyle/>
          <a:p>
            <a:r>
              <a:rPr lang="en-US" sz="2400" b="1" dirty="0">
                <a:solidFill>
                  <a:srgbClr val="232765"/>
                </a:solidFill>
                <a:latin typeface="+mn-lt"/>
              </a:rPr>
              <a:t>Ανάπτυξη του πολιτισμού</a:t>
            </a:r>
          </a:p>
        </p:txBody>
      </p:sp>
    </p:spTree>
    <p:extLst>
      <p:ext uri="{BB962C8B-B14F-4D97-AF65-F5344CB8AC3E}">
        <p14:creationId xmlns:p14="http://schemas.microsoft.com/office/powerpoint/2010/main" val="50498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 name="Ομάδα 158"/>
          <p:cNvGrpSpPr/>
          <p:nvPr/>
        </p:nvGrpSpPr>
        <p:grpSpPr>
          <a:xfrm>
            <a:off x="1620252" y="1660357"/>
            <a:ext cx="7827919" cy="4400049"/>
            <a:chOff x="1917032" y="1828296"/>
            <a:chExt cx="7595308" cy="4296279"/>
          </a:xfrm>
          <a:solidFill>
            <a:schemeClr val="accent1">
              <a:lumMod val="40000"/>
              <a:lumOff val="60000"/>
            </a:schemeClr>
          </a:solidFill>
        </p:grpSpPr>
        <p:sp>
          <p:nvSpPr>
            <p:cNvPr id="160" name="Freeform 8">
              <a:extLst>
                <a:ext uri="{FF2B5EF4-FFF2-40B4-BE49-F238E27FC236}">
                  <a16:creationId xmlns:a16="http://schemas.microsoft.com/office/drawing/2014/main" id="{186557A1-9B3F-4230-99A1-1C21B60D32E7}"/>
                </a:ext>
              </a:extLst>
            </p:cNvPr>
            <p:cNvSpPr>
              <a:spLocks noEditPoints="1"/>
            </p:cNvSpPr>
            <p:nvPr/>
          </p:nvSpPr>
          <p:spPr bwMode="auto">
            <a:xfrm>
              <a:off x="2312842" y="3599019"/>
              <a:ext cx="6998934" cy="2494229"/>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1" name="Freeform 9">
              <a:extLst>
                <a:ext uri="{FF2B5EF4-FFF2-40B4-BE49-F238E27FC236}">
                  <a16:creationId xmlns:a16="http://schemas.microsoft.com/office/drawing/2014/main" id="{26EFD36D-B257-4B96-83ED-86A760A89479}"/>
                </a:ext>
              </a:extLst>
            </p:cNvPr>
            <p:cNvSpPr>
              <a:spLocks noEditPoints="1"/>
            </p:cNvSpPr>
            <p:nvPr/>
          </p:nvSpPr>
          <p:spPr bwMode="auto">
            <a:xfrm>
              <a:off x="1917032" y="2286000"/>
              <a:ext cx="7434857" cy="3838575"/>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2" name="Freeform 10">
              <a:extLst>
                <a:ext uri="{FF2B5EF4-FFF2-40B4-BE49-F238E27FC236}">
                  <a16:creationId xmlns:a16="http://schemas.microsoft.com/office/drawing/2014/main" id="{3E364762-B904-4A35-AC70-0A9705400E85}"/>
                </a:ext>
              </a:extLst>
            </p:cNvPr>
            <p:cNvSpPr>
              <a:spLocks noEditPoints="1"/>
            </p:cNvSpPr>
            <p:nvPr/>
          </p:nvSpPr>
          <p:spPr bwMode="auto">
            <a:xfrm>
              <a:off x="3046757" y="2211679"/>
              <a:ext cx="6465583" cy="3298290"/>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3" name="Freeform 11">
              <a:extLst>
                <a:ext uri="{FF2B5EF4-FFF2-40B4-BE49-F238E27FC236}">
                  <a16:creationId xmlns:a16="http://schemas.microsoft.com/office/drawing/2014/main" id="{0A0E1EFD-DFA2-43D3-86F4-EC15E8D3D97E}"/>
                </a:ext>
              </a:extLst>
            </p:cNvPr>
            <p:cNvSpPr>
              <a:spLocks noEditPoints="1"/>
            </p:cNvSpPr>
            <p:nvPr/>
          </p:nvSpPr>
          <p:spPr bwMode="auto">
            <a:xfrm>
              <a:off x="3516225" y="1828296"/>
              <a:ext cx="4260866" cy="1455961"/>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grpSp>
      <p:sp>
        <p:nvSpPr>
          <p:cNvPr id="67" name="Τίτλος 1"/>
          <p:cNvSpPr>
            <a:spLocks noGrp="1"/>
          </p:cNvSpPr>
          <p:nvPr>
            <p:ph type="title"/>
          </p:nvPr>
        </p:nvSpPr>
        <p:spPr>
          <a:xfrm>
            <a:off x="485775" y="1140823"/>
            <a:ext cx="10868025" cy="679268"/>
          </a:xfrm>
        </p:spPr>
        <p:txBody>
          <a:bodyPr>
            <a:noAutofit/>
          </a:bodyPr>
          <a:lstStyle/>
          <a:p>
            <a:r>
              <a:rPr lang="en-US" sz="2400" b="1" dirty="0">
                <a:solidFill>
                  <a:srgbClr val="67ADDB"/>
                </a:solidFill>
                <a:latin typeface="+mn-lt"/>
              </a:rPr>
              <a:t>Σημασία του πολιτισμού</a:t>
            </a:r>
          </a:p>
        </p:txBody>
      </p:sp>
      <p:sp>
        <p:nvSpPr>
          <p:cNvPr id="137" name="Rectangle 11"/>
          <p:cNvSpPr/>
          <p:nvPr/>
        </p:nvSpPr>
        <p:spPr>
          <a:xfrm>
            <a:off x="2802862" y="2739529"/>
            <a:ext cx="1439123" cy="1227126"/>
          </a:xfrm>
          <a:prstGeom prst="rect">
            <a:avLst/>
          </a:prstGeom>
          <a:noFill/>
          <a:ln w="63500">
            <a:solidFill>
              <a:srgbClr val="2327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44" name="TextBox 24"/>
          <p:cNvSpPr txBox="1"/>
          <p:nvPr/>
        </p:nvSpPr>
        <p:spPr>
          <a:xfrm>
            <a:off x="7638366" y="3170917"/>
            <a:ext cx="808507" cy="58477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200" b="1" dirty="0">
                <a:solidFill>
                  <a:srgbClr val="3A4DA0"/>
                </a:solidFill>
                <a:cs typeface="Arial" pitchFamily="34" charset="0"/>
              </a:rPr>
              <a:t>03</a:t>
            </a:r>
            <a:endParaRPr lang="ko-KR" altLang="en-US" sz="3200" b="1" dirty="0">
              <a:solidFill>
                <a:srgbClr val="3A4DA0"/>
              </a:solidFill>
              <a:cs typeface="Arial" pitchFamily="34" charset="0"/>
            </a:endParaRPr>
          </a:p>
        </p:txBody>
      </p:sp>
      <p:sp>
        <p:nvSpPr>
          <p:cNvPr id="153" name="TextBox 27"/>
          <p:cNvSpPr txBox="1"/>
          <p:nvPr/>
        </p:nvSpPr>
        <p:spPr>
          <a:xfrm>
            <a:off x="2345433" y="4151576"/>
            <a:ext cx="1796403" cy="58477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Διαμορφώνει την ταυτότητα και τη συμπεριφορά.</a:t>
            </a:r>
            <a:endParaRPr lang="ko-KR" altLang="en-US" sz="1600" b="1" dirty="0">
              <a:solidFill>
                <a:srgbClr val="232765"/>
              </a:solidFill>
              <a:cs typeface="Arial" pitchFamily="34" charset="0"/>
            </a:endParaRPr>
          </a:p>
        </p:txBody>
      </p:sp>
      <p:sp>
        <p:nvSpPr>
          <p:cNvPr id="151" name="TextBox 30"/>
          <p:cNvSpPr txBox="1"/>
          <p:nvPr/>
        </p:nvSpPr>
        <p:spPr>
          <a:xfrm>
            <a:off x="5021585" y="4068628"/>
            <a:ext cx="1796403"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Επηρεάζει τους κοινωνικούς κανόνες και την επικοινωνία.</a:t>
            </a:r>
            <a:endParaRPr lang="ko-KR" altLang="en-US" sz="1600" b="1" dirty="0">
              <a:solidFill>
                <a:srgbClr val="232765"/>
              </a:solidFill>
              <a:cs typeface="Arial" pitchFamily="34" charset="0"/>
            </a:endParaRPr>
          </a:p>
        </p:txBody>
      </p:sp>
      <p:sp>
        <p:nvSpPr>
          <p:cNvPr id="149" name="TextBox 33"/>
          <p:cNvSpPr txBox="1"/>
          <p:nvPr/>
        </p:nvSpPr>
        <p:spPr>
          <a:xfrm>
            <a:off x="7543856" y="4086219"/>
            <a:ext cx="1796403"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rgbClr val="232765"/>
                </a:solidFill>
                <a:cs typeface="Arial" pitchFamily="34" charset="0"/>
              </a:rPr>
              <a:t>Προωθεί την καινοτομία και την κοινωνική πρόοδο.</a:t>
            </a:r>
            <a:endParaRPr lang="ko-KR" altLang="en-US" sz="1600" b="1" dirty="0">
              <a:solidFill>
                <a:srgbClr val="232765"/>
              </a:solidFill>
              <a:cs typeface="Arial" pitchFamily="34" charset="0"/>
            </a:endParaRPr>
          </a:p>
        </p:txBody>
      </p:sp>
      <p:pic>
        <p:nvPicPr>
          <p:cNvPr id="2" name="Grafik 1"/>
          <p:cNvPicPr>
            <a:picLocks noChangeAspect="1"/>
          </p:cNvPicPr>
          <p:nvPr/>
        </p:nvPicPr>
        <p:blipFill>
          <a:blip r:embed="rId3"/>
          <a:stretch>
            <a:fillRect/>
          </a:stretch>
        </p:blipFill>
        <p:spPr>
          <a:xfrm>
            <a:off x="2932501" y="2933984"/>
            <a:ext cx="1179844" cy="770705"/>
          </a:xfrm>
          <a:prstGeom prst="rect">
            <a:avLst/>
          </a:prstGeom>
        </p:spPr>
      </p:pic>
      <p:pic>
        <p:nvPicPr>
          <p:cNvPr id="3" name="Grafik 2"/>
          <p:cNvPicPr>
            <a:picLocks noChangeAspect="1"/>
          </p:cNvPicPr>
          <p:nvPr/>
        </p:nvPicPr>
        <p:blipFill>
          <a:blip r:embed="rId4"/>
          <a:stretch>
            <a:fillRect/>
          </a:stretch>
        </p:blipFill>
        <p:spPr>
          <a:xfrm>
            <a:off x="5316893" y="2981932"/>
            <a:ext cx="1131922" cy="721097"/>
          </a:xfrm>
          <a:prstGeom prst="rect">
            <a:avLst/>
          </a:prstGeom>
        </p:spPr>
      </p:pic>
      <p:pic>
        <p:nvPicPr>
          <p:cNvPr id="4" name="Grafik 3"/>
          <p:cNvPicPr>
            <a:picLocks noChangeAspect="1"/>
          </p:cNvPicPr>
          <p:nvPr/>
        </p:nvPicPr>
        <p:blipFill>
          <a:blip r:embed="rId5"/>
          <a:stretch>
            <a:fillRect/>
          </a:stretch>
        </p:blipFill>
        <p:spPr>
          <a:xfrm>
            <a:off x="7809652" y="2942325"/>
            <a:ext cx="1073468" cy="717558"/>
          </a:xfrm>
          <a:prstGeom prst="rect">
            <a:avLst/>
          </a:prstGeom>
        </p:spPr>
      </p:pic>
      <p:sp>
        <p:nvSpPr>
          <p:cNvPr id="28" name="Rectangle 11"/>
          <p:cNvSpPr/>
          <p:nvPr/>
        </p:nvSpPr>
        <p:spPr>
          <a:xfrm>
            <a:off x="5220091" y="2739529"/>
            <a:ext cx="1439123" cy="1227126"/>
          </a:xfrm>
          <a:prstGeom prst="rect">
            <a:avLst/>
          </a:prstGeom>
          <a:noFill/>
          <a:ln w="63500">
            <a:solidFill>
              <a:srgbClr val="23276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pic>
        <p:nvPicPr>
          <p:cNvPr id="5" name="Grafik 4"/>
          <p:cNvPicPr>
            <a:picLocks noChangeAspect="1"/>
          </p:cNvPicPr>
          <p:nvPr/>
        </p:nvPicPr>
        <p:blipFill>
          <a:blip r:embed="rId6"/>
          <a:stretch>
            <a:fillRect/>
          </a:stretch>
        </p:blipFill>
        <p:spPr>
          <a:xfrm>
            <a:off x="7596513" y="2690161"/>
            <a:ext cx="1499746" cy="1286367"/>
          </a:xfrm>
          <a:prstGeom prst="rect">
            <a:avLst/>
          </a:prstGeom>
        </p:spPr>
      </p:pic>
    </p:spTree>
    <p:extLst>
      <p:ext uri="{BB962C8B-B14F-4D97-AF65-F5344CB8AC3E}">
        <p14:creationId xmlns:p14="http://schemas.microsoft.com/office/powerpoint/2010/main" val="285707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5" y="2460171"/>
            <a:ext cx="5314950" cy="4173992"/>
          </a:xfrm>
          <a:noFill/>
        </p:spPr>
        <p:txBody>
          <a:bodyPr>
            <a:normAutofit/>
          </a:bodyPr>
          <a:lstStyle/>
          <a:p>
            <a:r>
              <a:rPr lang="en-US" sz="2200" dirty="0"/>
              <a:t>Ο πολιτισμός είναι δυναμικός και πολύπλευρος.</a:t>
            </a:r>
          </a:p>
          <a:p>
            <a:r>
              <a:rPr lang="en-US" sz="2200" dirty="0"/>
              <a:t>Περιλαμβάνει τη γλώσσα, τις τελετουργίες και τα έθιμα.</a:t>
            </a:r>
          </a:p>
          <a:p>
            <a:r>
              <a:rPr lang="en-US" sz="2200" dirty="0"/>
              <a:t>Οι πολιτισμοί αλληλοεπηρεάζονται μέσω της ανταλλαγής.</a:t>
            </a:r>
          </a:p>
        </p:txBody>
      </p:sp>
      <p:sp>
        <p:nvSpPr>
          <p:cNvPr id="6" name="Τίτλος 1"/>
          <p:cNvSpPr>
            <a:spLocks noGrp="1"/>
          </p:cNvSpPr>
          <p:nvPr>
            <p:ph type="title"/>
          </p:nvPr>
        </p:nvSpPr>
        <p:spPr>
          <a:xfrm>
            <a:off x="485775" y="1350888"/>
            <a:ext cx="10868025" cy="679268"/>
          </a:xfrm>
        </p:spPr>
        <p:txBody>
          <a:bodyPr>
            <a:noAutofit/>
          </a:bodyPr>
          <a:lstStyle/>
          <a:p>
            <a:r>
              <a:rPr lang="en-US" sz="2400" b="1" dirty="0">
                <a:solidFill>
                  <a:srgbClr val="67ADDB"/>
                </a:solidFill>
                <a:latin typeface="+mn-lt"/>
              </a:rPr>
              <a:t>Χαρακτηριστικά του πολιτισμού</a:t>
            </a:r>
          </a:p>
        </p:txBody>
      </p:sp>
      <p:pic>
        <p:nvPicPr>
          <p:cNvPr id="2" name="Grafik 1"/>
          <p:cNvPicPr>
            <a:picLocks noChangeAspect="1"/>
          </p:cNvPicPr>
          <p:nvPr/>
        </p:nvPicPr>
        <p:blipFill>
          <a:blip r:embed="rId3"/>
          <a:stretch>
            <a:fillRect/>
          </a:stretch>
        </p:blipFill>
        <p:spPr>
          <a:xfrm>
            <a:off x="6526223" y="1480457"/>
            <a:ext cx="5170254" cy="3469969"/>
          </a:xfrm>
          <a:prstGeom prst="rect">
            <a:avLst/>
          </a:prstGeom>
        </p:spPr>
      </p:pic>
    </p:spTree>
    <p:extLst>
      <p:ext uri="{BB962C8B-B14F-4D97-AF65-F5344CB8AC3E}">
        <p14:creationId xmlns:p14="http://schemas.microsoft.com/office/powerpoint/2010/main" val="327617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5" y="4547286"/>
            <a:ext cx="5314950" cy="1592606"/>
          </a:xfrm>
          <a:noFill/>
        </p:spPr>
        <p:txBody>
          <a:bodyPr>
            <a:normAutofit/>
          </a:bodyPr>
          <a:lstStyle/>
          <a:p>
            <a:r>
              <a:rPr lang="en-US" sz="1800" dirty="0"/>
              <a:t>Ενσωμάτωση στην τάξη μέσω της κοινωνικής αλληλεπίδρασης</a:t>
            </a:r>
          </a:p>
        </p:txBody>
      </p:sp>
      <p:sp>
        <p:nvSpPr>
          <p:cNvPr id="4" name="Θέση περιεχομένου 3"/>
          <p:cNvSpPr>
            <a:spLocks noGrp="1"/>
          </p:cNvSpPr>
          <p:nvPr>
            <p:ph sz="half" idx="2"/>
          </p:nvPr>
        </p:nvSpPr>
        <p:spPr>
          <a:xfrm>
            <a:off x="6162418" y="4547286"/>
            <a:ext cx="5314950" cy="1592606"/>
          </a:xfrm>
          <a:noFill/>
        </p:spPr>
        <p:txBody>
          <a:bodyPr>
            <a:normAutofit/>
          </a:bodyPr>
          <a:lstStyle/>
          <a:p>
            <a:r>
              <a:rPr lang="en-US" sz="1800" dirty="0"/>
              <a:t>Ο ρόλος των εκπαιδευτικών στην προώθηση της πολιτισμικής ευαισθησίας</a:t>
            </a:r>
          </a:p>
        </p:txBody>
      </p:sp>
      <p:sp>
        <p:nvSpPr>
          <p:cNvPr id="6" name="Τίτλος 1"/>
          <p:cNvSpPr>
            <a:spLocks noGrp="1"/>
          </p:cNvSpPr>
          <p:nvPr>
            <p:ph type="title"/>
          </p:nvPr>
        </p:nvSpPr>
        <p:spPr>
          <a:xfrm>
            <a:off x="485775" y="1140823"/>
            <a:ext cx="10868025" cy="679268"/>
          </a:xfrm>
        </p:spPr>
        <p:txBody>
          <a:bodyPr>
            <a:noAutofit/>
          </a:bodyPr>
          <a:lstStyle/>
          <a:p>
            <a:r>
              <a:rPr lang="en-US" sz="2400" b="1" dirty="0" err="1">
                <a:solidFill>
                  <a:srgbClr val="67ADDB"/>
                </a:solidFill>
                <a:latin typeface="+mn-lt"/>
              </a:rPr>
              <a:t>Ενσωμάτωση</a:t>
            </a:r>
            <a:r>
              <a:rPr lang="en-US" sz="2400" b="1" dirty="0">
                <a:solidFill>
                  <a:srgbClr val="67ADDB"/>
                </a:solidFill>
                <a:latin typeface="+mn-lt"/>
              </a:rPr>
              <a:t> της </a:t>
            </a:r>
            <a:r>
              <a:rPr lang="el-GR" sz="2400" b="1" dirty="0" err="1">
                <a:solidFill>
                  <a:srgbClr val="67ADDB"/>
                </a:solidFill>
                <a:latin typeface="+mn-lt"/>
              </a:rPr>
              <a:t>επιπολιτισμοποίησης</a:t>
            </a:r>
            <a:r>
              <a:rPr lang="en-US" sz="2400" b="1" dirty="0">
                <a:solidFill>
                  <a:srgbClr val="67ADDB"/>
                </a:solidFill>
                <a:latin typeface="+mn-lt"/>
              </a:rPr>
              <a:t> στην εκπαίδευση</a:t>
            </a:r>
          </a:p>
        </p:txBody>
      </p:sp>
      <p:pic>
        <p:nvPicPr>
          <p:cNvPr id="2" name="Grafik 1"/>
          <p:cNvPicPr>
            <a:picLocks noChangeAspect="1"/>
          </p:cNvPicPr>
          <p:nvPr/>
        </p:nvPicPr>
        <p:blipFill>
          <a:blip r:embed="rId3"/>
          <a:stretch>
            <a:fillRect/>
          </a:stretch>
        </p:blipFill>
        <p:spPr>
          <a:xfrm>
            <a:off x="1384214" y="2125498"/>
            <a:ext cx="3138359" cy="2116381"/>
          </a:xfrm>
          <a:prstGeom prst="rect">
            <a:avLst/>
          </a:prstGeom>
        </p:spPr>
      </p:pic>
      <p:pic>
        <p:nvPicPr>
          <p:cNvPr id="5" name="Grafik 4"/>
          <p:cNvPicPr>
            <a:picLocks noChangeAspect="1"/>
          </p:cNvPicPr>
          <p:nvPr/>
        </p:nvPicPr>
        <p:blipFill>
          <a:blip r:embed="rId4"/>
          <a:stretch>
            <a:fillRect/>
          </a:stretch>
        </p:blipFill>
        <p:spPr>
          <a:xfrm>
            <a:off x="6917208" y="2186015"/>
            <a:ext cx="3091765" cy="2055864"/>
          </a:xfrm>
          <a:prstGeom prst="rect">
            <a:avLst/>
          </a:prstGeom>
        </p:spPr>
      </p:pic>
    </p:spTree>
    <p:extLst>
      <p:ext uri="{BB962C8B-B14F-4D97-AF65-F5344CB8AC3E}">
        <p14:creationId xmlns:p14="http://schemas.microsoft.com/office/powerpoint/2010/main" val="163750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85776" y="1820091"/>
            <a:ext cx="4815274" cy="2234042"/>
          </a:xfrm>
          <a:noFill/>
        </p:spPr>
        <p:txBody>
          <a:bodyPr>
            <a:normAutofit fontScale="92500"/>
          </a:bodyPr>
          <a:lstStyle/>
          <a:p>
            <a:pPr marL="0" indent="0">
              <a:buNone/>
            </a:pPr>
            <a:r>
              <a:rPr lang="en-US" sz="1800" dirty="0"/>
              <a:t>Η κατανόηση και ο ορισμός της κουλτούρας είναι θεμελιώδους σημασίας για τη δημιουργία ενός εκπαιδευτικού </a:t>
            </a:r>
            <a:r>
              <a:rPr lang="el-GR" sz="1800" dirty="0"/>
              <a:t>συμπεριληπτικού </a:t>
            </a:r>
            <a:r>
              <a:rPr lang="en-US" sz="1800" dirty="0"/>
              <a:t>π</a:t>
            </a:r>
            <a:r>
              <a:rPr lang="en-US" sz="1800" dirty="0" err="1"/>
              <a:t>ερι</a:t>
            </a:r>
            <a:r>
              <a:rPr lang="en-US" sz="1800" dirty="0"/>
              <a:t>βάλλοντος. Ως εκπαιδευτικοί, πρέπει να προωθούμε προληπτικά την πολιτισμική ευαισθητοποίηση και ευαισθησία για να διασφαλίσουμε ότι κάθε μαθητής αισθάνεται ότι εκτιμάται και ότι συμπεριλαμβάνεται. Με τον τρόπο αυτό, συμβάλλουμε σε μια πιο δίκαιη και αρμονική κοινωνία.</a:t>
            </a:r>
          </a:p>
        </p:txBody>
      </p:sp>
      <p:sp>
        <p:nvSpPr>
          <p:cNvPr id="6" name="Τίτλος 1"/>
          <p:cNvSpPr>
            <a:spLocks noGrp="1"/>
          </p:cNvSpPr>
          <p:nvPr>
            <p:ph type="title"/>
          </p:nvPr>
        </p:nvSpPr>
        <p:spPr>
          <a:xfrm>
            <a:off x="485775" y="1140823"/>
            <a:ext cx="10868025" cy="679268"/>
          </a:xfrm>
        </p:spPr>
        <p:txBody>
          <a:bodyPr>
            <a:noAutofit/>
          </a:bodyPr>
          <a:lstStyle/>
          <a:p>
            <a:r>
              <a:rPr lang="en-US" sz="2400" b="1" dirty="0">
                <a:solidFill>
                  <a:srgbClr val="67ADDB"/>
                </a:solidFill>
                <a:latin typeface="+mn-lt"/>
              </a:rPr>
              <a:t>Συμπέρασμα και αποστολή </a:t>
            </a:r>
          </a:p>
        </p:txBody>
      </p:sp>
      <p:sp>
        <p:nvSpPr>
          <p:cNvPr id="7" name="Θέση περιεχομένου 2"/>
          <p:cNvSpPr>
            <a:spLocks noGrp="1"/>
          </p:cNvSpPr>
          <p:nvPr>
            <p:ph sz="half" idx="1"/>
          </p:nvPr>
        </p:nvSpPr>
        <p:spPr>
          <a:xfrm>
            <a:off x="6379949" y="1586943"/>
            <a:ext cx="4580494" cy="3627608"/>
          </a:xfrm>
          <a:solidFill>
            <a:schemeClr val="accent1">
              <a:lumMod val="40000"/>
              <a:lumOff val="60000"/>
            </a:schemeClr>
          </a:solidFill>
          <a:ln>
            <a:solidFill>
              <a:schemeClr val="accent1">
                <a:lumMod val="20000"/>
                <a:lumOff val="80000"/>
              </a:schemeClr>
            </a:solidFill>
          </a:ln>
        </p:spPr>
        <p:txBody>
          <a:bodyPr>
            <a:normAutofit fontScale="92500" lnSpcReduction="20000"/>
          </a:bodyPr>
          <a:lstStyle/>
          <a:p>
            <a:pPr marL="0" indent="0">
              <a:buNone/>
            </a:pPr>
            <a:r>
              <a:rPr lang="de-DE" sz="1800" b="1" dirty="0"/>
              <a:t>Εργασία: </a:t>
            </a:r>
            <a:r>
              <a:rPr lang="de-DE" sz="1800" b="1" dirty="0" err="1"/>
              <a:t>Άσκηση αναστοχασμού</a:t>
            </a:r>
            <a:endParaRPr lang="de-DE" sz="1800" b="1" dirty="0"/>
          </a:p>
          <a:p>
            <a:pPr marL="0" indent="0">
              <a:buNone/>
            </a:pPr>
            <a:r>
              <a:rPr lang="en-US" sz="1800" dirty="0"/>
              <a:t>Αφιερώστε λίγο χρόνο για να σκεφτείτε τις δικές σας πολιτισμικές προκαταλήψεις και πώς αυτές μπορεί να επηρεάζουν τη διδασκαλία σας. Ποια βήματα μπορείτε να κάνετε για να ενσωματώσετε την πολιτισμική συνείδηση στην καθημερινή σας πρακτική; Αυτός ο αυτοστοχασμός είναι ζωτικής σημασίας για τη δημιουργία ενός περιβάλλοντος στην τάξη που θα είναι πραγματικά περιεκτικό και θα υποστηρίζει όλους τους μαθητές.</a:t>
            </a:r>
          </a:p>
          <a:p>
            <a:pPr marL="0" indent="0">
              <a:buNone/>
            </a:pPr>
            <a:endParaRPr lang="de-DE" sz="1800" dirty="0"/>
          </a:p>
          <a:p>
            <a:pPr marL="0" indent="0">
              <a:buNone/>
            </a:pPr>
            <a:r>
              <a:rPr lang="en-US" sz="1800" b="1" dirty="0"/>
              <a:t>Γράψτε τις απαντήσεις σας σε ένα ημερολόγιο. </a:t>
            </a:r>
          </a:p>
          <a:p>
            <a:pPr marL="0" indent="0">
              <a:buNone/>
            </a:pPr>
            <a:r>
              <a:rPr lang="en-US" sz="1800" b="1" dirty="0"/>
              <a:t>Αυτή η άσκηση θα πρέπει να διαρκέσει περίπου 5-10 λεπτά. </a:t>
            </a:r>
          </a:p>
          <a:p>
            <a:pPr marL="0" indent="0">
              <a:buNone/>
            </a:pPr>
            <a:endParaRPr lang="de-DE" sz="1800" dirty="0"/>
          </a:p>
          <a:p>
            <a:pPr marL="0" indent="0">
              <a:buNone/>
            </a:pPr>
            <a:endParaRPr lang="de-DE" sz="1800" dirty="0"/>
          </a:p>
          <a:p>
            <a:pPr marL="0" indent="0">
              <a:buNone/>
            </a:pPr>
            <a:endParaRPr lang="de-DE" sz="1800" dirty="0"/>
          </a:p>
        </p:txBody>
      </p:sp>
    </p:spTree>
    <p:extLst>
      <p:ext uri="{BB962C8B-B14F-4D97-AF65-F5344CB8AC3E}">
        <p14:creationId xmlns:p14="http://schemas.microsoft.com/office/powerpoint/2010/main" val="3956920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9F091-5E70-4628-8684-5DBBF0DCE46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bd5eb8a-cb8c-4c2c-a48b-73109b9e136d"/>
    <ds:schemaRef ds:uri="http://www.w3.org/XML/1998/namespace"/>
    <ds:schemaRef ds:uri="http://purl.org/dc/dcmitype/"/>
  </ds:schemaRefs>
</ds:datastoreItem>
</file>

<file path=customXml/itemProps2.xml><?xml version="1.0" encoding="utf-8"?>
<ds:datastoreItem xmlns:ds="http://schemas.openxmlformats.org/officeDocument/2006/customXml" ds:itemID="{2709A441-2576-4BE5-BABE-DE70D3E9D762}">
  <ds:schemaRefs>
    <ds:schemaRef ds:uri="http://schemas.microsoft.com/sharepoint/v3/contenttype/forms"/>
  </ds:schemaRefs>
</ds:datastoreItem>
</file>

<file path=customXml/itemProps3.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1634</Words>
  <Application>Microsoft Office PowerPoint</Application>
  <PresentationFormat>Ευρεία οθόνη</PresentationFormat>
  <Paragraphs>82</Paragraphs>
  <Slides>10</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Calibri Light</vt:lpstr>
      <vt:lpstr>Open Sans Hebrew</vt:lpstr>
      <vt:lpstr>Office Theme</vt:lpstr>
      <vt:lpstr>Παρουσίαση του PowerPoint</vt:lpstr>
      <vt:lpstr>Παρουσίαση του PowerPoint</vt:lpstr>
      <vt:lpstr>Εισαγωγή του όρου "Πολιτισμός"</vt:lpstr>
      <vt:lpstr>Ορισμένοι ορισμοί του πολιτισμού</vt:lpstr>
      <vt:lpstr>Ανάπτυξη του πολιτισμού</vt:lpstr>
      <vt:lpstr>Σημασία του πολιτισμού</vt:lpstr>
      <vt:lpstr>Χαρακτηριστικά του πολιτισμού</vt:lpstr>
      <vt:lpstr>Ενσωμάτωση της επιπολιτισμοποίησης στην εκπαίδευση</vt:lpstr>
      <vt:lpstr>Συμπέρασμα και αποστολή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integration of Roma women 2020-1-RO01-KA204-080214</dc:title>
  <dc:creator>user</dc:creator>
  <cp:keywords>, docId:8EB40C23C5C517AE05BBA424DCF484BE</cp:keywords>
  <cp:lastModifiedBy>ΕΛΕΝΗ ΜΑΥΡΟΠΟΥΛΟΥ</cp:lastModifiedBy>
  <cp:revision>75</cp:revision>
  <dcterms:created xsi:type="dcterms:W3CDTF">2021-11-25T08:56:18Z</dcterms:created>
  <dcterms:modified xsi:type="dcterms:W3CDTF">2025-08-26T19:16:51Z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