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nva Sans" panose="020B0604020202020204" charset="0"/>
      <p:regular r:id="rId22"/>
    </p:embeddedFont>
    <p:embeddedFont>
      <p:font typeface="Open Sans" panose="020B0606030504020204" pitchFamily="34" charset="0"/>
      <p:regular r:id="rId23"/>
      <p:bold r:id="rId24"/>
      <p:italic r:id="rId25"/>
      <p:boldItalic r:id="rId26"/>
    </p:embeddedFont>
    <p:embeddedFont>
      <p:font typeface="Open Sans Bold" panose="020B0806030504020204" charset="0"/>
      <p:regular r:id="rId27"/>
      <p:bold r:id="rId28"/>
    </p:embeddedFont>
    <p:embeddedFont>
      <p:font typeface="Open Sans Bold Italics" panose="020B0604020202020204" charset="0"/>
      <p:regular r:id="rId29"/>
    </p:embeddedFont>
    <p:embeddedFont>
      <p:font typeface="Roboto Bold"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8235" autoAdjust="0"/>
  </p:normalViewPr>
  <p:slideViewPr>
    <p:cSldViewPr>
      <p:cViewPr varScale="1">
        <p:scale>
          <a:sx n="39" d="100"/>
          <a:sy n="39" d="100"/>
        </p:scale>
        <p:origin x="1618"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5056F-4F96-4921-B6AB-3FF1498146A4}" type="datetimeFigureOut">
              <a:rPr lang="de-DE" smtClean="0"/>
              <a:t>26.08.2025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270A9-EA5B-4A67-936F-6F60BA3A0534}" type="slidenum">
              <a:rPr lang="de-DE" smtClean="0"/>
              <a:t>‹#›</a:t>
            </a:fld>
            <a:endParaRPr lang="de-DE"/>
          </a:p>
        </p:txBody>
      </p:sp>
    </p:spTree>
    <p:extLst>
      <p:ext uri="{BB962C8B-B14F-4D97-AF65-F5344CB8AC3E}">
        <p14:creationId xmlns:p14="http://schemas.microsoft.com/office/powerpoint/2010/main" val="144537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Καλώς ήρθατε στο πρώτο μάθημα εξειδίκευσης του Tutor, το οποίο αφορά τις «</a:t>
            </a:r>
            <a:r>
              <a:rPr lang="el-GR" sz="1200" kern="1200" dirty="0">
                <a:solidFill>
                  <a:schemeClr val="tx1"/>
                </a:solidFill>
                <a:effectLst/>
                <a:latin typeface="+mn-lt"/>
                <a:ea typeface="+mn-ea"/>
                <a:cs typeface="+mn-cs"/>
              </a:rPr>
              <a:t>συμπεριληπτικές </a:t>
            </a:r>
            <a:r>
              <a:rPr lang="en-GB" sz="1200" kern="1200" dirty="0" err="1">
                <a:solidFill>
                  <a:schemeClr val="tx1"/>
                </a:solidFill>
                <a:effectLst/>
                <a:latin typeface="+mn-lt"/>
                <a:ea typeface="+mn-ea"/>
                <a:cs typeface="+mn-cs"/>
              </a:rPr>
              <a:t>μεθοδολογίες</a:t>
            </a:r>
            <a:r>
              <a:rPr lang="en-GB" sz="1200" kern="1200" dirty="0">
                <a:solidFill>
                  <a:schemeClr val="tx1"/>
                </a:solidFill>
                <a:effectLst/>
                <a:latin typeface="+mn-lt"/>
                <a:ea typeface="+mn-ea"/>
                <a:cs typeface="+mn-cs"/>
              </a:rPr>
              <a:t> κα</a:t>
            </a:r>
            <a:r>
              <a:rPr lang="en-GB" sz="1200" kern="1200" dirty="0" err="1">
                <a:solidFill>
                  <a:schemeClr val="tx1"/>
                </a:solidFill>
                <a:effectLst/>
                <a:latin typeface="+mn-lt"/>
                <a:ea typeface="+mn-ea"/>
                <a:cs typeface="+mn-cs"/>
              </a:rPr>
              <a:t>τάρτισης</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εκ</a:t>
            </a:r>
            <a:r>
              <a:rPr lang="en-GB" sz="1200" kern="1200" dirty="0">
                <a:solidFill>
                  <a:schemeClr val="tx1"/>
                </a:solidFill>
                <a:effectLst/>
                <a:latin typeface="+mn-lt"/>
                <a:ea typeface="+mn-ea"/>
                <a:cs typeface="+mn-cs"/>
              </a:rPr>
              <a:t>παιδευτικών".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2</a:t>
            </a:fld>
            <a:endParaRPr lang="de-DE"/>
          </a:p>
        </p:txBody>
      </p:sp>
    </p:spTree>
    <p:extLst>
      <p:ext uri="{BB962C8B-B14F-4D97-AF65-F5344CB8AC3E}">
        <p14:creationId xmlns:p14="http://schemas.microsoft.com/office/powerpoint/2010/main" val="396702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Σε ένα επόμενο βήμα, θα αναλύσουμε τις εθνοτικές μειονότητες ως το άλλο, δηλαδή ρατσιστικές ή </a:t>
            </a:r>
            <a:r>
              <a:rPr lang="en-GB" sz="1200" kern="1200" dirty="0" err="1">
                <a:solidFill>
                  <a:schemeClr val="tx1"/>
                </a:solidFill>
                <a:effectLst/>
                <a:latin typeface="+mn-lt"/>
                <a:ea typeface="+mn-ea"/>
                <a:cs typeface="+mn-cs"/>
              </a:rPr>
              <a:t>εθνοτικές </a:t>
            </a:r>
            <a:r>
              <a:rPr lang="en-GB" sz="1200" kern="1200" dirty="0">
                <a:solidFill>
                  <a:schemeClr val="tx1"/>
                </a:solidFill>
                <a:effectLst/>
                <a:latin typeface="+mn-lt"/>
                <a:ea typeface="+mn-ea"/>
                <a:cs typeface="+mn-cs"/>
              </a:rPr>
              <a:t>ετικέτες, στερεότυπα και προκαταλήψεις.</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11</a:t>
            </a:fld>
            <a:endParaRPr lang="de-DE"/>
          </a:p>
        </p:txBody>
      </p:sp>
    </p:spTree>
    <p:extLst>
      <p:ext uri="{BB962C8B-B14F-4D97-AF65-F5344CB8AC3E}">
        <p14:creationId xmlns:p14="http://schemas.microsoft.com/office/powerpoint/2010/main" val="290308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Η ταυτότητα είναι βαθιά συνδεδεμένη με την ανθρώπινη ανάγκη για </a:t>
            </a:r>
            <a:r>
              <a:rPr lang="el-GR" sz="1200" kern="1200" dirty="0">
                <a:solidFill>
                  <a:schemeClr val="tx1"/>
                </a:solidFill>
                <a:effectLst/>
                <a:latin typeface="+mn-lt"/>
                <a:ea typeface="+mn-ea"/>
                <a:cs typeface="+mn-cs"/>
              </a:rPr>
              <a:t>συμπερίληψη</a:t>
            </a:r>
            <a:r>
              <a:rPr lang="en-GB" sz="1200" kern="1200" dirty="0">
                <a:solidFill>
                  <a:schemeClr val="tx1"/>
                </a:solidFill>
                <a:effectLst/>
                <a:latin typeface="+mn-lt"/>
                <a:ea typeface="+mn-ea"/>
                <a:cs typeface="+mn-cs"/>
              </a:rPr>
              <a:t> και κοινωνική αναγνώριση. Διαμορφώνουμε τις ταυτότητές μας μέσα από ομαδικές συμμετοχές που παρέχουν εκτίμηση και εκτιμώνται μέσα στην κοινωνία. Μέρος αυτής της διαδικασίας περιλαμβάνει τη διαφοροποίηση του εαυτού μας από τους άλλους, η οποία είναι φυσική και όχι προβληματική, εκτός αν οδηγεί στην υποτίμηση άλλων ταυτοτήτων. Ωστόσο, αυτή η διαφοροποίηση μπορεί να οδηγήσει σε στερεότυπα, προκαταλήψεις και διακρίσεις, ιδίως όταν οι άνθρωποι αισθάνονται ότι η δική τους ταυτότητα απειλείται. Αυτές οι αρνητικές συμπεριφορές συχνά προκύπτουν από την ανασφάλεια και επηρεάζονται από την κοινωνικοποίηση, την οικονομική κατάσταση και τον πολιτικό λόγο. Οι εθνοτικές μειονότητες συχνά υποτιμώνται μέσω ετικετών που στοχεύουν στην εθνικότητα, τον πολιτισμό, τη γλώσσα, τη θρησκεία ή το χρώμα του δέρματος, δημιουργώντας μια επιβλαβή νοοτροπία "εμείς εναντίον αυτών".</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12</a:t>
            </a:fld>
            <a:endParaRPr lang="de-DE"/>
          </a:p>
        </p:txBody>
      </p:sp>
    </p:spTree>
    <p:extLst>
      <p:ext uri="{BB962C8B-B14F-4D97-AF65-F5344CB8AC3E}">
        <p14:creationId xmlns:p14="http://schemas.microsoft.com/office/powerpoint/2010/main" val="363904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Ταμπέλες όπως "ξένος" ή "μετανάστης" κατηγοριοποιούν τους ανθρώπους με βάση τις αντιληπτές εθνοτικές ή πολιτισμικές διαφορές, ενισχύοντας τους διαχωρισμούς μεταξύ της κυρίαρχης ομάδας και των άλλων. Αυτό μπορεί να οδηγήσει σε απανθρωποποίηση, όπου τα άτομα υποβαθμίζονται σε αρνητικά χαρακτηριστικά, καθιστώντας ευκολότερη τη δικαιολόγηση των διακρίσεων. Τα στερεότυπα και οι προκαταλήψεις προωθούν αυτό το φαινόμενο διαμορφώνοντας αρνητικές προσδοκίες και δικαιολογώντας την άνιση μεταχείριση. Αυτές οι δυναμικές δημιουργούν κοινωνική απομόνωση και προβλήματα ψυχικής υγείας για τις περιθωριοποιημένες ομάδες. Για την καταπολέμησή τους, είναι σημαντικό να αναγνωρίσουμε και να αμφισβητήσουμε αυτές τις κατασκευασμένες ετικέτες και προκαταλήψεις σε όλα τα επίπεδα.</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13</a:t>
            </a:fld>
            <a:endParaRPr lang="de-DE"/>
          </a:p>
        </p:txBody>
      </p:sp>
    </p:spTree>
    <p:extLst>
      <p:ext uri="{BB962C8B-B14F-4D97-AF65-F5344CB8AC3E}">
        <p14:creationId xmlns:p14="http://schemas.microsoft.com/office/powerpoint/2010/main" val="314089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Το επόμενο υποκεφάλαιο θα μας βοηθήσει να διερευνήσουμε την πολυπλοκότητα και τη ρευστότητα της ταυτότητας στο πλαίσιο αυτών των δομών.</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14</a:t>
            </a:fld>
            <a:endParaRPr lang="de-DE"/>
          </a:p>
        </p:txBody>
      </p:sp>
    </p:spTree>
    <p:extLst>
      <p:ext uri="{BB962C8B-B14F-4D97-AF65-F5344CB8AC3E}">
        <p14:creationId xmlns:p14="http://schemas.microsoft.com/office/powerpoint/2010/main" val="211289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Οι άκριτες απόψεις για τη φυλή συχνά υποθέτουν ότι η ταυτότητα είναι απλή, ενιαία και σταθερή, αλλά στην πραγματικότητα η ταυτότητα είναι σύνθετη, ρευστή και μεταβάλλεται συνεχώς μέσα σε διαφορετικά κοινωνικά πλαίσια. Η έννοια της διατομ</a:t>
            </a:r>
            <a:r>
              <a:rPr lang="el-GR" sz="1200" kern="1200" dirty="0">
                <a:solidFill>
                  <a:schemeClr val="tx1"/>
                </a:solidFill>
                <a:effectLst/>
                <a:latin typeface="+mn-lt"/>
                <a:ea typeface="+mn-ea"/>
                <a:cs typeface="+mn-cs"/>
              </a:rPr>
              <a:t>εα</a:t>
            </a:r>
            <a:r>
              <a:rPr lang="en-GB" sz="1200" kern="1200" dirty="0" err="1">
                <a:solidFill>
                  <a:schemeClr val="tx1"/>
                </a:solidFill>
                <a:effectLst/>
                <a:latin typeface="+mn-lt"/>
                <a:ea typeface="+mn-ea"/>
                <a:cs typeface="+mn-cs"/>
              </a:rPr>
              <a:t>κότητ</a:t>
            </a:r>
            <a:r>
              <a:rPr lang="en-GB" sz="1200" kern="1200" dirty="0">
                <a:solidFill>
                  <a:schemeClr val="tx1"/>
                </a:solidFill>
                <a:effectLst/>
                <a:latin typeface="+mn-lt"/>
                <a:ea typeface="+mn-ea"/>
                <a:cs typeface="+mn-cs"/>
              </a:rPr>
              <a:t>ας, που εισήγαγε η Kimberly Crenshaw, μας βοηθά να κατανοήσουμε πώς διάφορες κοινωνικές κατηγορίες όπως η φυλή, το φύλο και η τάξη διασταυρώνονται για να διαμορφώσουν μοναδικές ατομικές εμπειρίες. Για παράδειγμα, οι εμπειρίες μιας μαύρης αρτιμελούς γυναίκας σε μια μεγάλη πόλη διαφέρουν από εκείνες μιας λευκής queer γυναίκας σε μια μικρή πόλη. Η διατομεακότητα αποκαλύπτει πώς τα προνόμια και η περιθωριοποίηση εκδηλώνονται με διαφορετικό τρόπο σε διάφορα πλαίσια, τονίζοντας ότι η ταυτότητα δεν είναι μόνο ρευστή αλλά και διαμορφωμένη από τις συγκεκριμένες κοινωνικές καταστάσεις και τους πολιτισμικούς ορισμούς που ποικίλλουν με την πάροδο του χρόνου και του τόπου.</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15</a:t>
            </a:fld>
            <a:endParaRPr lang="de-DE"/>
          </a:p>
        </p:txBody>
      </p:sp>
    </p:spTree>
    <p:extLst>
      <p:ext uri="{BB962C8B-B14F-4D97-AF65-F5344CB8AC3E}">
        <p14:creationId xmlns:p14="http://schemas.microsoft.com/office/powerpoint/2010/main" val="347310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Η μεταφορά της "μαρμάρινης τούρτας" του Thomas </a:t>
            </a:r>
            <a:r>
              <a:rPr lang="en-GB" sz="1200" kern="1200" dirty="0" err="1">
                <a:solidFill>
                  <a:schemeClr val="tx1"/>
                </a:solidFill>
                <a:effectLst/>
                <a:latin typeface="+mn-lt"/>
                <a:ea typeface="+mn-ea"/>
                <a:cs typeface="+mn-cs"/>
              </a:rPr>
              <a:t>Risse </a:t>
            </a:r>
            <a:r>
              <a:rPr lang="en-GB" sz="1200" kern="1200" dirty="0">
                <a:solidFill>
                  <a:schemeClr val="tx1"/>
                </a:solidFill>
                <a:effectLst/>
                <a:latin typeface="+mn-lt"/>
                <a:ea typeface="+mn-ea"/>
                <a:cs typeface="+mn-cs"/>
              </a:rPr>
              <a:t>μας βοηθά να κατανοήσουμε την ταυτότητα ως ένα σύνθετο, αλληλένδετο μείγμα παραγόντων όπως η εθνικότητα, η εθνικότητα, η θρησκεία, το φύλο και η σεξουαλικότητα. Σε αντίθεση με μια "τούρτα στρώσεων", όπου κάθε στρώση είναι ξεχωριστή, η "μαρμαρόπιτα" δείχνει πώς αυτές οι πτυχές της ταυτότητας αναμειγνύονται και επηρεάζουν η μία την άλλη, καθιστώντας την ταυτότητα ρευστή και συνεχώς εξελισσόμενη. Η έννοια αυτή υπογραμμίζει ότι η ταυτότητα διαμορφώνεται από κοινωνικές διαδικασίες, πολιτισμικές επιρροές και δομές εξουσίας. Για παράδειγμα, όροι όπως "queer" ή συνθήματα όπως "Black is beautiful" δείχνουν πώς οι ομάδες διαμορφώνουν ενεργά τις ταυτότητές τους. Η συλλογική μνήμη, όπως αναπτύχθηκε από τον Maurice </a:t>
            </a:r>
            <a:r>
              <a:rPr lang="en-GB" sz="1200" kern="1200" dirty="0" err="1">
                <a:solidFill>
                  <a:schemeClr val="tx1"/>
                </a:solidFill>
                <a:effectLst/>
                <a:latin typeface="+mn-lt"/>
                <a:ea typeface="+mn-ea"/>
                <a:cs typeface="+mn-cs"/>
              </a:rPr>
              <a:t>Halbwachs </a:t>
            </a:r>
            <a:r>
              <a:rPr lang="en-GB" sz="1200" kern="1200" dirty="0">
                <a:solidFill>
                  <a:schemeClr val="tx1"/>
                </a:solidFill>
                <a:effectLst/>
                <a:latin typeface="+mn-lt"/>
                <a:ea typeface="+mn-ea"/>
                <a:cs typeface="+mn-cs"/>
              </a:rPr>
              <a:t>και άλλους, δείχνει περαιτέρω πώς οι κοινές μνήμες και αφηγήσεις μέσα σε μια κοινωνία επηρεάζουν τις σημερινές μας ταυτότητες και την αυτογνωσία μας.</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16</a:t>
            </a:fld>
            <a:endParaRPr lang="de-DE"/>
          </a:p>
        </p:txBody>
      </p:sp>
    </p:spTree>
    <p:extLst>
      <p:ext uri="{BB962C8B-B14F-4D97-AF65-F5344CB8AC3E}">
        <p14:creationId xmlns:p14="http://schemas.microsoft.com/office/powerpoint/2010/main" val="385656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Τέλος, θα περιηγηθούμε και θα προβληματιστούμε σχετικά με τους ορισμούς των όρων "μετανάστης" και "εθνοτική μειονότητα".</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17</a:t>
            </a:fld>
            <a:endParaRPr lang="de-DE"/>
          </a:p>
        </p:txBody>
      </p:sp>
    </p:spTree>
    <p:extLst>
      <p:ext uri="{BB962C8B-B14F-4D97-AF65-F5344CB8AC3E}">
        <p14:creationId xmlns:p14="http://schemas.microsoft.com/office/powerpoint/2010/main" val="314738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Ο ορισμός όρων όπως "μετανάστης" και "εθνοτική μειονότητα" είναι πολύπλοκος και επηρεάζεται από διάφορες οπτικές γωνίες, όπως οι νομικοί ορισμοί, η καθημερινή χρήση και η απεικόνιση από τα μέσα ενημέρωσης. Ο όρος "μετανάστης" φέρει συχνά συνειρμούς που συνδέονται με τη φυλή, την τάξη και την εθνική ταυτότητα, περιγράφοντας συνήθως άτομα από τον Παγκόσμιο Νότο που μετακινούνται σε πλουσιότερα έθνη, αντιμετωπίζοντας συχνά προκλήσεις όπως οι διακρίσεις. Αντίθετα, ο όρος "εκπατρισμένος" αναφέρεται σε άτομα, συνήθως από δυτικές χώρες, που μετακινούνται στο εξωτερικό οικειοθελώς, απολαμβάνοντας συχνά προνόμια και υψηλότερο κύρος. Αυτή η διάκριση αντανακλά και ενισχύει τις παγκόσμιες ανισορροπίες ισχύος και τις φυλετικές ιεραρχίες, όπου η δυτική κινητικότητα γιορτάζεται, ενώ η μετακίνηση από τον Παγκόσμιο Νότο συχνά προβληματίζεται.</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18</a:t>
            </a:fld>
            <a:endParaRPr lang="de-DE"/>
          </a:p>
        </p:txBody>
      </p:sp>
    </p:spTree>
    <p:extLst>
      <p:ext uri="{BB962C8B-B14F-4D97-AF65-F5344CB8AC3E}">
        <p14:creationId xmlns:p14="http://schemas.microsoft.com/office/powerpoint/2010/main" val="271775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Όταν εξετάζουμε τις "εθνοτικές μειονότητες", είναι σημαντικό να αναγνωρίσουμε τη δυναμική της εξουσίας και τις ιστορικές παρακαταθήκες που διαμορφώνουν την κατανόησή μας για τις ομάδες αυτές. Η έννοια συχνά αντανακλά μια πλειοψηφικοκεντρική άποψη, όπου οι μη δυτικοί πολιτισμοί θεωρούνται ως ο "Άλλος" ενάντια σε μια κυρίαρχη νόρμα. Αυτό μπορεί να οδηγήσει σε </a:t>
            </a:r>
            <a:r>
              <a:rPr lang="en-GB" sz="1200" kern="1200" dirty="0" err="1">
                <a:solidFill>
                  <a:schemeClr val="tx1"/>
                </a:solidFill>
                <a:effectLst/>
                <a:latin typeface="+mn-lt"/>
                <a:ea typeface="+mn-ea"/>
                <a:cs typeface="+mn-cs"/>
              </a:rPr>
              <a:t>εξωτερίκευση </a:t>
            </a:r>
            <a:r>
              <a:rPr lang="en-GB" sz="1200" kern="1200" dirty="0">
                <a:solidFill>
                  <a:schemeClr val="tx1"/>
                </a:solidFill>
                <a:effectLst/>
                <a:latin typeface="+mn-lt"/>
                <a:ea typeface="+mn-ea"/>
                <a:cs typeface="+mn-cs"/>
              </a:rPr>
              <a:t>και </a:t>
            </a:r>
            <a:r>
              <a:rPr lang="en-GB" sz="1200" kern="1200" dirty="0" err="1">
                <a:solidFill>
                  <a:schemeClr val="tx1"/>
                </a:solidFill>
                <a:effectLst/>
                <a:latin typeface="+mn-lt"/>
                <a:ea typeface="+mn-ea"/>
                <a:cs typeface="+mn-cs"/>
              </a:rPr>
              <a:t>ρομαντισμό </a:t>
            </a:r>
            <a:r>
              <a:rPr lang="en-GB" sz="1200" kern="1200" dirty="0">
                <a:solidFill>
                  <a:schemeClr val="tx1"/>
                </a:solidFill>
                <a:effectLst/>
                <a:latin typeface="+mn-lt"/>
                <a:ea typeface="+mn-ea"/>
                <a:cs typeface="+mn-cs"/>
              </a:rPr>
              <a:t>ορισμένων εθνοτικών ομάδων για τις πολιτισμικές τους διαφορές, ενώ αγνοεί την κοινωνικοπολιτική τους πραγματικότητα. Για παράδειγμα, οι παραδοσιακές πρακτικές μπορεί να εξυμνούνται ως "εξωτικές", χωρίς όμως να αναγνωρίζονται τα συστημικά ζητήματα που αντιμετωπίζουν αυτές οι κοινότητες. Η διαδικασία αυτή ενισχύει τις υπάρχουσες δομές εξουσίας, είτε εξουδετερώνοντας τις πολιτισμικές διαφορές είτε δικαιολογώντας τον αποκλεισμό και τον έλεγχο, διαμορφώνοντας τον τρόπο με τον οποίο αντιμετωπίζονται οι εθνοτικές μειονότητες στην κοινωνία.</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19</a:t>
            </a:fld>
            <a:endParaRPr lang="de-DE"/>
          </a:p>
        </p:txBody>
      </p:sp>
    </p:spTree>
    <p:extLst>
      <p:ext uri="{BB962C8B-B14F-4D97-AF65-F5344CB8AC3E}">
        <p14:creationId xmlns:p14="http://schemas.microsoft.com/office/powerpoint/2010/main" val="273766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Θα δούμε τώρα το τρίτο κεφάλαιο που ασχολείται με την εθνικότητα και τη φυλή και την εννοιολόγηση του "Άλλου".</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3</a:t>
            </a:fld>
            <a:endParaRPr lang="de-DE"/>
          </a:p>
        </p:txBody>
      </p:sp>
    </p:spTree>
    <p:extLst>
      <p:ext uri="{BB962C8B-B14F-4D97-AF65-F5344CB8AC3E}">
        <p14:creationId xmlns:p14="http://schemas.microsoft.com/office/powerpoint/2010/main" val="20918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Πρώτον, θα κάνουμε μια προσπάθεια να κατανοήσουμε τη "Δυαδική Αντίθεση" που ενισχύει τις ιεραρχίες εξουσίας και προνομίων.</a:t>
            </a:r>
            <a:endParaRPr lang="de-D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4</a:t>
            </a:fld>
            <a:endParaRPr lang="de-DE"/>
          </a:p>
        </p:txBody>
      </p:sp>
    </p:spTree>
    <p:extLst>
      <p:ext uri="{BB962C8B-B14F-4D97-AF65-F5344CB8AC3E}">
        <p14:creationId xmlns:p14="http://schemas.microsoft.com/office/powerpoint/2010/main" val="203668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Η έννοια της "δυαδικής αντίθεσης" δείχνει πώς οι βαθιά ριζωμένες ιδέες μπορούν να ενισχύσουν τις διακρίσεις και την κοινωνική αδικία</a:t>
            </a:r>
            <a:r>
              <a:rPr lang="en-US" dirty="0" err="1"/>
              <a:t>, ευνοώντας </a:t>
            </a:r>
            <a:r>
              <a:rPr lang="en-US" dirty="0"/>
              <a:t>μια ιδέα έναντι της αντίθετης. Η δυαδική αντίθεση περιλαμβάνει ζεύγη συναφών όρων με αντίθετες έννοιες, όπως καλό/κακό ή αρσενικό/θηλυκό. Αυτά τα ζεύγη διαμορφώνουν την αντίληψή μας για την πραγματικότητα, κάνοντας συχνά κοινωνικές κατασκευές όπως τα δυαδικά φύλα να φαίνονται φυσικά. Προερχόμενες από τον δομισμό, ο οποίος θεωρεί ότι η γλώσσα αναπαριστά την πραγματικότητα, και εξελισσόμενες στον μεταδομισμό, ο οποίος υποστηρίζει ότι η γλώσσα δημιουργεί την πραγματικότητα, οι δυαδικές αντιθέσεις φέρουν αξιακές κρίσεις. Συνήθως, η μία πλευρά θεωρείται ανώτερη και οι έχοντες εξουσία χρησιμοποιούν τη γλώσσα για να διατηρήσουν και να νομιμοποιήσουν αυτές τις δυναμικές εξουσίας.</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5</a:t>
            </a:fld>
            <a:endParaRPr lang="de-DE"/>
          </a:p>
        </p:txBody>
      </p:sp>
    </p:spTree>
    <p:extLst>
      <p:ext uri="{BB962C8B-B14F-4D97-AF65-F5344CB8AC3E}">
        <p14:creationId xmlns:p14="http://schemas.microsoft.com/office/powerpoint/2010/main" val="223928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Οι δυαδικές αντιθέσεις, όπως "αρσενικό" εναντίον "θηλυκού", συχνά απεικονίζουν τους άνδρες ως ισχυρούς και ορθολογικούς, ενώ οι γυναίκες θεωρούνται αδύναμες και συναισθηματικές, ενισχύοντας τις πατριαρχικές δομές και αποκλείοντας τις μη δυαδικές ταυτότητες. Σε αποικιοκρατικά πλαίσια, η δυαδικότητα "πολιτισμός" έναντι "αγριότητας" δικαιολογούσε την αποικιοκρατία, απεικονίζοντας τους αποικιοκρατούμενους ως κατώτερους. Παρομοίως, το δυαδικό σύστημα "μαύρο" vs. "λευκό" χρώμα δέρματος παίζει καθοριστικό ρόλο στον ρατσισμό, διατηρώντας και νομιμοποιώντας τη λευκή υπεροχή. Το κίνημα "Black Lives Matter" ανέδειξε τις διάχυτες και θανατηφόρες επιπτώσεις του ρατσισμού κατά των έγχρωμων ανθρώπων, φέρνοντας τις συζητήσεις σχετικά με τα λευκά προνόμια και τον συστημικό ρατσισμό στο προσκήνιο της παγκόσμιας ευαισθητοποίησης.</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6</a:t>
            </a:fld>
            <a:endParaRPr lang="de-DE"/>
          </a:p>
        </p:txBody>
      </p:sp>
    </p:spTree>
    <p:extLst>
      <p:ext uri="{BB962C8B-B14F-4D97-AF65-F5344CB8AC3E}">
        <p14:creationId xmlns:p14="http://schemas.microsoft.com/office/powerpoint/2010/main" val="361110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Οι δυαδικές αντιθέσεις δημιουργούν μια ιεραρχία όπου η μία πλευρά θεωρείται ανώτερη, οδηγώντας στην περιθωριοποίηση και τον στιγματισμό της "άλλης" πλευράς. Αυτή η ιεραρχία επιτρέπει την άνιση κατανομή της εξουσίας στην κοινωνία, με τις προνομιούχες ομάδες να αποκτούν καλύτερη πρόσβαση σε πόρους, εξουσία και κοινωνικά πλεονεκτήματα, ενώ οι περιθωριοποιημένες ομάδες αντιμετωπίζουν συστηματικό αποκλεισμό, όπως πολιτική υποεκπροσώπηση ή περιορισμένες εκπαιδευτικές ευκαιρίες. Αυτές οι αντιθέσεις ενισχύουν τις δομές εξουσίας και τις κοινωνικές ιεραρχίες μέσω της γλώσσας, των κανόνων και των πρακτικών, κάνοντας την ανισότητα να φαίνεται φυσική ή άξια. Μόλις αυτές οι ιεραρχίες καθιερωθούν ως κανόνας, γίνεται πιο δύσκολο να αμφισβητηθούν και να αλλάξουν.</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7</a:t>
            </a:fld>
            <a:endParaRPr lang="de-DE"/>
          </a:p>
        </p:txBody>
      </p:sp>
    </p:spTree>
    <p:extLst>
      <p:ext uri="{BB962C8B-B14F-4D97-AF65-F5344CB8AC3E}">
        <p14:creationId xmlns:p14="http://schemas.microsoft.com/office/powerpoint/2010/main" val="412651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Για να ξεπεράσουμε την άκαμπτη, δυαδική σκέψη, πρέπει να αμφισβητήσουμε αυτές τις δομές και να υιοθετήσουμε πιο περιεκτικές προοπτικές. </a:t>
            </a:r>
            <a:r>
              <a:rPr lang="en-GB" sz="1200" kern="1200" dirty="0" err="1">
                <a:solidFill>
                  <a:schemeClr val="tx1"/>
                </a:solidFill>
                <a:effectLst/>
                <a:latin typeface="+mn-lt"/>
                <a:ea typeface="+mn-ea"/>
                <a:cs typeface="+mn-cs"/>
              </a:rPr>
              <a:t>Μεταδομιστικές </a:t>
            </a:r>
            <a:r>
              <a:rPr lang="en-GB" sz="1200" kern="1200" dirty="0">
                <a:solidFill>
                  <a:schemeClr val="tx1"/>
                </a:solidFill>
                <a:effectLst/>
                <a:latin typeface="+mn-lt"/>
                <a:ea typeface="+mn-ea"/>
                <a:cs typeface="+mn-cs"/>
              </a:rPr>
              <a:t>έννοιες όπως η αποδόμηση, που αναπτύχθηκε από τον Jacques Derrida, αποκαλύπτουν την αλληλεξάρτηση των δυαδικών αντιθέσεων, υπονομεύοντας τις ιεραρχίες. Η διατομεακότητα της </a:t>
            </a:r>
            <a:r>
              <a:rPr lang="en-GB" sz="1200" kern="1200" dirty="0" err="1">
                <a:solidFill>
                  <a:schemeClr val="tx1"/>
                </a:solidFill>
                <a:effectLst/>
                <a:latin typeface="+mn-lt"/>
                <a:ea typeface="+mn-ea"/>
                <a:cs typeface="+mn-cs"/>
              </a:rPr>
              <a:t>Kimberlé </a:t>
            </a:r>
            <a:r>
              <a:rPr lang="en-GB" sz="1200" kern="1200" dirty="0">
                <a:solidFill>
                  <a:schemeClr val="tx1"/>
                </a:solidFill>
                <a:effectLst/>
                <a:latin typeface="+mn-lt"/>
                <a:ea typeface="+mn-ea"/>
                <a:cs typeface="+mn-cs"/>
              </a:rPr>
              <a:t>Crenshaw εξετάζει πώς η φυλή, το φύλο και η τάξη διασταυρώνονται, αποκαλύπτοντας σύνθετες διακρίσεις. </a:t>
            </a:r>
            <a:r>
              <a:rPr lang="en-GB" sz="1200" kern="1200" dirty="0" err="1">
                <a:solidFill>
                  <a:schemeClr val="tx1"/>
                </a:solidFill>
                <a:effectLst/>
                <a:latin typeface="+mn-lt"/>
                <a:ea typeface="+mn-ea"/>
                <a:cs typeface="+mn-cs"/>
              </a:rPr>
              <a:t>Η μετα-αποικιοκρατία</a:t>
            </a:r>
            <a:r>
              <a:rPr lang="en-GB" sz="1200" kern="1200" dirty="0">
                <a:solidFill>
                  <a:schemeClr val="tx1"/>
                </a:solidFill>
                <a:effectLst/>
                <a:latin typeface="+mn-lt"/>
                <a:ea typeface="+mn-ea"/>
                <a:cs typeface="+mn-cs"/>
              </a:rPr>
              <a:t>, από θεωρητικούς όπως ο Edward Said και </a:t>
            </a:r>
            <a:r>
              <a:rPr lang="en-GB" sz="1200" kern="1200" dirty="0" err="1">
                <a:solidFill>
                  <a:schemeClr val="tx1"/>
                </a:solidFill>
                <a:effectLst/>
                <a:latin typeface="+mn-lt"/>
                <a:ea typeface="+mn-ea"/>
                <a:cs typeface="+mn-cs"/>
              </a:rPr>
              <a:t>ο Homi Bhabha</a:t>
            </a:r>
            <a:r>
              <a:rPr lang="en-GB" sz="1200" kern="1200" dirty="0">
                <a:solidFill>
                  <a:schemeClr val="tx1"/>
                </a:solidFill>
                <a:effectLst/>
                <a:latin typeface="+mn-lt"/>
                <a:ea typeface="+mn-ea"/>
                <a:cs typeface="+mn-cs"/>
              </a:rPr>
              <a:t>, δίνει έμφαση στις υβριδικές ταυτότητες και αμφισβητεί δυαδικές κατηγορίες όπως "μαύροι" και "λευκοί". Η Κριτική Φυλετική Θεωρία (CRT) ασκεί κριτική στον τρόπο με τον οποίο ο ρατσισμός ενσωματώνεται στα κοινωνικά συστήματα, δείχνοντας ότι η "φυλή" είναι μια ρευστή, κοινωνικά κατασκευασμένη έννοια. Αυτές οι προσεγγίσεις συμβάλλουν στην προώθηση πιο διαφοροποιημένων, περιεκτικών προοπτικών.</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8</a:t>
            </a:fld>
            <a:endParaRPr lang="de-DE"/>
          </a:p>
        </p:txBody>
      </p:sp>
    </p:spTree>
    <p:extLst>
      <p:ext uri="{BB962C8B-B14F-4D97-AF65-F5344CB8AC3E}">
        <p14:creationId xmlns:p14="http://schemas.microsoft.com/office/powerpoint/2010/main" val="295751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Σε αυτό το υποκεφάλαιο θα μάθουμε για τις φυλετικές </a:t>
            </a:r>
            <a:r>
              <a:rPr lang="en-GB" sz="1200" kern="1200" dirty="0" err="1">
                <a:solidFill>
                  <a:schemeClr val="tx1"/>
                </a:solidFill>
                <a:effectLst/>
                <a:latin typeface="+mn-lt"/>
                <a:ea typeface="+mn-ea"/>
                <a:cs typeface="+mn-cs"/>
              </a:rPr>
              <a:t>μικροεπιθέσεις </a:t>
            </a:r>
            <a:r>
              <a:rPr lang="en-GB" sz="1200" kern="1200" dirty="0">
                <a:solidFill>
                  <a:schemeClr val="tx1"/>
                </a:solidFill>
                <a:effectLst/>
                <a:latin typeface="+mn-lt"/>
                <a:ea typeface="+mn-ea"/>
                <a:cs typeface="+mn-cs"/>
              </a:rPr>
              <a:t>και τις σωρευτικές επιπτώσεις στα άτομα.</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9</a:t>
            </a:fld>
            <a:endParaRPr lang="de-DE"/>
          </a:p>
        </p:txBody>
      </p:sp>
    </p:spTree>
    <p:extLst>
      <p:ext uri="{BB962C8B-B14F-4D97-AF65-F5344CB8AC3E}">
        <p14:creationId xmlns:p14="http://schemas.microsoft.com/office/powerpoint/2010/main" val="17902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Σε αντίθεση με τις προφανείς πράξεις ρατσισμού ή μίσους, </a:t>
            </a:r>
            <a:r>
              <a:rPr lang="en-GB" sz="1200" kern="1200" dirty="0" err="1">
                <a:solidFill>
                  <a:schemeClr val="tx1"/>
                </a:solidFill>
                <a:effectLst/>
                <a:latin typeface="+mn-lt"/>
                <a:ea typeface="+mn-ea"/>
                <a:cs typeface="+mn-cs"/>
              </a:rPr>
              <a:t>οι μικροπαραβιάσεις </a:t>
            </a:r>
            <a:r>
              <a:rPr lang="en-GB" sz="1200" kern="1200" dirty="0">
                <a:solidFill>
                  <a:schemeClr val="tx1"/>
                </a:solidFill>
                <a:effectLst/>
                <a:latin typeface="+mn-lt"/>
                <a:ea typeface="+mn-ea"/>
                <a:cs typeface="+mn-cs"/>
              </a:rPr>
              <a:t>είναι ανεπαίσθητες, συχνά ασυνείδητες ενέργειες ή δηλώσεις που μπορούν να κάνουν περιθωριοποιημένες ομάδες να αισθάνονται αποκλεισμένες ή υποτιμημένες. Αυτές μπορεί να έχουν τη μορφή ερωτήσεων, σχολίων ή μη λεκτικής συμπεριφοράς. Το πρόβλημα με </a:t>
            </a:r>
            <a:r>
              <a:rPr lang="en-GB" sz="1200" kern="1200" dirty="0" err="1">
                <a:solidFill>
                  <a:schemeClr val="tx1"/>
                </a:solidFill>
                <a:effectLst/>
                <a:latin typeface="+mn-lt"/>
                <a:ea typeface="+mn-ea"/>
                <a:cs typeface="+mn-cs"/>
              </a:rPr>
              <a:t>τις μικροεπιθέσεις </a:t>
            </a:r>
            <a:r>
              <a:rPr lang="en-GB" sz="1200" kern="1200" dirty="0">
                <a:solidFill>
                  <a:schemeClr val="tx1"/>
                </a:solidFill>
                <a:effectLst/>
                <a:latin typeface="+mn-lt"/>
                <a:ea typeface="+mn-ea"/>
                <a:cs typeface="+mn-cs"/>
              </a:rPr>
              <a:t>έγκειται στην καθημερινή τους φύση, που συχνά περνά απαρατήρητη από εκείνους που τις εκφράζουν. Για παράδειγμα, η ερώτηση σε ένα έγχρωμο άτομο "Από πού είσαι πραγματικά;" υποδηλώνει ότι δεν ανήκει πλήρως, ακόμη και αν έχει γεννηθεί και μεγαλώσει στη χώρα. Ενώ κάθε περίπτωση μπορεί να φαίνεται ασήμαντη, το σωρευτικό αποτέλεσμα μπορεί να προκαλέσει σημαντικό στρες, άγχος και μακροπρόθεσμα προβλήματα ψυχικής υγείας για όσους επηρεάζονται.</a:t>
            </a:r>
            <a:endParaRPr lang="de-DE" dirty="0"/>
          </a:p>
        </p:txBody>
      </p:sp>
      <p:sp>
        <p:nvSpPr>
          <p:cNvPr id="4" name="Foliennummernplatzhalter 3"/>
          <p:cNvSpPr>
            <a:spLocks noGrp="1"/>
          </p:cNvSpPr>
          <p:nvPr>
            <p:ph type="sldNum" sz="quarter" idx="10"/>
          </p:nvPr>
        </p:nvSpPr>
        <p:spPr/>
        <p:txBody>
          <a:bodyPr/>
          <a:lstStyle/>
          <a:p>
            <a:fld id="{C26270A9-EA5B-4A67-936F-6F60BA3A0534}" type="slidenum">
              <a:rPr lang="de-DE" smtClean="0"/>
              <a:t>10</a:t>
            </a:fld>
            <a:endParaRPr lang="de-DE"/>
          </a:p>
        </p:txBody>
      </p:sp>
    </p:spTree>
    <p:extLst>
      <p:ext uri="{BB962C8B-B14F-4D97-AF65-F5344CB8AC3E}">
        <p14:creationId xmlns:p14="http://schemas.microsoft.com/office/powerpoint/2010/main" val="58792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41.svg"/><Relationship Id="rId4" Type="http://schemas.openxmlformats.org/officeDocument/2006/relationships/image" Target="../media/image7.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45.svg"/><Relationship Id="rId4" Type="http://schemas.openxmlformats.org/officeDocument/2006/relationships/image" Target="../media/image7.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6.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50.png"/><Relationship Id="rId5" Type="http://schemas.openxmlformats.org/officeDocument/2006/relationships/image" Target="../media/image10.png"/><Relationship Id="rId10" Type="http://schemas.openxmlformats.org/officeDocument/2006/relationships/image" Target="../media/image49.svg"/><Relationship Id="rId4" Type="http://schemas.openxmlformats.org/officeDocument/2006/relationships/image" Target="../media/image7.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6.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56.png"/><Relationship Id="rId5" Type="http://schemas.openxmlformats.org/officeDocument/2006/relationships/image" Target="../media/image10.png"/><Relationship Id="rId10" Type="http://schemas.openxmlformats.org/officeDocument/2006/relationships/image" Target="../media/image55.svg"/><Relationship Id="rId4" Type="http://schemas.openxmlformats.org/officeDocument/2006/relationships/image" Target="../media/image7.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7.png"/><Relationship Id="rId9" Type="http://schemas.openxmlformats.org/officeDocument/2006/relationships/image" Target="../media/image60.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5.svg"/><Relationship Id="rId4" Type="http://schemas.openxmlformats.org/officeDocument/2006/relationships/image" Target="../media/image7.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5.svg"/><Relationship Id="rId4" Type="http://schemas.openxmlformats.org/officeDocument/2006/relationships/image" Target="../media/image7.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7.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7.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24.png"/><Relationship Id="rId1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4.png"/><Relationship Id="rId5" Type="http://schemas.openxmlformats.org/officeDocument/2006/relationships/image" Target="../media/image10.png"/><Relationship Id="rId10" Type="http://schemas.openxmlformats.org/officeDocument/2006/relationships/image" Target="../media/image33.svg"/><Relationship Id="rId4" Type="http://schemas.openxmlformats.org/officeDocument/2006/relationships/image" Target="../media/image7.png"/><Relationship Id="rId9" Type="http://schemas.openxmlformats.org/officeDocument/2006/relationships/image" Target="../media/image32.png"/><Relationship Id="rId14"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2764"/>
        </a:solidFill>
        <a:effectLst/>
      </p:bgPr>
    </p:bg>
    <p:spTree>
      <p:nvGrpSpPr>
        <p:cNvPr id="1" name=""/>
        <p:cNvGrpSpPr/>
        <p:nvPr/>
      </p:nvGrpSpPr>
      <p:grpSpPr>
        <a:xfrm>
          <a:off x="0" y="0"/>
          <a:ext cx="0" cy="0"/>
          <a:chOff x="0" y="0"/>
          <a:chExt cx="0" cy="0"/>
        </a:xfrm>
      </p:grpSpPr>
      <p:grpSp>
        <p:nvGrpSpPr>
          <p:cNvPr id="2" name="Group 2"/>
          <p:cNvGrpSpPr/>
          <p:nvPr/>
        </p:nvGrpSpPr>
        <p:grpSpPr>
          <a:xfrm>
            <a:off x="2687898" y="2070434"/>
            <a:ext cx="12408348" cy="3054016"/>
            <a:chOff x="0" y="0"/>
            <a:chExt cx="16544464" cy="4072022"/>
          </a:xfrm>
        </p:grpSpPr>
        <p:grpSp>
          <p:nvGrpSpPr>
            <p:cNvPr id="3" name="Group 3"/>
            <p:cNvGrpSpPr>
              <a:grpSpLocks noChangeAspect="1"/>
            </p:cNvGrpSpPr>
            <p:nvPr/>
          </p:nvGrpSpPr>
          <p:grpSpPr>
            <a:xfrm>
              <a:off x="3466520" y="0"/>
              <a:ext cx="2754603" cy="4072022"/>
              <a:chOff x="0" y="0"/>
              <a:chExt cx="2307590" cy="3411220"/>
            </a:xfrm>
          </p:grpSpPr>
          <p:sp>
            <p:nvSpPr>
              <p:cNvPr id="4" name="Freeform 4"/>
              <p:cNvSpPr/>
              <p:nvPr/>
            </p:nvSpPr>
            <p:spPr>
              <a:xfrm>
                <a:off x="0" y="0"/>
                <a:ext cx="2307590" cy="3412490"/>
              </a:xfrm>
              <a:custGeom>
                <a:avLst/>
                <a:gdLst/>
                <a:ahLst/>
                <a:cxnLst/>
                <a:rect l="l" t="t" r="r" b="b"/>
                <a:pathLst>
                  <a:path w="2307590" h="3412490">
                    <a:moveTo>
                      <a:pt x="2307590" y="2264410"/>
                    </a:moveTo>
                    <a:lnTo>
                      <a:pt x="2307590" y="0"/>
                    </a:lnTo>
                    <a:lnTo>
                      <a:pt x="1521460" y="0"/>
                    </a:lnTo>
                    <a:lnTo>
                      <a:pt x="1521460" y="2244090"/>
                    </a:lnTo>
                    <a:cubicBezTo>
                      <a:pt x="1521460" y="2397760"/>
                      <a:pt x="1488440" y="2512060"/>
                      <a:pt x="1423670" y="2585720"/>
                    </a:cubicBezTo>
                    <a:cubicBezTo>
                      <a:pt x="1360170" y="2656840"/>
                      <a:pt x="1271270" y="2689860"/>
                      <a:pt x="1150620" y="2689860"/>
                    </a:cubicBezTo>
                    <a:cubicBezTo>
                      <a:pt x="1029970" y="2689860"/>
                      <a:pt x="942340" y="2655570"/>
                      <a:pt x="880110" y="2585720"/>
                    </a:cubicBezTo>
                    <a:cubicBezTo>
                      <a:pt x="815340" y="2512060"/>
                      <a:pt x="783590" y="2397760"/>
                      <a:pt x="783590" y="2244090"/>
                    </a:cubicBezTo>
                    <a:lnTo>
                      <a:pt x="783590" y="0"/>
                    </a:lnTo>
                    <a:lnTo>
                      <a:pt x="0" y="0"/>
                    </a:lnTo>
                    <a:lnTo>
                      <a:pt x="0" y="2264410"/>
                    </a:lnTo>
                    <a:cubicBezTo>
                      <a:pt x="0" y="2446020"/>
                      <a:pt x="26670" y="2609850"/>
                      <a:pt x="78740" y="2750820"/>
                    </a:cubicBezTo>
                    <a:cubicBezTo>
                      <a:pt x="132080" y="2895600"/>
                      <a:pt x="209550" y="3017520"/>
                      <a:pt x="311150" y="3116580"/>
                    </a:cubicBezTo>
                    <a:cubicBezTo>
                      <a:pt x="411480" y="3214370"/>
                      <a:pt x="534670" y="3289300"/>
                      <a:pt x="678180" y="3338830"/>
                    </a:cubicBezTo>
                    <a:cubicBezTo>
                      <a:pt x="817880" y="3387090"/>
                      <a:pt x="976630" y="3412490"/>
                      <a:pt x="1151890" y="3412490"/>
                    </a:cubicBezTo>
                    <a:cubicBezTo>
                      <a:pt x="1325880" y="3412490"/>
                      <a:pt x="1485900" y="3388360"/>
                      <a:pt x="1625600" y="3340100"/>
                    </a:cubicBezTo>
                    <a:cubicBezTo>
                      <a:pt x="1769110" y="3290570"/>
                      <a:pt x="1893570" y="3215640"/>
                      <a:pt x="1995170" y="3117850"/>
                    </a:cubicBezTo>
                    <a:cubicBezTo>
                      <a:pt x="2096770" y="3020060"/>
                      <a:pt x="2175510" y="2896870"/>
                      <a:pt x="2228850" y="2753360"/>
                    </a:cubicBezTo>
                    <a:cubicBezTo>
                      <a:pt x="2280920" y="2609850"/>
                      <a:pt x="2307590" y="2446020"/>
                      <a:pt x="2307590" y="2264410"/>
                    </a:cubicBezTo>
                    <a:close/>
                  </a:path>
                </a:pathLst>
              </a:custGeom>
              <a:blipFill>
                <a:blip r:embed="rId2"/>
                <a:stretch>
                  <a:fillRect l="-60910" r="-60910"/>
                </a:stretch>
              </a:blipFill>
            </p:spPr>
            <p:txBody>
              <a:bodyPr/>
              <a:lstStyle/>
              <a:p>
                <a:endParaRPr lang="en-IE"/>
              </a:p>
            </p:txBody>
          </p:sp>
        </p:grpSp>
        <p:grpSp>
          <p:nvGrpSpPr>
            <p:cNvPr id="5" name="Group 5"/>
            <p:cNvGrpSpPr>
              <a:grpSpLocks noChangeAspect="1"/>
            </p:cNvGrpSpPr>
            <p:nvPr/>
          </p:nvGrpSpPr>
          <p:grpSpPr>
            <a:xfrm>
              <a:off x="0" y="0"/>
              <a:ext cx="2775327" cy="4072022"/>
              <a:chOff x="0" y="0"/>
              <a:chExt cx="2286000" cy="3354070"/>
            </a:xfrm>
          </p:grpSpPr>
          <p:sp>
            <p:nvSpPr>
              <p:cNvPr id="6" name="Freeform 6"/>
              <p:cNvSpPr/>
              <p:nvPr/>
            </p:nvSpPr>
            <p:spPr>
              <a:xfrm>
                <a:off x="-2540" y="-1270"/>
                <a:ext cx="2288540" cy="3355340"/>
              </a:xfrm>
              <a:custGeom>
                <a:avLst/>
                <a:gdLst/>
                <a:ahLst/>
                <a:cxnLst/>
                <a:rect l="l" t="t" r="r" b="b"/>
                <a:pathLst>
                  <a:path w="2288540" h="33553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3"/>
                <a:stretch>
                  <a:fillRect t="-1119" b="-1119"/>
                </a:stretch>
              </a:blipFill>
            </p:spPr>
            <p:txBody>
              <a:bodyPr/>
              <a:lstStyle/>
              <a:p>
                <a:endParaRPr lang="en-IE"/>
              </a:p>
            </p:txBody>
          </p:sp>
        </p:grpSp>
        <p:grpSp>
          <p:nvGrpSpPr>
            <p:cNvPr id="7" name="Group 7"/>
            <p:cNvGrpSpPr>
              <a:grpSpLocks noChangeAspect="1"/>
            </p:cNvGrpSpPr>
            <p:nvPr/>
          </p:nvGrpSpPr>
          <p:grpSpPr>
            <a:xfrm>
              <a:off x="6435499" y="0"/>
              <a:ext cx="2775327" cy="4072022"/>
              <a:chOff x="0" y="0"/>
              <a:chExt cx="2286000" cy="3354070"/>
            </a:xfrm>
          </p:grpSpPr>
          <p:sp>
            <p:nvSpPr>
              <p:cNvPr id="8" name="Freeform 8"/>
              <p:cNvSpPr/>
              <p:nvPr/>
            </p:nvSpPr>
            <p:spPr>
              <a:xfrm>
                <a:off x="-2540" y="-1270"/>
                <a:ext cx="2288540" cy="3355340"/>
              </a:xfrm>
              <a:custGeom>
                <a:avLst/>
                <a:gdLst/>
                <a:ahLst/>
                <a:cxnLst/>
                <a:rect l="l" t="t" r="r" b="b"/>
                <a:pathLst>
                  <a:path w="2288540" h="33553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4"/>
                <a:stretch>
                  <a:fillRect l="-59899" r="-59899"/>
                </a:stretch>
              </a:blipFill>
            </p:spPr>
            <p:txBody>
              <a:bodyPr/>
              <a:lstStyle/>
              <a:p>
                <a:endParaRPr lang="en-IE"/>
              </a:p>
            </p:txBody>
          </p:sp>
        </p:grpSp>
        <p:grpSp>
          <p:nvGrpSpPr>
            <p:cNvPr id="9" name="Group 9"/>
            <p:cNvGrpSpPr>
              <a:grpSpLocks noChangeAspect="1"/>
            </p:cNvGrpSpPr>
            <p:nvPr/>
          </p:nvGrpSpPr>
          <p:grpSpPr>
            <a:xfrm>
              <a:off x="9530432" y="0"/>
              <a:ext cx="3224802" cy="4072022"/>
              <a:chOff x="0" y="0"/>
              <a:chExt cx="2745740" cy="3467100"/>
            </a:xfrm>
          </p:grpSpPr>
          <p:sp>
            <p:nvSpPr>
              <p:cNvPr id="10" name="Freeform 10"/>
              <p:cNvSpPr/>
              <p:nvPr/>
            </p:nvSpPr>
            <p:spPr>
              <a:xfrm>
                <a:off x="0" y="0"/>
                <a:ext cx="2745740" cy="3468370"/>
              </a:xfrm>
              <a:custGeom>
                <a:avLst/>
                <a:gdLst/>
                <a:ahLst/>
                <a:cxnLst/>
                <a:rect l="l" t="t" r="r" b="b"/>
                <a:pathLst>
                  <a:path w="2745740" h="3468370">
                    <a:moveTo>
                      <a:pt x="2654300" y="982980"/>
                    </a:moveTo>
                    <a:cubicBezTo>
                      <a:pt x="2593340" y="765810"/>
                      <a:pt x="2501900" y="581660"/>
                      <a:pt x="2383790" y="436880"/>
                    </a:cubicBezTo>
                    <a:cubicBezTo>
                      <a:pt x="2264410" y="289560"/>
                      <a:pt x="2115820" y="177800"/>
                      <a:pt x="1943100" y="105410"/>
                    </a:cubicBezTo>
                    <a:cubicBezTo>
                      <a:pt x="1774190" y="35560"/>
                      <a:pt x="1581150" y="0"/>
                      <a:pt x="1371600" y="0"/>
                    </a:cubicBezTo>
                    <a:cubicBezTo>
                      <a:pt x="1162050" y="0"/>
                      <a:pt x="970280" y="35560"/>
                      <a:pt x="801370" y="106680"/>
                    </a:cubicBezTo>
                    <a:cubicBezTo>
                      <a:pt x="629920" y="179070"/>
                      <a:pt x="481330" y="290830"/>
                      <a:pt x="361950" y="436880"/>
                    </a:cubicBezTo>
                    <a:cubicBezTo>
                      <a:pt x="243840" y="582930"/>
                      <a:pt x="152400" y="765810"/>
                      <a:pt x="90170" y="982980"/>
                    </a:cubicBezTo>
                    <a:cubicBezTo>
                      <a:pt x="30480" y="1196340"/>
                      <a:pt x="0" y="1449070"/>
                      <a:pt x="0" y="1734820"/>
                    </a:cubicBezTo>
                    <a:cubicBezTo>
                      <a:pt x="0" y="2020570"/>
                      <a:pt x="30480" y="2273300"/>
                      <a:pt x="91440" y="2485390"/>
                    </a:cubicBezTo>
                    <a:cubicBezTo>
                      <a:pt x="152400" y="2702560"/>
                      <a:pt x="243840" y="2885440"/>
                      <a:pt x="361950" y="3030220"/>
                    </a:cubicBezTo>
                    <a:cubicBezTo>
                      <a:pt x="481330" y="3177540"/>
                      <a:pt x="629920" y="3289300"/>
                      <a:pt x="801370" y="3361690"/>
                    </a:cubicBezTo>
                    <a:cubicBezTo>
                      <a:pt x="970280" y="3432810"/>
                      <a:pt x="1162050" y="3468370"/>
                      <a:pt x="1371600" y="3468370"/>
                    </a:cubicBezTo>
                    <a:cubicBezTo>
                      <a:pt x="1581150" y="3468370"/>
                      <a:pt x="1774190" y="3432810"/>
                      <a:pt x="1943100" y="3361690"/>
                    </a:cubicBezTo>
                    <a:cubicBezTo>
                      <a:pt x="2115820" y="3289300"/>
                      <a:pt x="2264410" y="3178810"/>
                      <a:pt x="2383790" y="3030220"/>
                    </a:cubicBezTo>
                    <a:cubicBezTo>
                      <a:pt x="2501900" y="2885440"/>
                      <a:pt x="2592070" y="2702560"/>
                      <a:pt x="2654300" y="2485390"/>
                    </a:cubicBezTo>
                    <a:cubicBezTo>
                      <a:pt x="2713990" y="2273300"/>
                      <a:pt x="2745740" y="2020570"/>
                      <a:pt x="2745740" y="1734820"/>
                    </a:cubicBezTo>
                    <a:cubicBezTo>
                      <a:pt x="2745740" y="1449070"/>
                      <a:pt x="2715260" y="1196340"/>
                      <a:pt x="2654300" y="982980"/>
                    </a:cubicBezTo>
                    <a:close/>
                    <a:moveTo>
                      <a:pt x="1371600" y="2745740"/>
                    </a:moveTo>
                    <a:cubicBezTo>
                      <a:pt x="1277620" y="2745740"/>
                      <a:pt x="1195070" y="2726690"/>
                      <a:pt x="1126490" y="2689860"/>
                    </a:cubicBezTo>
                    <a:cubicBezTo>
                      <a:pt x="1056640" y="2651760"/>
                      <a:pt x="999490" y="2598420"/>
                      <a:pt x="952500" y="2527300"/>
                    </a:cubicBezTo>
                    <a:cubicBezTo>
                      <a:pt x="902970" y="2452370"/>
                      <a:pt x="866140" y="2357120"/>
                      <a:pt x="840740" y="2246630"/>
                    </a:cubicBezTo>
                    <a:cubicBezTo>
                      <a:pt x="814070" y="2131060"/>
                      <a:pt x="801370" y="1996440"/>
                      <a:pt x="801370" y="1849120"/>
                    </a:cubicBezTo>
                    <a:lnTo>
                      <a:pt x="801370" y="1619250"/>
                    </a:lnTo>
                    <a:cubicBezTo>
                      <a:pt x="801370" y="1471930"/>
                      <a:pt x="814070" y="1337310"/>
                      <a:pt x="840740" y="1221740"/>
                    </a:cubicBezTo>
                    <a:cubicBezTo>
                      <a:pt x="866140" y="1109980"/>
                      <a:pt x="902970" y="1016000"/>
                      <a:pt x="952500" y="941070"/>
                    </a:cubicBezTo>
                    <a:cubicBezTo>
                      <a:pt x="999490" y="868680"/>
                      <a:pt x="1056640" y="815340"/>
                      <a:pt x="1126490" y="778510"/>
                    </a:cubicBezTo>
                    <a:cubicBezTo>
                      <a:pt x="1195070" y="741680"/>
                      <a:pt x="1277620" y="722630"/>
                      <a:pt x="1371600" y="722630"/>
                    </a:cubicBezTo>
                    <a:cubicBezTo>
                      <a:pt x="1465580" y="722630"/>
                      <a:pt x="1548130" y="741680"/>
                      <a:pt x="1616710" y="778510"/>
                    </a:cubicBezTo>
                    <a:cubicBezTo>
                      <a:pt x="1686560" y="816610"/>
                      <a:pt x="1743710" y="869950"/>
                      <a:pt x="1791970" y="942340"/>
                    </a:cubicBezTo>
                    <a:cubicBezTo>
                      <a:pt x="1841500" y="1016000"/>
                      <a:pt x="1879600" y="1109980"/>
                      <a:pt x="1905000" y="1221740"/>
                    </a:cubicBezTo>
                    <a:cubicBezTo>
                      <a:pt x="1931670" y="1337310"/>
                      <a:pt x="1944370" y="1471930"/>
                      <a:pt x="1944370" y="1619250"/>
                    </a:cubicBezTo>
                    <a:lnTo>
                      <a:pt x="1944370" y="1849120"/>
                    </a:lnTo>
                    <a:cubicBezTo>
                      <a:pt x="1944370" y="1996440"/>
                      <a:pt x="1931670" y="2131060"/>
                      <a:pt x="1905000" y="2246630"/>
                    </a:cubicBezTo>
                    <a:cubicBezTo>
                      <a:pt x="1879600" y="2357120"/>
                      <a:pt x="1841500" y="2452370"/>
                      <a:pt x="1791970" y="2527300"/>
                    </a:cubicBezTo>
                    <a:cubicBezTo>
                      <a:pt x="1744980" y="2599690"/>
                      <a:pt x="1687830" y="2653030"/>
                      <a:pt x="1616710" y="2691130"/>
                    </a:cubicBezTo>
                    <a:cubicBezTo>
                      <a:pt x="1548130" y="2727960"/>
                      <a:pt x="1465580" y="2745740"/>
                      <a:pt x="1371600" y="2745740"/>
                    </a:cubicBezTo>
                    <a:close/>
                  </a:path>
                </a:pathLst>
              </a:custGeom>
              <a:blipFill>
                <a:blip r:embed="rId5"/>
                <a:stretch>
                  <a:fillRect l="-44620" r="-44620"/>
                </a:stretch>
              </a:blipFill>
            </p:spPr>
            <p:txBody>
              <a:bodyPr/>
              <a:lstStyle/>
              <a:p>
                <a:endParaRPr lang="en-IE"/>
              </a:p>
            </p:txBody>
          </p:sp>
        </p:grpSp>
        <p:grpSp>
          <p:nvGrpSpPr>
            <p:cNvPr id="11" name="Group 11"/>
            <p:cNvGrpSpPr>
              <a:grpSpLocks noChangeAspect="1"/>
            </p:cNvGrpSpPr>
            <p:nvPr/>
          </p:nvGrpSpPr>
          <p:grpSpPr>
            <a:xfrm>
              <a:off x="13448063" y="0"/>
              <a:ext cx="3096401" cy="4072022"/>
              <a:chOff x="0" y="0"/>
              <a:chExt cx="2551430" cy="3355340"/>
            </a:xfrm>
          </p:grpSpPr>
          <p:sp>
            <p:nvSpPr>
              <p:cNvPr id="12" name="Freeform 12"/>
              <p:cNvSpPr/>
              <p:nvPr/>
            </p:nvSpPr>
            <p:spPr>
              <a:xfrm>
                <a:off x="0" y="0"/>
                <a:ext cx="2550160" cy="3355340"/>
              </a:xfrm>
              <a:custGeom>
                <a:avLst/>
                <a:gdLst/>
                <a:ahLst/>
                <a:cxnLst/>
                <a:rect l="l" t="t" r="r" b="b"/>
                <a:pathLst>
                  <a:path w="2550160" h="3355340">
                    <a:moveTo>
                      <a:pt x="783590" y="2045970"/>
                    </a:moveTo>
                    <a:lnTo>
                      <a:pt x="1191260" y="2045970"/>
                    </a:lnTo>
                    <a:lnTo>
                      <a:pt x="1697990" y="3355340"/>
                    </a:lnTo>
                    <a:lnTo>
                      <a:pt x="2550160" y="3355340"/>
                    </a:lnTo>
                    <a:lnTo>
                      <a:pt x="1940560" y="1864360"/>
                    </a:lnTo>
                    <a:cubicBezTo>
                      <a:pt x="1992630" y="1836420"/>
                      <a:pt x="2040890" y="1802130"/>
                      <a:pt x="2085340" y="1765300"/>
                    </a:cubicBezTo>
                    <a:cubicBezTo>
                      <a:pt x="2156460" y="1705610"/>
                      <a:pt x="2217420" y="1635760"/>
                      <a:pt x="2266950" y="1559560"/>
                    </a:cubicBezTo>
                    <a:cubicBezTo>
                      <a:pt x="2316480" y="1482090"/>
                      <a:pt x="2354580" y="1395730"/>
                      <a:pt x="2381250" y="1303020"/>
                    </a:cubicBezTo>
                    <a:cubicBezTo>
                      <a:pt x="2407920" y="1210310"/>
                      <a:pt x="2420620" y="1109980"/>
                      <a:pt x="2420620" y="1004570"/>
                    </a:cubicBezTo>
                    <a:cubicBezTo>
                      <a:pt x="2420620" y="863600"/>
                      <a:pt x="2399030" y="730250"/>
                      <a:pt x="2354580" y="609600"/>
                    </a:cubicBezTo>
                    <a:cubicBezTo>
                      <a:pt x="2310130" y="486410"/>
                      <a:pt x="2241550" y="377190"/>
                      <a:pt x="2153920" y="287020"/>
                    </a:cubicBezTo>
                    <a:cubicBezTo>
                      <a:pt x="2065020" y="196850"/>
                      <a:pt x="1954530" y="125730"/>
                      <a:pt x="1823720" y="74930"/>
                    </a:cubicBezTo>
                    <a:cubicBezTo>
                      <a:pt x="1696720" y="25400"/>
                      <a:pt x="1548130" y="0"/>
                      <a:pt x="1383030" y="0"/>
                    </a:cubicBezTo>
                    <a:lnTo>
                      <a:pt x="0" y="0"/>
                    </a:lnTo>
                    <a:lnTo>
                      <a:pt x="0" y="3355340"/>
                    </a:lnTo>
                    <a:lnTo>
                      <a:pt x="783590" y="3355340"/>
                    </a:lnTo>
                    <a:lnTo>
                      <a:pt x="783590" y="2045970"/>
                    </a:lnTo>
                    <a:close/>
                    <a:moveTo>
                      <a:pt x="783590" y="739140"/>
                    </a:moveTo>
                    <a:lnTo>
                      <a:pt x="1323340" y="739140"/>
                    </a:lnTo>
                    <a:cubicBezTo>
                      <a:pt x="1422400" y="739140"/>
                      <a:pt x="1492250" y="760730"/>
                      <a:pt x="1530350" y="803910"/>
                    </a:cubicBezTo>
                    <a:cubicBezTo>
                      <a:pt x="1572260" y="850900"/>
                      <a:pt x="1592580" y="916940"/>
                      <a:pt x="1592580" y="1004570"/>
                    </a:cubicBezTo>
                    <a:cubicBezTo>
                      <a:pt x="1592580" y="1108710"/>
                      <a:pt x="1569720" y="1187450"/>
                      <a:pt x="1524000" y="1240790"/>
                    </a:cubicBezTo>
                    <a:cubicBezTo>
                      <a:pt x="1482090" y="1289050"/>
                      <a:pt x="1407160" y="1314450"/>
                      <a:pt x="1301750" y="1314450"/>
                    </a:cubicBezTo>
                    <a:lnTo>
                      <a:pt x="783590" y="1314450"/>
                    </a:lnTo>
                    <a:lnTo>
                      <a:pt x="783590" y="739140"/>
                    </a:lnTo>
                    <a:close/>
                  </a:path>
                </a:pathLst>
              </a:custGeom>
              <a:blipFill>
                <a:blip r:embed="rId6"/>
                <a:stretch>
                  <a:fillRect l="-48680" r="-48680"/>
                </a:stretch>
              </a:blipFill>
            </p:spPr>
            <p:txBody>
              <a:bodyPr/>
              <a:lstStyle/>
              <a:p>
                <a:endParaRPr lang="en-IE"/>
              </a:p>
            </p:txBody>
          </p:sp>
        </p:grpSp>
      </p:grpSp>
      <p:grpSp>
        <p:nvGrpSpPr>
          <p:cNvPr id="13" name="Group 13"/>
          <p:cNvGrpSpPr/>
          <p:nvPr/>
        </p:nvGrpSpPr>
        <p:grpSpPr>
          <a:xfrm>
            <a:off x="0" y="8851900"/>
            <a:ext cx="18288000" cy="1435100"/>
            <a:chOff x="0" y="0"/>
            <a:chExt cx="4816593" cy="377969"/>
          </a:xfrm>
        </p:grpSpPr>
        <p:sp>
          <p:nvSpPr>
            <p:cNvPr id="14" name="Freeform 14"/>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15" name="TextBox 15"/>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16" name="AutoShape 16"/>
          <p:cNvSpPr/>
          <p:nvPr/>
        </p:nvSpPr>
        <p:spPr>
          <a:xfrm>
            <a:off x="-279111" y="8851900"/>
            <a:ext cx="18846222" cy="0"/>
          </a:xfrm>
          <a:prstGeom prst="line">
            <a:avLst/>
          </a:prstGeom>
          <a:ln w="152400" cap="flat">
            <a:solidFill>
              <a:srgbClr val="68ACDC"/>
            </a:solidFill>
            <a:prstDash val="solid"/>
            <a:headEnd type="none" w="sm" len="sm"/>
            <a:tailEnd type="none" w="sm" len="sm"/>
          </a:ln>
        </p:spPr>
        <p:txBody>
          <a:bodyPr/>
          <a:lstStyle/>
          <a:p>
            <a:endParaRPr lang="en-IE"/>
          </a:p>
        </p:txBody>
      </p:sp>
      <p:sp>
        <p:nvSpPr>
          <p:cNvPr id="17" name="Freeform 17"/>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7"/>
            <a:stretch>
              <a:fillRect/>
            </a:stretch>
          </a:blipFill>
        </p:spPr>
        <p:txBody>
          <a:bodyPr/>
          <a:lstStyle/>
          <a:p>
            <a:endParaRPr lang="en-IE"/>
          </a:p>
        </p:txBody>
      </p:sp>
      <p:sp>
        <p:nvSpPr>
          <p:cNvPr id="18" name="Freeform 18"/>
          <p:cNvSpPr/>
          <p:nvPr/>
        </p:nvSpPr>
        <p:spPr>
          <a:xfrm>
            <a:off x="13821414" y="9201654"/>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8"/>
            <a:stretch>
              <a:fillRect/>
            </a:stretch>
          </a:blipFill>
        </p:spPr>
        <p:txBody>
          <a:bodyPr/>
          <a:lstStyle/>
          <a:p>
            <a:endParaRPr lang="en-IE"/>
          </a:p>
        </p:txBody>
      </p:sp>
      <p:sp>
        <p:nvSpPr>
          <p:cNvPr id="19" name="TextBox 19"/>
          <p:cNvSpPr txBox="1"/>
          <p:nvPr/>
        </p:nvSpPr>
        <p:spPr>
          <a:xfrm>
            <a:off x="2939826" y="5616241"/>
            <a:ext cx="12408348" cy="2090316"/>
          </a:xfrm>
          <a:prstGeom prst="rect">
            <a:avLst/>
          </a:prstGeom>
        </p:spPr>
        <p:txBody>
          <a:bodyPr lIns="0" tIns="0" rIns="0" bIns="0" rtlCol="0" anchor="t">
            <a:spAutoFit/>
          </a:bodyPr>
          <a:lstStyle/>
          <a:p>
            <a:pPr algn="l">
              <a:lnSpc>
                <a:spcPts val="6480"/>
              </a:lnSpc>
            </a:pPr>
            <a:r>
              <a:rPr lang="en-US" sz="5400" spc="-210" dirty="0">
                <a:solidFill>
                  <a:srgbClr val="FFFFFF"/>
                </a:solidFill>
                <a:latin typeface="Open Sans Bold"/>
                <a:ea typeface="Open Sans Bold"/>
                <a:cs typeface="Open Sans Bold"/>
                <a:sym typeface="Open Sans Bold"/>
              </a:rPr>
              <a:t>TUTOR</a:t>
            </a:r>
          </a:p>
          <a:p>
            <a:pPr algn="l">
              <a:lnSpc>
                <a:spcPts val="1199"/>
              </a:lnSpc>
            </a:pPr>
            <a:endParaRPr lang="en-US" sz="5400" spc="-210" dirty="0">
              <a:solidFill>
                <a:srgbClr val="FFFFFF"/>
              </a:solidFill>
              <a:latin typeface="Open Sans Bold"/>
              <a:ea typeface="Open Sans Bold"/>
              <a:cs typeface="Open Sans Bold"/>
              <a:sym typeface="Open Sans Bold"/>
            </a:endParaRPr>
          </a:p>
          <a:p>
            <a:pPr algn="l">
              <a:lnSpc>
                <a:spcPts val="4320"/>
              </a:lnSpc>
            </a:pPr>
            <a:r>
              <a:rPr lang="el-GR" sz="3600" b="1" spc="-143" dirty="0">
                <a:solidFill>
                  <a:srgbClr val="FFFFFF"/>
                </a:solidFill>
                <a:latin typeface="Open Sans"/>
                <a:ea typeface="Open Sans"/>
                <a:cs typeface="Open Sans"/>
                <a:sym typeface="Open Sans"/>
              </a:rPr>
              <a:t>Αναβάθμιση </a:t>
            </a:r>
            <a:r>
              <a:rPr lang="el-GR" sz="3600" spc="-143" dirty="0">
                <a:solidFill>
                  <a:srgbClr val="FFFFFF"/>
                </a:solidFill>
                <a:latin typeface="Open Sans"/>
                <a:ea typeface="Open Sans"/>
                <a:cs typeface="Open Sans"/>
                <a:sym typeface="Open Sans"/>
              </a:rPr>
              <a:t>των εκπαιδευτικών </a:t>
            </a:r>
            <a:r>
              <a:rPr lang="en-US" sz="3600" spc="-143" dirty="0" err="1">
                <a:solidFill>
                  <a:srgbClr val="FFFFFF"/>
                </a:solidFill>
                <a:latin typeface="Open Sans"/>
                <a:ea typeface="Open Sans"/>
                <a:cs typeface="Open Sans"/>
                <a:sym typeface="Open Sans"/>
              </a:rPr>
              <a:t>με</a:t>
            </a:r>
            <a:r>
              <a:rPr lang="en-US" sz="3600" spc="-143" dirty="0">
                <a:solidFill>
                  <a:srgbClr val="FFFFFF"/>
                </a:solidFill>
                <a:latin typeface="Open Sans"/>
                <a:ea typeface="Open Sans"/>
                <a:cs typeface="Open Sans"/>
                <a:sym typeface="Open Sans"/>
              </a:rPr>
              <a:t> στόχο </a:t>
            </a:r>
            <a:r>
              <a:rPr lang="en-US" sz="3600" spc="-143" dirty="0">
                <a:solidFill>
                  <a:srgbClr val="FFFFFF"/>
                </a:solidFill>
                <a:latin typeface="Open Sans Bold"/>
                <a:ea typeface="Open Sans Bold"/>
                <a:cs typeface="Open Sans Bold"/>
                <a:sym typeface="Open Sans Bold"/>
              </a:rPr>
              <a:t>την ολιστική </a:t>
            </a:r>
            <a:r>
              <a:rPr lang="en-US" sz="3600" spc="-143" dirty="0">
                <a:solidFill>
                  <a:srgbClr val="FFFFFF"/>
                </a:solidFill>
                <a:latin typeface="Open Sans"/>
                <a:ea typeface="Open Sans"/>
                <a:cs typeface="Open Sans"/>
                <a:sym typeface="Open Sans"/>
              </a:rPr>
              <a:t>ενσωμάτωση στη διδασκαλία</a:t>
            </a:r>
          </a:p>
        </p:txBody>
      </p:sp>
      <p:sp>
        <p:nvSpPr>
          <p:cNvPr id="20" name="TextBox 20"/>
          <p:cNvSpPr txBox="1"/>
          <p:nvPr/>
        </p:nvSpPr>
        <p:spPr>
          <a:xfrm>
            <a:off x="4810134" y="8734619"/>
            <a:ext cx="8163876" cy="1773555"/>
          </a:xfrm>
          <a:prstGeom prst="rect">
            <a:avLst/>
          </a:prstGeom>
        </p:spPr>
        <p:txBody>
          <a:bodyPr lIns="0" tIns="0" rIns="0" bIns="0" rtlCol="0" anchor="t">
            <a:spAutoFit/>
          </a:bodyPr>
          <a:lstStyle/>
          <a:p>
            <a:pPr algn="ctr">
              <a:lnSpc>
                <a:spcPts val="4620"/>
              </a:lnSpc>
            </a:pPr>
            <a:endParaRPr/>
          </a:p>
          <a:p>
            <a:pPr algn="ctr">
              <a:lnSpc>
                <a:spcPts val="1680"/>
              </a:lnSpc>
            </a:pPr>
            <a:r>
              <a:rPr lang="en-US" sz="1200">
                <a:solidFill>
                  <a:srgbClr val="242764"/>
                </a:solidFill>
                <a:latin typeface="Canva Sans"/>
                <a:ea typeface="Canva Sans"/>
                <a:cs typeface="Canva Sans"/>
                <a:sym typeface="Canva Sans"/>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a:p>
            <a:pPr algn="ctr">
              <a:lnSpc>
                <a:spcPts val="4620"/>
              </a:lnSpc>
            </a:pPr>
            <a:endParaRPr lang="en-US" sz="1200">
              <a:solidFill>
                <a:srgbClr val="242764"/>
              </a:solidFill>
              <a:latin typeface="Canva Sans"/>
              <a:ea typeface="Canva Sans"/>
              <a:cs typeface="Canva Sans"/>
              <a:sym typeface="Canv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rot="-10800000">
            <a:off x="13149245" y="3478928"/>
            <a:ext cx="4110055" cy="3329145"/>
          </a:xfrm>
          <a:custGeom>
            <a:avLst/>
            <a:gdLst/>
            <a:ahLst/>
            <a:cxnLst/>
            <a:rect l="l" t="t" r="r" b="b"/>
            <a:pathLst>
              <a:path w="4110055" h="3329145">
                <a:moveTo>
                  <a:pt x="0" y="0"/>
                </a:moveTo>
                <a:lnTo>
                  <a:pt x="4110055" y="0"/>
                </a:lnTo>
                <a:lnTo>
                  <a:pt x="4110055" y="3329144"/>
                </a:lnTo>
                <a:lnTo>
                  <a:pt x="0" y="3329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12626902" y="1553259"/>
            <a:ext cx="3293821" cy="2667995"/>
          </a:xfrm>
          <a:custGeom>
            <a:avLst/>
            <a:gdLst/>
            <a:ahLst/>
            <a:cxnLst/>
            <a:rect l="l" t="t" r="r" b="b"/>
            <a:pathLst>
              <a:path w="3293821" h="2667995">
                <a:moveTo>
                  <a:pt x="0" y="0"/>
                </a:moveTo>
                <a:lnTo>
                  <a:pt x="3293821" y="0"/>
                </a:lnTo>
                <a:lnTo>
                  <a:pt x="3293821" y="2667995"/>
                </a:lnTo>
                <a:lnTo>
                  <a:pt x="0" y="26679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grpSp>
        <p:nvGrpSpPr>
          <p:cNvPr id="12" name="Group 12"/>
          <p:cNvGrpSpPr/>
          <p:nvPr/>
        </p:nvGrpSpPr>
        <p:grpSpPr>
          <a:xfrm>
            <a:off x="3546645" y="6463132"/>
            <a:ext cx="8607867" cy="1932102"/>
            <a:chOff x="0" y="0"/>
            <a:chExt cx="2267093" cy="508866"/>
          </a:xfrm>
        </p:grpSpPr>
        <p:sp>
          <p:nvSpPr>
            <p:cNvPr id="13" name="Freeform 13"/>
            <p:cNvSpPr/>
            <p:nvPr/>
          </p:nvSpPr>
          <p:spPr>
            <a:xfrm>
              <a:off x="0" y="0"/>
              <a:ext cx="2267093" cy="508867"/>
            </a:xfrm>
            <a:custGeom>
              <a:avLst/>
              <a:gdLst/>
              <a:ahLst/>
              <a:cxnLst/>
              <a:rect l="l" t="t" r="r" b="b"/>
              <a:pathLst>
                <a:path w="2267093" h="508867">
                  <a:moveTo>
                    <a:pt x="0" y="0"/>
                  </a:moveTo>
                  <a:lnTo>
                    <a:pt x="2267093" y="0"/>
                  </a:lnTo>
                  <a:lnTo>
                    <a:pt x="2267093" y="508867"/>
                  </a:lnTo>
                  <a:lnTo>
                    <a:pt x="0" y="508867"/>
                  </a:lnTo>
                  <a:close/>
                </a:path>
              </a:pathLst>
            </a:custGeom>
            <a:solidFill>
              <a:srgbClr val="FFF0B1"/>
            </a:solidFill>
            <a:ln cap="sq">
              <a:noFill/>
              <a:prstDash val="solid"/>
              <a:miter/>
            </a:ln>
          </p:spPr>
          <p:txBody>
            <a:bodyPr/>
            <a:lstStyle/>
            <a:p>
              <a:endParaRPr lang="en-IE"/>
            </a:p>
          </p:txBody>
        </p:sp>
        <p:sp>
          <p:nvSpPr>
            <p:cNvPr id="14" name="TextBox 14"/>
            <p:cNvSpPr txBox="1"/>
            <p:nvPr/>
          </p:nvSpPr>
          <p:spPr>
            <a:xfrm>
              <a:off x="0" y="-9525"/>
              <a:ext cx="2267093" cy="518391"/>
            </a:xfrm>
            <a:prstGeom prst="rect">
              <a:avLst/>
            </a:prstGeom>
          </p:spPr>
          <p:txBody>
            <a:bodyPr lIns="50800" tIns="50800" rIns="50800" bIns="50800" rtlCol="0" anchor="ctr"/>
            <a:lstStyle/>
            <a:p>
              <a:pPr algn="just">
                <a:lnSpc>
                  <a:spcPts val="3239"/>
                </a:lnSpc>
              </a:pPr>
              <a:r>
                <a:rPr lang="en-US" sz="2699" spc="-107" dirty="0">
                  <a:solidFill>
                    <a:srgbClr val="272965"/>
                  </a:solidFill>
                  <a:latin typeface="Open Sans Bold"/>
                  <a:ea typeface="Open Sans Bold"/>
                  <a:cs typeface="Open Sans Bold"/>
                  <a:sym typeface="Open Sans Bold"/>
                </a:rPr>
                <a:t>Η επανειλημμένη έκθεση μπορεί να προκαλέσει άγχος, ανησυχία, μειωμένη αυτοεκτίμηση και κατάθλιψη, οδηγώντας σε μακροπρόθεσμα προβλήματα ψυχικής υγείας.</a:t>
              </a:r>
            </a:p>
          </p:txBody>
        </p:sp>
      </p:grpSp>
      <p:sp>
        <p:nvSpPr>
          <p:cNvPr id="15" name="TextBox 15"/>
          <p:cNvSpPr txBox="1"/>
          <p:nvPr/>
        </p:nvSpPr>
        <p:spPr>
          <a:xfrm>
            <a:off x="3546645" y="2340847"/>
            <a:ext cx="8779125" cy="4600490"/>
          </a:xfrm>
          <a:prstGeom prst="rect">
            <a:avLst/>
          </a:prstGeom>
        </p:spPr>
        <p:txBody>
          <a:bodyPr lIns="0" tIns="0" rIns="0" bIns="0" rtlCol="0" anchor="t">
            <a:spAutoFit/>
          </a:bodyPr>
          <a:lstStyle/>
          <a:p>
            <a:pPr marL="647695" lvl="1" indent="-323848" algn="just">
              <a:lnSpc>
                <a:spcPts val="3599"/>
              </a:lnSpc>
              <a:buFont typeface="Arial"/>
              <a:buChar char="•"/>
            </a:pPr>
            <a:r>
              <a:rPr lang="en-US" sz="2999" spc="-116" dirty="0">
                <a:solidFill>
                  <a:srgbClr val="242864"/>
                </a:solidFill>
                <a:latin typeface="Open Sans Bold"/>
                <a:ea typeface="Open Sans Bold"/>
                <a:cs typeface="Open Sans Bold"/>
                <a:sym typeface="Open Sans Bold"/>
              </a:rPr>
              <a:t>λεπτές, συχνά ασυνείδητες ενέργειες ή δηλώσεις που στρέφονται εναντίον ατόμων λόγω της εθνικότητάς τους</a:t>
            </a:r>
          </a:p>
          <a:p>
            <a:pPr algn="l">
              <a:lnSpc>
                <a:spcPts val="3599"/>
              </a:lnSpc>
              <a:spcBef>
                <a:spcPct val="0"/>
              </a:spcBef>
            </a:pPr>
            <a:endParaRPr lang="en-US" sz="2999" spc="-116" dirty="0">
              <a:solidFill>
                <a:srgbClr val="242864"/>
              </a:solidFill>
              <a:latin typeface="Open Sans Bold"/>
              <a:ea typeface="Open Sans Bold"/>
              <a:cs typeface="Open Sans Bold"/>
              <a:sym typeface="Open Sans Bold"/>
            </a:endParaRPr>
          </a:p>
          <a:p>
            <a:pPr marL="647695" lvl="1" indent="-323848" algn="l">
              <a:lnSpc>
                <a:spcPts val="3599"/>
              </a:lnSpc>
              <a:buFont typeface="Arial"/>
              <a:buChar char="•"/>
            </a:pPr>
            <a:r>
              <a:rPr lang="en-US" sz="2999" spc="-116" dirty="0">
                <a:solidFill>
                  <a:srgbClr val="242864"/>
                </a:solidFill>
                <a:latin typeface="Open Sans Bold"/>
                <a:ea typeface="Open Sans Bold"/>
                <a:cs typeface="Open Sans Bold"/>
                <a:sym typeface="Open Sans Bold"/>
              </a:rPr>
              <a:t>καθημερινή φύση</a:t>
            </a:r>
          </a:p>
          <a:p>
            <a:pPr algn="l">
              <a:lnSpc>
                <a:spcPts val="3599"/>
              </a:lnSpc>
              <a:spcBef>
                <a:spcPct val="0"/>
              </a:spcBef>
            </a:pPr>
            <a:endParaRPr lang="en-US" sz="2999" spc="-116" dirty="0">
              <a:solidFill>
                <a:srgbClr val="242864"/>
              </a:solidFill>
              <a:latin typeface="Open Sans Bold"/>
              <a:ea typeface="Open Sans Bold"/>
              <a:cs typeface="Open Sans Bold"/>
              <a:sym typeface="Open Sans Bold"/>
            </a:endParaRPr>
          </a:p>
          <a:p>
            <a:pPr marL="647695" lvl="1" indent="-323848" algn="just">
              <a:lnSpc>
                <a:spcPts val="3599"/>
              </a:lnSpc>
              <a:buFont typeface="Arial"/>
              <a:buChar char="•"/>
            </a:pPr>
            <a:r>
              <a:rPr lang="en-US" sz="2999" spc="-116" dirty="0">
                <a:solidFill>
                  <a:srgbClr val="242864"/>
                </a:solidFill>
                <a:latin typeface="Open Sans Bold"/>
                <a:ea typeface="Open Sans Bold"/>
                <a:cs typeface="Open Sans Bold"/>
                <a:sym typeface="Open Sans Bold"/>
              </a:rPr>
              <a:t>θυμίζει συνεχώς ότι άτομα από </a:t>
            </a:r>
            <a:r>
              <a:rPr lang="en-US" sz="2999" spc="-116" dirty="0" err="1">
                <a:solidFill>
                  <a:srgbClr val="242864"/>
                </a:solidFill>
                <a:latin typeface="Open Sans Bold"/>
                <a:ea typeface="Open Sans Bold"/>
                <a:cs typeface="Open Sans Bold"/>
                <a:sym typeface="Open Sans Bold"/>
              </a:rPr>
              <a:t>περιθωριοποιημένες </a:t>
            </a:r>
            <a:r>
              <a:rPr lang="en-US" sz="2999" spc="-116" dirty="0">
                <a:solidFill>
                  <a:srgbClr val="242864"/>
                </a:solidFill>
                <a:latin typeface="Open Sans Bold"/>
                <a:ea typeface="Open Sans Bold"/>
                <a:cs typeface="Open Sans Bold"/>
                <a:sym typeface="Open Sans Bold"/>
              </a:rPr>
              <a:t>ομάδες αποκλείονται ή υποτιμούνται</a:t>
            </a:r>
          </a:p>
          <a:p>
            <a:pPr algn="l">
              <a:lnSpc>
                <a:spcPts val="3599"/>
              </a:lnSpc>
              <a:spcBef>
                <a:spcPct val="0"/>
              </a:spcBef>
            </a:pPr>
            <a:endParaRPr lang="en-US" sz="2999" spc="-116" dirty="0">
              <a:solidFill>
                <a:srgbClr val="242864"/>
              </a:solidFill>
              <a:latin typeface="Open Sans Bold"/>
              <a:ea typeface="Open Sans Bold"/>
              <a:cs typeface="Open Sans Bold"/>
              <a:sym typeface="Open Sans Bold"/>
            </a:endParaRPr>
          </a:p>
          <a:p>
            <a:pPr algn="l">
              <a:lnSpc>
                <a:spcPts val="3599"/>
              </a:lnSpc>
              <a:spcBef>
                <a:spcPct val="0"/>
              </a:spcBef>
            </a:pPr>
            <a:endParaRPr lang="en-US" sz="2999" spc="-116" dirty="0">
              <a:solidFill>
                <a:srgbClr val="242864"/>
              </a:solidFill>
              <a:latin typeface="Open Sans Bold"/>
              <a:ea typeface="Open Sans Bold"/>
              <a:cs typeface="Open Sans Bold"/>
              <a:sym typeface="Open Sans Bold"/>
            </a:endParaRPr>
          </a:p>
        </p:txBody>
      </p:sp>
      <p:sp>
        <p:nvSpPr>
          <p:cNvPr id="16" name="Freeform 16"/>
          <p:cNvSpPr/>
          <p:nvPr/>
        </p:nvSpPr>
        <p:spPr>
          <a:xfrm rot="-5400000">
            <a:off x="1260483" y="6578208"/>
            <a:ext cx="2319526" cy="1701952"/>
          </a:xfrm>
          <a:custGeom>
            <a:avLst/>
            <a:gdLst/>
            <a:ahLst/>
            <a:cxnLst/>
            <a:rect l="l" t="t" r="r" b="b"/>
            <a:pathLst>
              <a:path w="2319526" h="1701952">
                <a:moveTo>
                  <a:pt x="0" y="0"/>
                </a:moveTo>
                <a:lnTo>
                  <a:pt x="2319525" y="0"/>
                </a:lnTo>
                <a:lnTo>
                  <a:pt x="2319525" y="1701951"/>
                </a:lnTo>
                <a:lnTo>
                  <a:pt x="0" y="17019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7" name="TextBox 17"/>
          <p:cNvSpPr txBox="1"/>
          <p:nvPr/>
        </p:nvSpPr>
        <p:spPr>
          <a:xfrm>
            <a:off x="3546645" y="1477059"/>
            <a:ext cx="6013662" cy="573405"/>
          </a:xfrm>
          <a:prstGeom prst="rect">
            <a:avLst/>
          </a:prstGeom>
        </p:spPr>
        <p:txBody>
          <a:bodyPr lIns="0" tIns="0" rIns="0" bIns="0" rtlCol="0" anchor="t">
            <a:spAutoFit/>
          </a:bodyPr>
          <a:lstStyle/>
          <a:p>
            <a:pPr algn="l">
              <a:lnSpc>
                <a:spcPts val="4620"/>
              </a:lnSpc>
            </a:pPr>
            <a:r>
              <a:rPr lang="en-US" sz="3300">
                <a:solidFill>
                  <a:srgbClr val="68ACDD"/>
                </a:solidFill>
                <a:latin typeface="Roboto Bold"/>
                <a:ea typeface="Roboto Bold"/>
                <a:cs typeface="Roboto Bold"/>
                <a:sym typeface="Roboto Bold"/>
              </a:rPr>
              <a:t>Φυλετικές μικροεπιθέσεις:</a:t>
            </a:r>
          </a:p>
        </p:txBody>
      </p:sp>
      <p:sp>
        <p:nvSpPr>
          <p:cNvPr id="18" name="TextBox 18"/>
          <p:cNvSpPr txBox="1"/>
          <p:nvPr/>
        </p:nvSpPr>
        <p:spPr>
          <a:xfrm>
            <a:off x="12428538" y="2117266"/>
            <a:ext cx="3690551" cy="923925"/>
          </a:xfrm>
          <a:prstGeom prst="rect">
            <a:avLst/>
          </a:prstGeom>
        </p:spPr>
        <p:txBody>
          <a:bodyPr lIns="0" tIns="0" rIns="0" bIns="0" rtlCol="0" anchor="t">
            <a:spAutoFit/>
          </a:bodyPr>
          <a:lstStyle/>
          <a:p>
            <a:pPr algn="ctr">
              <a:lnSpc>
                <a:spcPts val="3698"/>
              </a:lnSpc>
              <a:spcBef>
                <a:spcPct val="0"/>
              </a:spcBef>
            </a:pPr>
            <a:r>
              <a:rPr lang="en-US" sz="3082" spc="-122">
                <a:solidFill>
                  <a:srgbClr val="68ACDD"/>
                </a:solidFill>
                <a:latin typeface="Open Sans Bold"/>
                <a:ea typeface="Open Sans Bold"/>
                <a:cs typeface="Open Sans Bold"/>
                <a:sym typeface="Open Sans Bold"/>
              </a:rPr>
              <a:t>"Από πού είσαι πραγματικά;" </a:t>
            </a:r>
          </a:p>
        </p:txBody>
      </p:sp>
      <p:sp>
        <p:nvSpPr>
          <p:cNvPr id="19" name="TextBox 19"/>
          <p:cNvSpPr txBox="1"/>
          <p:nvPr/>
        </p:nvSpPr>
        <p:spPr>
          <a:xfrm>
            <a:off x="13358997" y="4921250"/>
            <a:ext cx="3690551" cy="923925"/>
          </a:xfrm>
          <a:prstGeom prst="rect">
            <a:avLst/>
          </a:prstGeom>
        </p:spPr>
        <p:txBody>
          <a:bodyPr lIns="0" tIns="0" rIns="0" bIns="0" rtlCol="0" anchor="t">
            <a:spAutoFit/>
          </a:bodyPr>
          <a:lstStyle/>
          <a:p>
            <a:pPr algn="ctr">
              <a:lnSpc>
                <a:spcPts val="3698"/>
              </a:lnSpc>
              <a:spcBef>
                <a:spcPct val="0"/>
              </a:spcBef>
            </a:pPr>
            <a:r>
              <a:rPr lang="en-US" sz="3082" spc="-122">
                <a:solidFill>
                  <a:srgbClr val="68ACDD"/>
                </a:solidFill>
                <a:latin typeface="Open Sans Bold"/>
                <a:ea typeface="Open Sans Bold"/>
                <a:cs typeface="Open Sans Bold"/>
                <a:sym typeface="Open Sans Bold"/>
              </a:rPr>
              <a:t>"Πώς μπορείς να μιλάς τόσο καλά γερμανικά;" </a:t>
            </a:r>
          </a:p>
        </p:txBody>
      </p:sp>
      <p:sp>
        <p:nvSpPr>
          <p:cNvPr id="20" name="TextBox 20"/>
          <p:cNvSpPr txBox="1"/>
          <p:nvPr/>
        </p:nvSpPr>
        <p:spPr>
          <a:xfrm>
            <a:off x="3546645" y="324534"/>
            <a:ext cx="8056278" cy="542925"/>
          </a:xfrm>
          <a:prstGeom prst="rect">
            <a:avLst/>
          </a:prstGeom>
        </p:spPr>
        <p:txBody>
          <a:bodyPr lIns="0" tIns="0" rIns="0" bIns="0" rtlCol="0" anchor="t">
            <a:spAutoFit/>
          </a:bodyPr>
          <a:lstStyle/>
          <a:p>
            <a:pPr algn="l">
              <a:lnSpc>
                <a:spcPts val="4320"/>
              </a:lnSpc>
              <a:spcBef>
                <a:spcPct val="0"/>
              </a:spcBef>
            </a:pPr>
            <a:r>
              <a:rPr lang="en-US" sz="3600" spc="-143">
                <a:solidFill>
                  <a:srgbClr val="262A69"/>
                </a:solidFill>
                <a:latin typeface="Open Sans Bold"/>
                <a:ea typeface="Open Sans Bold"/>
                <a:cs typeface="Open Sans Bold"/>
                <a:sym typeface="Open Sans Bold"/>
              </a:rPr>
              <a:t>1.3.2. Φυλετικές μικροεπιθέσεις: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TextBox 10"/>
          <p:cNvSpPr txBox="1"/>
          <p:nvPr/>
        </p:nvSpPr>
        <p:spPr>
          <a:xfrm>
            <a:off x="231640" y="3958429"/>
            <a:ext cx="17824720" cy="12784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1.3.3. Ανάλυση των εθνοτικών μειονοτήτων ως άλλων: ρατσιστικές ή εθνοτικές ετικέτες, στερεότυπα και προκαταλήψεις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2133348" y="2587087"/>
            <a:ext cx="1811133" cy="2442808"/>
          </a:xfrm>
          <a:custGeom>
            <a:avLst/>
            <a:gdLst/>
            <a:ahLst/>
            <a:cxnLst/>
            <a:rect l="l" t="t" r="r" b="b"/>
            <a:pathLst>
              <a:path w="1811133" h="2442808">
                <a:moveTo>
                  <a:pt x="0" y="0"/>
                </a:moveTo>
                <a:lnTo>
                  <a:pt x="1811132" y="0"/>
                </a:lnTo>
                <a:lnTo>
                  <a:pt x="1811132" y="2442809"/>
                </a:lnTo>
                <a:lnTo>
                  <a:pt x="0" y="2442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2003387" y="5863333"/>
            <a:ext cx="2071053" cy="1905369"/>
          </a:xfrm>
          <a:custGeom>
            <a:avLst/>
            <a:gdLst/>
            <a:ahLst/>
            <a:cxnLst/>
            <a:rect l="l" t="t" r="r" b="b"/>
            <a:pathLst>
              <a:path w="2071053" h="1905369">
                <a:moveTo>
                  <a:pt x="0" y="0"/>
                </a:moveTo>
                <a:lnTo>
                  <a:pt x="2071054" y="0"/>
                </a:lnTo>
                <a:lnTo>
                  <a:pt x="2071054" y="1905369"/>
                </a:lnTo>
                <a:lnTo>
                  <a:pt x="0" y="19053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2" name="TextBox 12"/>
          <p:cNvSpPr txBox="1"/>
          <p:nvPr/>
        </p:nvSpPr>
        <p:spPr>
          <a:xfrm>
            <a:off x="3168874" y="675226"/>
            <a:ext cx="7471767" cy="6307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1.3.3. Οι εθνοτικές μειονότητες ως άλλοι</a:t>
            </a:r>
          </a:p>
        </p:txBody>
      </p:sp>
      <p:sp>
        <p:nvSpPr>
          <p:cNvPr id="13" name="TextBox 13"/>
          <p:cNvSpPr txBox="1"/>
          <p:nvPr/>
        </p:nvSpPr>
        <p:spPr>
          <a:xfrm>
            <a:off x="4447856" y="2682337"/>
            <a:ext cx="5437329" cy="1744067"/>
          </a:xfrm>
          <a:prstGeom prst="rect">
            <a:avLst/>
          </a:prstGeom>
        </p:spPr>
        <p:txBody>
          <a:bodyPr lIns="0" tIns="0" rIns="0" bIns="0" rtlCol="0" anchor="t">
            <a:spAutoFit/>
          </a:bodyPr>
          <a:lstStyle/>
          <a:p>
            <a:pPr algn="just">
              <a:lnSpc>
                <a:spcPts val="3438"/>
              </a:lnSpc>
              <a:spcBef>
                <a:spcPct val="0"/>
              </a:spcBef>
            </a:pPr>
            <a:r>
              <a:rPr lang="en-US" sz="2865" spc="-114" dirty="0">
                <a:solidFill>
                  <a:srgbClr val="68ACDD"/>
                </a:solidFill>
                <a:latin typeface="Open Sans Bold"/>
                <a:ea typeface="Open Sans Bold"/>
                <a:cs typeface="Open Sans Bold"/>
                <a:sym typeface="Open Sans Bold"/>
              </a:rPr>
              <a:t>Η ταυτότητα </a:t>
            </a:r>
            <a:r>
              <a:rPr lang="en-US" sz="2865" spc="-114" dirty="0">
                <a:solidFill>
                  <a:srgbClr val="242864"/>
                </a:solidFill>
                <a:latin typeface="Open Sans Bold"/>
                <a:ea typeface="Open Sans Bold"/>
                <a:cs typeface="Open Sans Bold"/>
                <a:sym typeface="Open Sans Bold"/>
              </a:rPr>
              <a:t>αποτελεί έκφραση μιας </a:t>
            </a:r>
            <a:r>
              <a:rPr lang="en-US" sz="2865" spc="-114" dirty="0">
                <a:solidFill>
                  <a:srgbClr val="68ACDD"/>
                </a:solidFill>
                <a:latin typeface="Open Sans Bold"/>
                <a:ea typeface="Open Sans Bold"/>
                <a:cs typeface="Open Sans Bold"/>
                <a:sym typeface="Open Sans Bold"/>
              </a:rPr>
              <a:t>θεμελιώδους ανθρώπινης ανάγκης</a:t>
            </a:r>
            <a:r>
              <a:rPr lang="en-US" sz="2865" spc="-114" dirty="0">
                <a:solidFill>
                  <a:srgbClr val="242864"/>
                </a:solidFill>
                <a:latin typeface="Open Sans Bold"/>
                <a:ea typeface="Open Sans Bold"/>
                <a:cs typeface="Open Sans Bold"/>
                <a:sym typeface="Open Sans Bold"/>
              </a:rPr>
              <a:t>, αυτής του ανήκειν και της κοινωνικής αναγνώρισης.</a:t>
            </a:r>
          </a:p>
        </p:txBody>
      </p:sp>
      <p:sp>
        <p:nvSpPr>
          <p:cNvPr id="14" name="TextBox 14"/>
          <p:cNvSpPr txBox="1"/>
          <p:nvPr/>
        </p:nvSpPr>
        <p:spPr>
          <a:xfrm>
            <a:off x="4447856" y="5690813"/>
            <a:ext cx="5437329" cy="2180084"/>
          </a:xfrm>
          <a:prstGeom prst="rect">
            <a:avLst/>
          </a:prstGeom>
        </p:spPr>
        <p:txBody>
          <a:bodyPr lIns="0" tIns="0" rIns="0" bIns="0" rtlCol="0" anchor="t">
            <a:spAutoFit/>
          </a:bodyPr>
          <a:lstStyle/>
          <a:p>
            <a:pPr algn="just">
              <a:lnSpc>
                <a:spcPts val="3438"/>
              </a:lnSpc>
              <a:spcBef>
                <a:spcPct val="0"/>
              </a:spcBef>
            </a:pPr>
            <a:r>
              <a:rPr lang="en-US" sz="2865" spc="-114" dirty="0">
                <a:solidFill>
                  <a:srgbClr val="68ACDD"/>
                </a:solidFill>
                <a:latin typeface="Open Sans Bold"/>
                <a:ea typeface="Open Sans Bold"/>
                <a:cs typeface="Open Sans Bold"/>
                <a:sym typeface="Open Sans Bold"/>
              </a:rPr>
              <a:t>Ο σχηματισμός ταυτότητας </a:t>
            </a:r>
            <a:r>
              <a:rPr lang="en-US" sz="2865" spc="-114" dirty="0">
                <a:solidFill>
                  <a:srgbClr val="272965"/>
                </a:solidFill>
                <a:latin typeface="Open Sans Bold"/>
                <a:ea typeface="Open Sans Bold"/>
                <a:cs typeface="Open Sans Bold"/>
                <a:sym typeface="Open Sans Bold"/>
              </a:rPr>
              <a:t>συνίσταται από την αίσθηση του </a:t>
            </a:r>
            <a:r>
              <a:rPr lang="en-US" sz="2865" spc="-114" dirty="0">
                <a:solidFill>
                  <a:srgbClr val="68ACDD"/>
                </a:solidFill>
                <a:latin typeface="Open Sans Bold"/>
                <a:ea typeface="Open Sans Bold"/>
                <a:cs typeface="Open Sans Bold"/>
                <a:sym typeface="Open Sans Bold"/>
              </a:rPr>
              <a:t>ανήκειν </a:t>
            </a:r>
            <a:r>
              <a:rPr lang="en-US" sz="2865" spc="-114" dirty="0">
                <a:solidFill>
                  <a:srgbClr val="272965"/>
                </a:solidFill>
                <a:latin typeface="Open Sans Bold"/>
                <a:ea typeface="Open Sans Bold"/>
                <a:cs typeface="Open Sans Bold"/>
                <a:sym typeface="Open Sans Bold"/>
              </a:rPr>
              <a:t>σε μια ομάδα και τη </a:t>
            </a:r>
            <a:r>
              <a:rPr lang="en-US" sz="2865" spc="-114" dirty="0">
                <a:solidFill>
                  <a:srgbClr val="68ACDD"/>
                </a:solidFill>
                <a:latin typeface="Open Sans Bold"/>
                <a:ea typeface="Open Sans Bold"/>
                <a:cs typeface="Open Sans Bold"/>
                <a:sym typeface="Open Sans Bold"/>
              </a:rPr>
              <a:t>διαφοροποίηση </a:t>
            </a:r>
            <a:r>
              <a:rPr lang="en-US" sz="2865" spc="-114" dirty="0">
                <a:solidFill>
                  <a:srgbClr val="272965"/>
                </a:solidFill>
                <a:latin typeface="Open Sans Bold"/>
                <a:ea typeface="Open Sans Bold"/>
                <a:cs typeface="Open Sans Bold"/>
                <a:sym typeface="Open Sans Bold"/>
              </a:rPr>
              <a:t>από άλλες ομάδες/ατομα</a:t>
            </a:r>
          </a:p>
        </p:txBody>
      </p:sp>
      <p:sp>
        <p:nvSpPr>
          <p:cNvPr id="15" name="TextBox 15"/>
          <p:cNvSpPr txBox="1"/>
          <p:nvPr/>
        </p:nvSpPr>
        <p:spPr>
          <a:xfrm>
            <a:off x="12376445" y="2148937"/>
            <a:ext cx="3193013" cy="438150"/>
          </a:xfrm>
          <a:prstGeom prst="rect">
            <a:avLst/>
          </a:prstGeom>
        </p:spPr>
        <p:txBody>
          <a:bodyPr lIns="0" tIns="0" rIns="0" bIns="0" rtlCol="0" anchor="t">
            <a:spAutoFit/>
          </a:bodyPr>
          <a:lstStyle/>
          <a:p>
            <a:pPr algn="ctr">
              <a:lnSpc>
                <a:spcPts val="3599"/>
              </a:lnSpc>
              <a:spcBef>
                <a:spcPct val="0"/>
              </a:spcBef>
            </a:pPr>
            <a:r>
              <a:rPr lang="en-US" sz="2999" spc="-119" dirty="0">
                <a:solidFill>
                  <a:srgbClr val="272965"/>
                </a:solidFill>
                <a:latin typeface="Open Sans Bold"/>
                <a:ea typeface="Open Sans Bold"/>
                <a:cs typeface="Open Sans Bold"/>
                <a:sym typeface="Open Sans Bold"/>
              </a:rPr>
              <a:t>OTHERING</a:t>
            </a:r>
          </a:p>
        </p:txBody>
      </p:sp>
      <p:sp>
        <p:nvSpPr>
          <p:cNvPr id="16" name="TextBox 16"/>
          <p:cNvSpPr txBox="1"/>
          <p:nvPr/>
        </p:nvSpPr>
        <p:spPr>
          <a:xfrm>
            <a:off x="10390539" y="2682337"/>
            <a:ext cx="7233918" cy="5232202"/>
          </a:xfrm>
          <a:prstGeom prst="rect">
            <a:avLst/>
          </a:prstGeom>
        </p:spPr>
        <p:txBody>
          <a:bodyPr lIns="0" tIns="0" rIns="0" bIns="0" rtlCol="0" anchor="t">
            <a:spAutoFit/>
          </a:bodyPr>
          <a:lstStyle/>
          <a:p>
            <a:pPr algn="just">
              <a:lnSpc>
                <a:spcPts val="3442"/>
              </a:lnSpc>
            </a:pPr>
            <a:r>
              <a:rPr lang="en-US" sz="2868" spc="-111" dirty="0">
                <a:solidFill>
                  <a:srgbClr val="68ACDD"/>
                </a:solidFill>
                <a:latin typeface="Open Sans Bold"/>
                <a:ea typeface="Open Sans Bold"/>
                <a:cs typeface="Open Sans Bold"/>
                <a:sym typeface="Open Sans Bold"/>
              </a:rPr>
              <a:t>η υποτίμηση εξαρτάται από το πλαίσιο και την κατάσταση</a:t>
            </a:r>
          </a:p>
          <a:p>
            <a:pPr algn="just">
              <a:lnSpc>
                <a:spcPts val="3442"/>
              </a:lnSpc>
            </a:pPr>
            <a:endParaRPr lang="en-US" sz="2868" spc="-111" dirty="0">
              <a:solidFill>
                <a:srgbClr val="68ACDD"/>
              </a:solidFill>
              <a:latin typeface="Open Sans Bold"/>
              <a:ea typeface="Open Sans Bold"/>
              <a:cs typeface="Open Sans Bold"/>
              <a:sym typeface="Open Sans Bold"/>
            </a:endParaRPr>
          </a:p>
          <a:p>
            <a:pPr algn="just">
              <a:lnSpc>
                <a:spcPts val="3442"/>
              </a:lnSpc>
            </a:pPr>
            <a:r>
              <a:rPr lang="en-US" sz="2868" spc="-111" dirty="0">
                <a:solidFill>
                  <a:srgbClr val="000000"/>
                </a:solidFill>
                <a:latin typeface="Open Sans Bold"/>
                <a:ea typeface="Open Sans Bold"/>
                <a:cs typeface="Open Sans Bold"/>
                <a:sym typeface="Open Sans Bold"/>
              </a:rPr>
              <a:t>καθώς και </a:t>
            </a:r>
          </a:p>
          <a:p>
            <a:pPr marL="619403" lvl="1" indent="-309702" algn="just">
              <a:lnSpc>
                <a:spcPts val="3442"/>
              </a:lnSpc>
              <a:buFont typeface="Arial"/>
              <a:buChar char="•"/>
            </a:pPr>
            <a:r>
              <a:rPr lang="en-US" sz="2868" spc="-111" dirty="0" err="1">
                <a:solidFill>
                  <a:srgbClr val="272965"/>
                </a:solidFill>
                <a:latin typeface="Open Sans Bold"/>
                <a:ea typeface="Open Sans Bold"/>
                <a:cs typeface="Open Sans Bold"/>
                <a:sym typeface="Open Sans Bold"/>
              </a:rPr>
              <a:t>κοινωνικοποίηση</a:t>
            </a:r>
            <a:endParaRPr lang="en-US" sz="2868" spc="-111" dirty="0">
              <a:solidFill>
                <a:srgbClr val="272965"/>
              </a:solidFill>
              <a:latin typeface="Open Sans Bold"/>
              <a:ea typeface="Open Sans Bold"/>
              <a:cs typeface="Open Sans Bold"/>
              <a:sym typeface="Open Sans Bold"/>
            </a:endParaRPr>
          </a:p>
          <a:p>
            <a:pPr marL="619403" lvl="1" indent="-309702" algn="just">
              <a:lnSpc>
                <a:spcPts val="3442"/>
              </a:lnSpc>
              <a:buFont typeface="Arial"/>
              <a:buChar char="•"/>
            </a:pPr>
            <a:r>
              <a:rPr lang="en-US" sz="2868" spc="-111" dirty="0">
                <a:solidFill>
                  <a:srgbClr val="000000"/>
                </a:solidFill>
                <a:latin typeface="Open Sans Bold"/>
                <a:ea typeface="Open Sans Bold"/>
                <a:cs typeface="Open Sans Bold"/>
                <a:sym typeface="Open Sans Bold"/>
              </a:rPr>
              <a:t>κοινωνική και οικονομική κατάσταση</a:t>
            </a:r>
          </a:p>
          <a:p>
            <a:pPr marL="619403" lvl="1" indent="-309702" algn="just">
              <a:lnSpc>
                <a:spcPts val="3442"/>
              </a:lnSpc>
              <a:buFont typeface="Arial"/>
              <a:buChar char="•"/>
            </a:pPr>
            <a:r>
              <a:rPr lang="en-US" sz="2868" spc="-111" dirty="0">
                <a:solidFill>
                  <a:srgbClr val="000000"/>
                </a:solidFill>
                <a:latin typeface="Open Sans Bold"/>
                <a:ea typeface="Open Sans Bold"/>
                <a:cs typeface="Open Sans Bold"/>
                <a:sym typeface="Open Sans Bold"/>
              </a:rPr>
              <a:t>πολιτικός διάλογος</a:t>
            </a:r>
          </a:p>
          <a:p>
            <a:pPr marL="619403" lvl="1" indent="-309702" algn="just">
              <a:lnSpc>
                <a:spcPts val="3442"/>
              </a:lnSpc>
              <a:buFont typeface="Arial"/>
              <a:buChar char="•"/>
            </a:pPr>
            <a:r>
              <a:rPr lang="en-US" sz="2868" spc="-111" dirty="0">
                <a:solidFill>
                  <a:srgbClr val="000000"/>
                </a:solidFill>
                <a:latin typeface="Open Sans Bold"/>
                <a:ea typeface="Open Sans Bold"/>
                <a:cs typeface="Open Sans Bold"/>
                <a:sym typeface="Open Sans Bold"/>
              </a:rPr>
              <a:t>πολιτισμικός ρατσισμός</a:t>
            </a:r>
          </a:p>
          <a:p>
            <a:pPr algn="just">
              <a:lnSpc>
                <a:spcPts val="3442"/>
              </a:lnSpc>
            </a:pPr>
            <a:endParaRPr lang="en-US" sz="2868" spc="-111" dirty="0">
              <a:solidFill>
                <a:srgbClr val="000000"/>
              </a:solidFill>
              <a:latin typeface="Open Sans Bold"/>
              <a:ea typeface="Open Sans Bold"/>
              <a:cs typeface="Open Sans Bold"/>
              <a:sym typeface="Open Sans Bold"/>
            </a:endParaRPr>
          </a:p>
          <a:p>
            <a:pPr algn="just">
              <a:lnSpc>
                <a:spcPts val="3442"/>
              </a:lnSpc>
            </a:pPr>
            <a:r>
              <a:rPr lang="en-US" sz="2868" spc="-114" dirty="0">
                <a:solidFill>
                  <a:srgbClr val="000000"/>
                </a:solidFill>
                <a:latin typeface="Open Sans Bold"/>
                <a:ea typeface="Open Sans Bold"/>
                <a:cs typeface="Open Sans Bold"/>
                <a:sym typeface="Open Sans Bold"/>
              </a:rPr>
              <a:t>Ειδικότερα</a:t>
            </a:r>
            <a:r>
              <a:rPr lang="en-US" sz="2868" spc="-114" dirty="0">
                <a:solidFill>
                  <a:srgbClr val="68ACDD"/>
                </a:solidFill>
                <a:latin typeface="Open Sans Bold"/>
                <a:ea typeface="Open Sans Bold"/>
                <a:cs typeface="Open Sans Bold"/>
                <a:sym typeface="Open Sans Bold"/>
              </a:rPr>
              <a:t>, οι εθνοτικές και ρατσιστικές ετικέτες </a:t>
            </a:r>
            <a:r>
              <a:rPr lang="en-US" sz="2868" spc="-114" dirty="0">
                <a:solidFill>
                  <a:srgbClr val="000000"/>
                </a:solidFill>
                <a:latin typeface="Open Sans Bold"/>
                <a:ea typeface="Open Sans Bold"/>
                <a:cs typeface="Open Sans Bold"/>
                <a:sym typeface="Open Sans Bold"/>
              </a:rPr>
              <a:t>χρησιμοποιούνται συχνά και </a:t>
            </a:r>
            <a:r>
              <a:rPr lang="en-US" sz="2868" spc="-114" dirty="0">
                <a:solidFill>
                  <a:srgbClr val="68ACDD"/>
                </a:solidFill>
                <a:latin typeface="Open Sans Bold"/>
                <a:ea typeface="Open Sans Bold"/>
                <a:cs typeface="Open Sans Bold"/>
                <a:sym typeface="Open Sans Bold"/>
              </a:rPr>
              <a:t>κατασκευάζουν </a:t>
            </a:r>
            <a:r>
              <a:rPr lang="en-US" sz="2868" spc="-114" dirty="0">
                <a:solidFill>
                  <a:srgbClr val="000000"/>
                </a:solidFill>
                <a:latin typeface="Open Sans Bold"/>
                <a:ea typeface="Open Sans Bold"/>
                <a:cs typeface="Open Sans Bold"/>
                <a:sym typeface="Open Sans Bold"/>
              </a:rPr>
              <a:t>την ιδέα μιας </a:t>
            </a:r>
            <a:r>
              <a:rPr lang="en-US" sz="2868" spc="-114" dirty="0">
                <a:solidFill>
                  <a:srgbClr val="68ACDD"/>
                </a:solidFill>
                <a:latin typeface="Open Sans Bold"/>
                <a:ea typeface="Open Sans Bold"/>
                <a:cs typeface="Open Sans Bold"/>
                <a:sym typeface="Open Sans Bold"/>
              </a:rPr>
              <a:t>"εθνοτικής μειονότητας" </a:t>
            </a:r>
            <a:r>
              <a:rPr lang="en-US" sz="2868" spc="-114" dirty="0">
                <a:solidFill>
                  <a:srgbClr val="000000"/>
                </a:solidFill>
                <a:latin typeface="Open Sans Bold"/>
                <a:ea typeface="Open Sans Bold"/>
                <a:cs typeface="Open Sans Bold"/>
                <a:sym typeface="Open Sans Bold"/>
              </a:rPr>
              <a:t>έναντι μιας </a:t>
            </a:r>
            <a:r>
              <a:rPr lang="en-US" sz="2868" spc="-114" dirty="0">
                <a:solidFill>
                  <a:srgbClr val="68ACDD"/>
                </a:solidFill>
                <a:latin typeface="Open Sans Bold"/>
                <a:ea typeface="Open Sans Bold"/>
                <a:cs typeface="Open Sans Bold"/>
                <a:sym typeface="Open Sans Bold"/>
              </a:rPr>
              <a:t>"εθνοτικής πλειοψηφίας"</a:t>
            </a:r>
            <a:r>
              <a:rPr lang="en-US" sz="2868" spc="-114" dirty="0">
                <a:solidFill>
                  <a:srgbClr val="000000"/>
                </a:solidFill>
                <a:latin typeface="Open Sans Bold"/>
                <a:ea typeface="Open Sans Bold"/>
                <a:cs typeface="Open Sans Bold"/>
                <a:sym typeface="Open Sans Bold"/>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2527673" y="3404509"/>
            <a:ext cx="3619704" cy="2660483"/>
          </a:xfrm>
          <a:custGeom>
            <a:avLst/>
            <a:gdLst/>
            <a:ahLst/>
            <a:cxnLst/>
            <a:rect l="l" t="t" r="r" b="b"/>
            <a:pathLst>
              <a:path w="3619704" h="2660483">
                <a:moveTo>
                  <a:pt x="0" y="0"/>
                </a:moveTo>
                <a:lnTo>
                  <a:pt x="3619704" y="0"/>
                </a:lnTo>
                <a:lnTo>
                  <a:pt x="3619704" y="2660482"/>
                </a:lnTo>
                <a:lnTo>
                  <a:pt x="0" y="26604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8250917" y="3211155"/>
            <a:ext cx="2963393" cy="3047191"/>
          </a:xfrm>
          <a:custGeom>
            <a:avLst/>
            <a:gdLst/>
            <a:ahLst/>
            <a:cxnLst/>
            <a:rect l="l" t="t" r="r" b="b"/>
            <a:pathLst>
              <a:path w="2963393" h="3047191">
                <a:moveTo>
                  <a:pt x="0" y="0"/>
                </a:moveTo>
                <a:lnTo>
                  <a:pt x="2963392" y="0"/>
                </a:lnTo>
                <a:lnTo>
                  <a:pt x="2963392" y="3047190"/>
                </a:lnTo>
                <a:lnTo>
                  <a:pt x="0" y="30471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2" name="Freeform 12"/>
          <p:cNvSpPr/>
          <p:nvPr/>
        </p:nvSpPr>
        <p:spPr>
          <a:xfrm>
            <a:off x="13952875" y="3146254"/>
            <a:ext cx="2851060" cy="2851060"/>
          </a:xfrm>
          <a:custGeom>
            <a:avLst/>
            <a:gdLst/>
            <a:ahLst/>
            <a:cxnLst/>
            <a:rect l="l" t="t" r="r" b="b"/>
            <a:pathLst>
              <a:path w="2851060" h="2851060">
                <a:moveTo>
                  <a:pt x="0" y="0"/>
                </a:moveTo>
                <a:lnTo>
                  <a:pt x="2851061" y="0"/>
                </a:lnTo>
                <a:lnTo>
                  <a:pt x="2851061" y="2851061"/>
                </a:lnTo>
                <a:lnTo>
                  <a:pt x="0" y="285106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E"/>
          </a:p>
        </p:txBody>
      </p:sp>
      <p:sp>
        <p:nvSpPr>
          <p:cNvPr id="13" name="TextBox 13"/>
          <p:cNvSpPr txBox="1"/>
          <p:nvPr/>
        </p:nvSpPr>
        <p:spPr>
          <a:xfrm>
            <a:off x="3125799" y="321752"/>
            <a:ext cx="10656100" cy="608115"/>
          </a:xfrm>
          <a:prstGeom prst="rect">
            <a:avLst/>
          </a:prstGeom>
        </p:spPr>
        <p:txBody>
          <a:bodyPr wrap="square" lIns="0" tIns="0" rIns="0" bIns="0" rtlCol="0" anchor="t">
            <a:spAutoFit/>
          </a:bodyPr>
          <a:lstStyle/>
          <a:p>
            <a:pPr algn="ctr">
              <a:lnSpc>
                <a:spcPts val="5134"/>
              </a:lnSpc>
            </a:pPr>
            <a:r>
              <a:rPr lang="en-US" sz="3667" dirty="0">
                <a:solidFill>
                  <a:srgbClr val="242864"/>
                </a:solidFill>
                <a:latin typeface="Roboto Bold"/>
                <a:ea typeface="Roboto Bold"/>
                <a:cs typeface="Roboto Bold"/>
                <a:sym typeface="Roboto Bold"/>
              </a:rPr>
              <a:t>1.3.3. </a:t>
            </a:r>
            <a:r>
              <a:rPr lang="en-US" sz="3667" dirty="0" err="1">
                <a:solidFill>
                  <a:srgbClr val="242864"/>
                </a:solidFill>
                <a:latin typeface="Roboto Bold"/>
                <a:ea typeface="Roboto Bold"/>
                <a:cs typeface="Roboto Bold"/>
                <a:sym typeface="Roboto Bold"/>
              </a:rPr>
              <a:t>Οι</a:t>
            </a:r>
            <a:r>
              <a:rPr lang="en-US" sz="3667" dirty="0">
                <a:solidFill>
                  <a:srgbClr val="242864"/>
                </a:solidFill>
                <a:latin typeface="Roboto Bold"/>
                <a:ea typeface="Roboto Bold"/>
                <a:cs typeface="Roboto Bold"/>
                <a:sym typeface="Roboto Bold"/>
              </a:rPr>
              <a:t> </a:t>
            </a:r>
            <a:r>
              <a:rPr lang="en-US" sz="3667" dirty="0" err="1">
                <a:solidFill>
                  <a:srgbClr val="242864"/>
                </a:solidFill>
                <a:latin typeface="Roboto Bold"/>
                <a:ea typeface="Roboto Bold"/>
                <a:cs typeface="Roboto Bold"/>
                <a:sym typeface="Roboto Bold"/>
              </a:rPr>
              <a:t>εθνοτικές</a:t>
            </a:r>
            <a:r>
              <a:rPr lang="en-US" sz="3667" dirty="0">
                <a:solidFill>
                  <a:srgbClr val="242864"/>
                </a:solidFill>
                <a:latin typeface="Roboto Bold"/>
                <a:ea typeface="Roboto Bold"/>
                <a:cs typeface="Roboto Bold"/>
                <a:sym typeface="Roboto Bold"/>
              </a:rPr>
              <a:t> </a:t>
            </a:r>
            <a:r>
              <a:rPr lang="en-US" sz="3667" dirty="0" err="1">
                <a:solidFill>
                  <a:srgbClr val="242864"/>
                </a:solidFill>
                <a:latin typeface="Roboto Bold"/>
                <a:ea typeface="Roboto Bold"/>
                <a:cs typeface="Roboto Bold"/>
                <a:sym typeface="Roboto Bold"/>
              </a:rPr>
              <a:t>μειονότητες</a:t>
            </a:r>
            <a:r>
              <a:rPr lang="en-US" sz="3667" dirty="0">
                <a:solidFill>
                  <a:srgbClr val="242864"/>
                </a:solidFill>
                <a:latin typeface="Roboto Bold"/>
                <a:ea typeface="Roboto Bold"/>
                <a:cs typeface="Roboto Bold"/>
                <a:sym typeface="Roboto Bold"/>
              </a:rPr>
              <a:t> </a:t>
            </a:r>
            <a:r>
              <a:rPr lang="en-US" sz="3667" dirty="0" err="1">
                <a:solidFill>
                  <a:srgbClr val="242864"/>
                </a:solidFill>
                <a:latin typeface="Roboto Bold"/>
                <a:ea typeface="Roboto Bold"/>
                <a:cs typeface="Roboto Bold"/>
                <a:sym typeface="Roboto Bold"/>
              </a:rPr>
              <a:t>ως</a:t>
            </a:r>
            <a:r>
              <a:rPr lang="en-US" sz="3667" dirty="0">
                <a:solidFill>
                  <a:srgbClr val="242864"/>
                </a:solidFill>
                <a:latin typeface="Roboto Bold"/>
                <a:ea typeface="Roboto Bold"/>
                <a:cs typeface="Roboto Bold"/>
                <a:sym typeface="Roboto Bold"/>
              </a:rPr>
              <a:t> </a:t>
            </a:r>
            <a:r>
              <a:rPr lang="en-US" sz="3667" dirty="0" err="1">
                <a:solidFill>
                  <a:srgbClr val="242864"/>
                </a:solidFill>
                <a:latin typeface="Roboto Bold"/>
                <a:ea typeface="Roboto Bold"/>
                <a:cs typeface="Roboto Bold"/>
                <a:sym typeface="Roboto Bold"/>
              </a:rPr>
              <a:t>άλλοι</a:t>
            </a:r>
            <a:endParaRPr lang="en-US" sz="3667" dirty="0">
              <a:solidFill>
                <a:srgbClr val="242864"/>
              </a:solidFill>
              <a:latin typeface="Roboto Bold"/>
              <a:ea typeface="Roboto Bold"/>
              <a:cs typeface="Roboto Bold"/>
              <a:sym typeface="Roboto Bold"/>
            </a:endParaRPr>
          </a:p>
        </p:txBody>
      </p:sp>
      <p:sp>
        <p:nvSpPr>
          <p:cNvPr id="14" name="TextBox 14"/>
          <p:cNvSpPr txBox="1"/>
          <p:nvPr/>
        </p:nvSpPr>
        <p:spPr>
          <a:xfrm>
            <a:off x="2093455" y="6639478"/>
            <a:ext cx="4488141" cy="1590179"/>
          </a:xfrm>
          <a:prstGeom prst="rect">
            <a:avLst/>
          </a:prstGeom>
        </p:spPr>
        <p:txBody>
          <a:bodyPr lIns="0" tIns="0" rIns="0" bIns="0" rtlCol="0" anchor="t">
            <a:spAutoFit/>
          </a:bodyPr>
          <a:lstStyle/>
          <a:p>
            <a:pPr marL="561337" lvl="1" indent="-280669" algn="just">
              <a:lnSpc>
                <a:spcPts val="3119"/>
              </a:lnSpc>
              <a:buFont typeface="Arial"/>
              <a:buChar char="•"/>
            </a:pPr>
            <a:r>
              <a:rPr lang="en-US" sz="2599" spc="-101" dirty="0">
                <a:solidFill>
                  <a:srgbClr val="272965"/>
                </a:solidFill>
                <a:latin typeface="Open Sans Bold"/>
                <a:ea typeface="Open Sans Bold"/>
                <a:cs typeface="Open Sans Bold"/>
                <a:sym typeface="Open Sans Bold"/>
              </a:rPr>
              <a:t>Κοινωνική κατασκευή της ταυτότητας</a:t>
            </a:r>
          </a:p>
          <a:p>
            <a:pPr marL="561337" lvl="1" indent="-280669" algn="l">
              <a:lnSpc>
                <a:spcPts val="3119"/>
              </a:lnSpc>
              <a:buFont typeface="Arial"/>
              <a:buChar char="•"/>
            </a:pPr>
            <a:r>
              <a:rPr lang="en-US" sz="2599" spc="-101" dirty="0">
                <a:solidFill>
                  <a:srgbClr val="272965"/>
                </a:solidFill>
                <a:latin typeface="Open Sans Bold"/>
                <a:ea typeface="Open Sans Bold"/>
                <a:cs typeface="Open Sans Bold"/>
                <a:sym typeface="Open Sans Bold"/>
              </a:rPr>
              <a:t>Ενίσχυση των ορίων</a:t>
            </a:r>
          </a:p>
          <a:p>
            <a:pPr marL="561337" lvl="1" indent="-280669" algn="l">
              <a:lnSpc>
                <a:spcPts val="3119"/>
              </a:lnSpc>
              <a:buFont typeface="Arial"/>
              <a:buChar char="•"/>
            </a:pPr>
            <a:r>
              <a:rPr lang="en-US" sz="2599" spc="-103" dirty="0" err="1">
                <a:solidFill>
                  <a:srgbClr val="272965"/>
                </a:solidFill>
                <a:latin typeface="Open Sans Bold"/>
                <a:ea typeface="Open Sans Bold"/>
                <a:cs typeface="Open Sans Bold"/>
                <a:sym typeface="Open Sans Bold"/>
              </a:rPr>
              <a:t>Αποανθρωποποίηση</a:t>
            </a:r>
            <a:endParaRPr lang="en-US" sz="2599" spc="-103" dirty="0">
              <a:solidFill>
                <a:srgbClr val="272965"/>
              </a:solidFill>
              <a:latin typeface="Open Sans Bold"/>
              <a:ea typeface="Open Sans Bold"/>
              <a:cs typeface="Open Sans Bold"/>
              <a:sym typeface="Open Sans Bold"/>
            </a:endParaRPr>
          </a:p>
        </p:txBody>
      </p:sp>
      <p:sp>
        <p:nvSpPr>
          <p:cNvPr id="15" name="TextBox 15"/>
          <p:cNvSpPr txBox="1"/>
          <p:nvPr/>
        </p:nvSpPr>
        <p:spPr>
          <a:xfrm>
            <a:off x="2741019" y="2268505"/>
            <a:ext cx="4989550" cy="445507"/>
          </a:xfrm>
          <a:prstGeom prst="rect">
            <a:avLst/>
          </a:prstGeom>
        </p:spPr>
        <p:txBody>
          <a:bodyPr wrap="square" lIns="0" tIns="0" rIns="0" bIns="0" rtlCol="0" anchor="t">
            <a:spAutoFit/>
          </a:bodyPr>
          <a:lstStyle/>
          <a:p>
            <a:pPr algn="ctr">
              <a:lnSpc>
                <a:spcPts val="3599"/>
              </a:lnSpc>
              <a:spcBef>
                <a:spcPct val="0"/>
              </a:spcBef>
            </a:pPr>
            <a:r>
              <a:rPr lang="en-US" sz="2999" spc="-119">
                <a:solidFill>
                  <a:srgbClr val="68ACDD"/>
                </a:solidFill>
                <a:latin typeface="Open Sans Bold"/>
                <a:ea typeface="Open Sans Bold"/>
                <a:cs typeface="Open Sans Bold"/>
                <a:sym typeface="Open Sans Bold"/>
              </a:rPr>
              <a:t>Κατηγοριοποιήσεις</a:t>
            </a:r>
          </a:p>
        </p:txBody>
      </p:sp>
      <p:sp>
        <p:nvSpPr>
          <p:cNvPr id="16" name="TextBox 16"/>
          <p:cNvSpPr txBox="1"/>
          <p:nvPr/>
        </p:nvSpPr>
        <p:spPr>
          <a:xfrm>
            <a:off x="7237838" y="6474566"/>
            <a:ext cx="4989550" cy="1987724"/>
          </a:xfrm>
          <a:prstGeom prst="rect">
            <a:avLst/>
          </a:prstGeom>
        </p:spPr>
        <p:txBody>
          <a:bodyPr lIns="0" tIns="0" rIns="0" bIns="0" rtlCol="0" anchor="t">
            <a:spAutoFit/>
          </a:bodyPr>
          <a:lstStyle/>
          <a:p>
            <a:pPr marL="561337" lvl="1" indent="-280669" algn="just">
              <a:lnSpc>
                <a:spcPts val="3119"/>
              </a:lnSpc>
              <a:buFont typeface="Arial"/>
              <a:buChar char="•"/>
            </a:pPr>
            <a:r>
              <a:rPr lang="en-US" sz="2599" spc="-101" dirty="0">
                <a:solidFill>
                  <a:srgbClr val="272965"/>
                </a:solidFill>
                <a:latin typeface="Open Sans Bold"/>
                <a:ea typeface="Open Sans Bold"/>
                <a:cs typeface="Open Sans Bold"/>
                <a:sym typeface="Open Sans Bold"/>
              </a:rPr>
              <a:t>Απλοποίηση και </a:t>
            </a:r>
            <a:r>
              <a:rPr lang="en-US" sz="2599" spc="-101" dirty="0" err="1">
                <a:solidFill>
                  <a:srgbClr val="272965"/>
                </a:solidFill>
                <a:latin typeface="Open Sans Bold"/>
                <a:ea typeface="Open Sans Bold"/>
                <a:cs typeface="Open Sans Bold"/>
                <a:sym typeface="Open Sans Bold"/>
              </a:rPr>
              <a:t>γενίκευση</a:t>
            </a:r>
            <a:endParaRPr lang="en-US" sz="2599" spc="-101" dirty="0">
              <a:solidFill>
                <a:srgbClr val="272965"/>
              </a:solidFill>
              <a:latin typeface="Open Sans Bold"/>
              <a:ea typeface="Open Sans Bold"/>
              <a:cs typeface="Open Sans Bold"/>
              <a:sym typeface="Open Sans Bold"/>
            </a:endParaRPr>
          </a:p>
          <a:p>
            <a:pPr marL="561337" lvl="1" indent="-280669" algn="just">
              <a:lnSpc>
                <a:spcPts val="3119"/>
              </a:lnSpc>
              <a:buFont typeface="Arial"/>
              <a:buChar char="•"/>
            </a:pPr>
            <a:r>
              <a:rPr lang="en-US" sz="2599" spc="-101" dirty="0">
                <a:solidFill>
                  <a:srgbClr val="272965"/>
                </a:solidFill>
                <a:latin typeface="Open Sans Bold"/>
                <a:ea typeface="Open Sans Bold"/>
                <a:cs typeface="Open Sans Bold"/>
                <a:sym typeface="Open Sans Bold"/>
              </a:rPr>
              <a:t>Διαιωνίζοντας τον κύκλο της ανισότητας</a:t>
            </a:r>
          </a:p>
          <a:p>
            <a:pPr marL="561337" lvl="1" indent="-280669" algn="just">
              <a:lnSpc>
                <a:spcPts val="3119"/>
              </a:lnSpc>
              <a:buFont typeface="Arial"/>
              <a:buChar char="•"/>
            </a:pPr>
            <a:r>
              <a:rPr lang="en-US" sz="2599" spc="-103" dirty="0">
                <a:solidFill>
                  <a:srgbClr val="272965"/>
                </a:solidFill>
                <a:latin typeface="Open Sans Bold"/>
                <a:ea typeface="Open Sans Bold"/>
                <a:cs typeface="Open Sans Bold"/>
                <a:sym typeface="Open Sans Bold"/>
              </a:rPr>
              <a:t>Επίδραση στην αυτοαντίληψη</a:t>
            </a:r>
          </a:p>
        </p:txBody>
      </p:sp>
      <p:sp>
        <p:nvSpPr>
          <p:cNvPr id="17" name="TextBox 17"/>
          <p:cNvSpPr txBox="1"/>
          <p:nvPr/>
        </p:nvSpPr>
        <p:spPr>
          <a:xfrm>
            <a:off x="8135124" y="2268506"/>
            <a:ext cx="3193013" cy="445507"/>
          </a:xfrm>
          <a:prstGeom prst="rect">
            <a:avLst/>
          </a:prstGeom>
        </p:spPr>
        <p:txBody>
          <a:bodyPr lIns="0" tIns="0" rIns="0" bIns="0" rtlCol="0" anchor="t">
            <a:spAutoFit/>
          </a:bodyPr>
          <a:lstStyle/>
          <a:p>
            <a:pPr algn="ctr">
              <a:lnSpc>
                <a:spcPts val="3599"/>
              </a:lnSpc>
              <a:spcBef>
                <a:spcPct val="0"/>
              </a:spcBef>
            </a:pPr>
            <a:r>
              <a:rPr lang="en-US" sz="2999" spc="-119" dirty="0">
                <a:solidFill>
                  <a:srgbClr val="68ACDD"/>
                </a:solidFill>
                <a:latin typeface="Open Sans Bold"/>
                <a:ea typeface="Open Sans Bold"/>
                <a:cs typeface="Open Sans Bold"/>
                <a:sym typeface="Open Sans Bold"/>
              </a:rPr>
              <a:t>Στερεότυπα</a:t>
            </a:r>
          </a:p>
        </p:txBody>
      </p:sp>
      <p:sp>
        <p:nvSpPr>
          <p:cNvPr id="18" name="TextBox 18"/>
          <p:cNvSpPr txBox="1"/>
          <p:nvPr/>
        </p:nvSpPr>
        <p:spPr>
          <a:xfrm>
            <a:off x="13781899" y="2311315"/>
            <a:ext cx="3193013" cy="438150"/>
          </a:xfrm>
          <a:prstGeom prst="rect">
            <a:avLst/>
          </a:prstGeom>
        </p:spPr>
        <p:txBody>
          <a:bodyPr lIns="0" tIns="0" rIns="0" bIns="0" rtlCol="0" anchor="t">
            <a:spAutoFit/>
          </a:bodyPr>
          <a:lstStyle/>
          <a:p>
            <a:pPr algn="ctr">
              <a:lnSpc>
                <a:spcPts val="3599"/>
              </a:lnSpc>
              <a:spcBef>
                <a:spcPct val="0"/>
              </a:spcBef>
            </a:pPr>
            <a:r>
              <a:rPr lang="en-US" sz="2999" spc="-119">
                <a:solidFill>
                  <a:srgbClr val="68ACDD"/>
                </a:solidFill>
                <a:latin typeface="Open Sans Bold"/>
                <a:ea typeface="Open Sans Bold"/>
                <a:cs typeface="Open Sans Bold"/>
                <a:sym typeface="Open Sans Bold"/>
              </a:rPr>
              <a:t>Προκαταλήψεις</a:t>
            </a:r>
          </a:p>
        </p:txBody>
      </p:sp>
      <p:sp>
        <p:nvSpPr>
          <p:cNvPr id="19" name="TextBox 19"/>
          <p:cNvSpPr txBox="1"/>
          <p:nvPr/>
        </p:nvSpPr>
        <p:spPr>
          <a:xfrm>
            <a:off x="12883630" y="6474566"/>
            <a:ext cx="4989550" cy="1987724"/>
          </a:xfrm>
          <a:prstGeom prst="rect">
            <a:avLst/>
          </a:prstGeom>
        </p:spPr>
        <p:txBody>
          <a:bodyPr lIns="0" tIns="0" rIns="0" bIns="0" rtlCol="0" anchor="t">
            <a:spAutoFit/>
          </a:bodyPr>
          <a:lstStyle/>
          <a:p>
            <a:pPr marL="561337" lvl="1" indent="-280669" algn="just">
              <a:lnSpc>
                <a:spcPts val="3119"/>
              </a:lnSpc>
              <a:buFont typeface="Arial"/>
              <a:buChar char="•"/>
            </a:pPr>
            <a:r>
              <a:rPr lang="en-US" sz="2599" spc="-101" dirty="0">
                <a:solidFill>
                  <a:srgbClr val="272965"/>
                </a:solidFill>
                <a:latin typeface="Open Sans Bold"/>
                <a:ea typeface="Open Sans Bold"/>
                <a:cs typeface="Open Sans Bold"/>
                <a:sym typeface="Open Sans Bold"/>
              </a:rPr>
              <a:t>Προκατασκευασμένες κρίσεις</a:t>
            </a:r>
          </a:p>
          <a:p>
            <a:pPr marL="561337" lvl="1" indent="-280669" algn="just">
              <a:lnSpc>
                <a:spcPts val="3119"/>
              </a:lnSpc>
              <a:buFont typeface="Arial"/>
              <a:buChar char="•"/>
            </a:pPr>
            <a:r>
              <a:rPr lang="en-US" sz="2599" spc="-101" dirty="0" err="1">
                <a:solidFill>
                  <a:srgbClr val="272965"/>
                </a:solidFill>
                <a:latin typeface="Open Sans Bold"/>
                <a:ea typeface="Open Sans Bold"/>
                <a:cs typeface="Open Sans Bold"/>
                <a:sym typeface="Open Sans Bold"/>
              </a:rPr>
              <a:t>Θεσμοθέτηση </a:t>
            </a:r>
            <a:r>
              <a:rPr lang="en-US" sz="2599" spc="-101" dirty="0">
                <a:solidFill>
                  <a:srgbClr val="272965"/>
                </a:solidFill>
                <a:latin typeface="Open Sans Bold"/>
                <a:ea typeface="Open Sans Bold"/>
                <a:cs typeface="Open Sans Bold"/>
                <a:sym typeface="Open Sans Bold"/>
              </a:rPr>
              <a:t>της προκατάληψης</a:t>
            </a:r>
          </a:p>
          <a:p>
            <a:pPr marL="561337" lvl="1" indent="-280669" algn="just">
              <a:lnSpc>
                <a:spcPts val="3119"/>
              </a:lnSpc>
              <a:buFont typeface="Arial"/>
              <a:buChar char="•"/>
            </a:pPr>
            <a:r>
              <a:rPr lang="en-US" sz="2599" spc="-103" dirty="0">
                <a:solidFill>
                  <a:srgbClr val="272965"/>
                </a:solidFill>
                <a:latin typeface="Open Sans Bold"/>
                <a:ea typeface="Open Sans Bold"/>
                <a:cs typeface="Open Sans Bold"/>
                <a:sym typeface="Open Sans Bold"/>
              </a:rPr>
              <a:t>Κοινωνικός και ψυχολογικός αντίκτυπος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TextBox 10"/>
          <p:cNvSpPr txBox="1"/>
          <p:nvPr/>
        </p:nvSpPr>
        <p:spPr>
          <a:xfrm>
            <a:off x="2599174" y="3958429"/>
            <a:ext cx="13917677" cy="12784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1.3.4. Εξερευνήστε την πολυπλοκότητα και τη ρευστότητα της ταυτότητας στο πλαίσιο αυτών των δομών.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2849140" y="2694518"/>
            <a:ext cx="3280679" cy="876562"/>
          </a:xfrm>
          <a:custGeom>
            <a:avLst/>
            <a:gdLst/>
            <a:ahLst/>
            <a:cxnLst/>
            <a:rect l="l" t="t" r="r" b="b"/>
            <a:pathLst>
              <a:path w="3280679" h="876562">
                <a:moveTo>
                  <a:pt x="0" y="0"/>
                </a:moveTo>
                <a:lnTo>
                  <a:pt x="3280679" y="0"/>
                </a:lnTo>
                <a:lnTo>
                  <a:pt x="3280679" y="876562"/>
                </a:lnTo>
                <a:lnTo>
                  <a:pt x="0" y="8765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3546645" y="4367714"/>
            <a:ext cx="1994229" cy="1978499"/>
          </a:xfrm>
          <a:custGeom>
            <a:avLst/>
            <a:gdLst/>
            <a:ahLst/>
            <a:cxnLst/>
            <a:rect l="l" t="t" r="r" b="b"/>
            <a:pathLst>
              <a:path w="1994229" h="1978499">
                <a:moveTo>
                  <a:pt x="0" y="0"/>
                </a:moveTo>
                <a:lnTo>
                  <a:pt x="1994229" y="0"/>
                </a:lnTo>
                <a:lnTo>
                  <a:pt x="1994229" y="1978500"/>
                </a:lnTo>
                <a:lnTo>
                  <a:pt x="0" y="19785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2" name="TextBox 12"/>
          <p:cNvSpPr txBox="1"/>
          <p:nvPr/>
        </p:nvSpPr>
        <p:spPr>
          <a:xfrm>
            <a:off x="3235852" y="599026"/>
            <a:ext cx="8707338" cy="622935"/>
          </a:xfrm>
          <a:prstGeom prst="rect">
            <a:avLst/>
          </a:prstGeom>
        </p:spPr>
        <p:txBody>
          <a:bodyPr lIns="0" tIns="0" rIns="0" bIns="0" rtlCol="0" anchor="t">
            <a:spAutoFit/>
          </a:bodyPr>
          <a:lstStyle/>
          <a:p>
            <a:pPr algn="ctr">
              <a:lnSpc>
                <a:spcPts val="5040"/>
              </a:lnSpc>
            </a:pPr>
            <a:r>
              <a:rPr lang="en-US" sz="3600">
                <a:solidFill>
                  <a:srgbClr val="242864"/>
                </a:solidFill>
                <a:latin typeface="Roboto Bold"/>
                <a:ea typeface="Roboto Bold"/>
                <a:cs typeface="Roboto Bold"/>
                <a:sym typeface="Roboto Bold"/>
              </a:rPr>
              <a:t>1.3.4. Πολυπλοκότητα και ρευστότητα της ταυτότητας </a:t>
            </a:r>
          </a:p>
        </p:txBody>
      </p:sp>
      <p:sp>
        <p:nvSpPr>
          <p:cNvPr id="13" name="TextBox 13"/>
          <p:cNvSpPr txBox="1"/>
          <p:nvPr/>
        </p:nvSpPr>
        <p:spPr>
          <a:xfrm>
            <a:off x="6687689" y="2504149"/>
            <a:ext cx="9442786" cy="1291700"/>
          </a:xfrm>
          <a:prstGeom prst="rect">
            <a:avLst/>
          </a:prstGeom>
        </p:spPr>
        <p:txBody>
          <a:bodyPr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Η ταυτότητα είναι ένα σύνθετο φαινόμενο που δεν είναι ποτέ στατικό αλλά ρευστό, το οποίο διαπραγματεύεται συνεχώς μέσα σε διαφορετικά κοινωνικά πλαίσια και υπόκειται πάντα σε αλλαγές.</a:t>
            </a:r>
          </a:p>
        </p:txBody>
      </p:sp>
      <p:sp>
        <p:nvSpPr>
          <p:cNvPr id="14" name="TextBox 14"/>
          <p:cNvSpPr txBox="1"/>
          <p:nvPr/>
        </p:nvSpPr>
        <p:spPr>
          <a:xfrm>
            <a:off x="6687689" y="4723605"/>
            <a:ext cx="9442786" cy="1291700"/>
          </a:xfrm>
          <a:prstGeom prst="rect">
            <a:avLst/>
          </a:prstGeom>
        </p:spPr>
        <p:txBody>
          <a:bodyPr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Η διατομεακότητα (Kimberly Crenshaw) εστιάζει στο πώς οι ταυτότητές μας αναπτύσσονται ειδικά μέσω της διασταύρωσης των κοινωνικών κατηγοριών. </a:t>
            </a:r>
          </a:p>
        </p:txBody>
      </p:sp>
      <p:sp>
        <p:nvSpPr>
          <p:cNvPr id="15" name="Freeform 15"/>
          <p:cNvSpPr/>
          <p:nvPr/>
        </p:nvSpPr>
        <p:spPr>
          <a:xfrm>
            <a:off x="4350619" y="6679589"/>
            <a:ext cx="1779200" cy="1834227"/>
          </a:xfrm>
          <a:custGeom>
            <a:avLst/>
            <a:gdLst/>
            <a:ahLst/>
            <a:cxnLst/>
            <a:rect l="l" t="t" r="r" b="b"/>
            <a:pathLst>
              <a:path w="1779200" h="1834227">
                <a:moveTo>
                  <a:pt x="0" y="0"/>
                </a:moveTo>
                <a:lnTo>
                  <a:pt x="1779200" y="0"/>
                </a:lnTo>
                <a:lnTo>
                  <a:pt x="1779200" y="1834227"/>
                </a:lnTo>
                <a:lnTo>
                  <a:pt x="0" y="18342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E"/>
          </a:p>
        </p:txBody>
      </p:sp>
      <p:sp>
        <p:nvSpPr>
          <p:cNvPr id="16" name="TextBox 16"/>
          <p:cNvSpPr txBox="1"/>
          <p:nvPr/>
        </p:nvSpPr>
        <p:spPr>
          <a:xfrm>
            <a:off x="6687689" y="7331659"/>
            <a:ext cx="9442786" cy="855683"/>
          </a:xfrm>
          <a:prstGeom prst="rect">
            <a:avLst/>
          </a:prstGeom>
        </p:spPr>
        <p:txBody>
          <a:bodyPr wrap="square" lIns="0" tIns="0" rIns="0" bIns="0" rtlCol="0" anchor="t">
            <a:spAutoFit/>
          </a:bodyPr>
          <a:lstStyle/>
          <a:p>
            <a:pPr algn="l">
              <a:lnSpc>
                <a:spcPts val="3359"/>
              </a:lnSpc>
              <a:spcBef>
                <a:spcPct val="0"/>
              </a:spcBef>
            </a:pPr>
            <a:r>
              <a:rPr lang="en-US" sz="2799" spc="-111" dirty="0">
                <a:solidFill>
                  <a:srgbClr val="242864"/>
                </a:solidFill>
                <a:latin typeface="Open Sans Bold"/>
                <a:ea typeface="Open Sans Bold"/>
                <a:cs typeface="Open Sans Bold"/>
                <a:sym typeface="Open Sans Bold"/>
              </a:rPr>
              <a:t>Επιτελεστικότητα της ταυτότητας/ταυτότητες ανάλογα με το κοινωνικό πλαίσιο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3202599" y="1621885"/>
            <a:ext cx="1944361" cy="1915195"/>
          </a:xfrm>
          <a:custGeom>
            <a:avLst/>
            <a:gdLst/>
            <a:ahLst/>
            <a:cxnLst/>
            <a:rect l="l" t="t" r="r" b="b"/>
            <a:pathLst>
              <a:path w="1944361" h="1915195">
                <a:moveTo>
                  <a:pt x="0" y="0"/>
                </a:moveTo>
                <a:lnTo>
                  <a:pt x="1944361" y="0"/>
                </a:lnTo>
                <a:lnTo>
                  <a:pt x="1944361" y="1915195"/>
                </a:lnTo>
                <a:lnTo>
                  <a:pt x="0" y="1915195"/>
                </a:lnTo>
                <a:lnTo>
                  <a:pt x="0" y="0"/>
                </a:lnTo>
                <a:close/>
              </a:path>
            </a:pathLst>
          </a:custGeom>
          <a:blipFill>
            <a:blip r:embed="rId7"/>
            <a:stretch>
              <a:fillRect/>
            </a:stretch>
          </a:blipFill>
        </p:spPr>
        <p:txBody>
          <a:bodyPr/>
          <a:lstStyle/>
          <a:p>
            <a:endParaRPr lang="en-IE"/>
          </a:p>
        </p:txBody>
      </p:sp>
      <p:sp>
        <p:nvSpPr>
          <p:cNvPr id="11" name="Freeform 11"/>
          <p:cNvSpPr/>
          <p:nvPr/>
        </p:nvSpPr>
        <p:spPr>
          <a:xfrm>
            <a:off x="3388748" y="6138120"/>
            <a:ext cx="1572064" cy="2491744"/>
          </a:xfrm>
          <a:custGeom>
            <a:avLst/>
            <a:gdLst/>
            <a:ahLst/>
            <a:cxnLst/>
            <a:rect l="l" t="t" r="r" b="b"/>
            <a:pathLst>
              <a:path w="1572064" h="2491744">
                <a:moveTo>
                  <a:pt x="0" y="0"/>
                </a:moveTo>
                <a:lnTo>
                  <a:pt x="1572063" y="0"/>
                </a:lnTo>
                <a:lnTo>
                  <a:pt x="1572063" y="2491744"/>
                </a:lnTo>
                <a:lnTo>
                  <a:pt x="0" y="2491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E"/>
          </a:p>
        </p:txBody>
      </p:sp>
      <p:sp>
        <p:nvSpPr>
          <p:cNvPr id="12" name="Freeform 12"/>
          <p:cNvSpPr/>
          <p:nvPr/>
        </p:nvSpPr>
        <p:spPr>
          <a:xfrm>
            <a:off x="3202599" y="4221597"/>
            <a:ext cx="1944361" cy="1392648"/>
          </a:xfrm>
          <a:custGeom>
            <a:avLst/>
            <a:gdLst/>
            <a:ahLst/>
            <a:cxnLst/>
            <a:rect l="l" t="t" r="r" b="b"/>
            <a:pathLst>
              <a:path w="1944361" h="1392648">
                <a:moveTo>
                  <a:pt x="0" y="0"/>
                </a:moveTo>
                <a:lnTo>
                  <a:pt x="1944361" y="0"/>
                </a:lnTo>
                <a:lnTo>
                  <a:pt x="1944361" y="1392648"/>
                </a:lnTo>
                <a:lnTo>
                  <a:pt x="0" y="1392648"/>
                </a:lnTo>
                <a:lnTo>
                  <a:pt x="0" y="0"/>
                </a:lnTo>
                <a:close/>
              </a:path>
            </a:pathLst>
          </a:custGeom>
          <a:blipFill>
            <a:blip r:embed="rId10"/>
            <a:stretch>
              <a:fillRect/>
            </a:stretch>
          </a:blipFill>
        </p:spPr>
        <p:txBody>
          <a:bodyPr/>
          <a:lstStyle/>
          <a:p>
            <a:endParaRPr lang="en-IE"/>
          </a:p>
        </p:txBody>
      </p:sp>
      <p:sp>
        <p:nvSpPr>
          <p:cNvPr id="13" name="TextBox 13"/>
          <p:cNvSpPr txBox="1"/>
          <p:nvPr/>
        </p:nvSpPr>
        <p:spPr>
          <a:xfrm>
            <a:off x="3155038" y="599026"/>
            <a:ext cx="12923162" cy="608115"/>
          </a:xfrm>
          <a:prstGeom prst="rect">
            <a:avLst/>
          </a:prstGeom>
        </p:spPr>
        <p:txBody>
          <a:bodyPr wrap="square" lIns="0" tIns="0" rIns="0" bIns="0" rtlCol="0" anchor="t">
            <a:spAutoFit/>
          </a:bodyPr>
          <a:lstStyle/>
          <a:p>
            <a:pPr algn="ctr">
              <a:lnSpc>
                <a:spcPts val="5134"/>
              </a:lnSpc>
            </a:pPr>
            <a:r>
              <a:rPr lang="en-US" sz="3667" dirty="0">
                <a:solidFill>
                  <a:srgbClr val="242864"/>
                </a:solidFill>
                <a:latin typeface="Roboto Bold"/>
                <a:ea typeface="Roboto Bold"/>
                <a:cs typeface="Roboto Bold"/>
                <a:sym typeface="Roboto Bold"/>
              </a:rPr>
              <a:t>1.3.4. </a:t>
            </a:r>
            <a:r>
              <a:rPr lang="en-US" sz="3667" dirty="0" err="1">
                <a:solidFill>
                  <a:srgbClr val="242864"/>
                </a:solidFill>
                <a:latin typeface="Roboto Bold"/>
                <a:ea typeface="Roboto Bold"/>
                <a:cs typeface="Roboto Bold"/>
                <a:sym typeface="Roboto Bold"/>
              </a:rPr>
              <a:t>Πολυ</a:t>
            </a:r>
            <a:r>
              <a:rPr lang="en-US" sz="3667" dirty="0">
                <a:solidFill>
                  <a:srgbClr val="242864"/>
                </a:solidFill>
                <a:latin typeface="Roboto Bold"/>
                <a:ea typeface="Roboto Bold"/>
                <a:cs typeface="Roboto Bold"/>
                <a:sym typeface="Roboto Bold"/>
              </a:rPr>
              <a:t>πλοκότητα και ρευστότητα της ταυτότητας </a:t>
            </a:r>
          </a:p>
        </p:txBody>
      </p:sp>
      <p:sp>
        <p:nvSpPr>
          <p:cNvPr id="14" name="TextBox 14"/>
          <p:cNvSpPr txBox="1"/>
          <p:nvPr/>
        </p:nvSpPr>
        <p:spPr>
          <a:xfrm>
            <a:off x="5984101" y="2259802"/>
            <a:ext cx="10568055" cy="1291700"/>
          </a:xfrm>
          <a:prstGeom prst="rect">
            <a:avLst/>
          </a:prstGeom>
        </p:spPr>
        <p:txBody>
          <a:bodyPr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Η ταυτότητα ως αποτέλεσμα της διασταύρωσης διαφορετικών κοινωνικών κατηγοριών είναι ασταθής και πολύπλοκη- </a:t>
            </a:r>
            <a:r>
              <a:rPr lang="en-US" sz="2799" spc="-111" dirty="0" err="1">
                <a:solidFill>
                  <a:srgbClr val="242864"/>
                </a:solidFill>
                <a:latin typeface="Open Sans Bold"/>
                <a:ea typeface="Open Sans Bold"/>
                <a:cs typeface="Open Sans Bold"/>
                <a:sym typeface="Open Sans Bold"/>
              </a:rPr>
              <a:t>οι κατηγοριοποιήσεις </a:t>
            </a:r>
            <a:r>
              <a:rPr lang="en-US" sz="2799" spc="-111" dirty="0">
                <a:solidFill>
                  <a:srgbClr val="242864"/>
                </a:solidFill>
                <a:latin typeface="Open Sans Bold"/>
                <a:ea typeface="Open Sans Bold"/>
                <a:cs typeface="Open Sans Bold"/>
                <a:sym typeface="Open Sans Bold"/>
              </a:rPr>
              <a:t>είναι πάντα σε εξέλιξη και κοινωνικά διαπραγματεύσιμες.</a:t>
            </a:r>
          </a:p>
        </p:txBody>
      </p:sp>
      <p:sp>
        <p:nvSpPr>
          <p:cNvPr id="15" name="TextBox 15"/>
          <p:cNvSpPr txBox="1"/>
          <p:nvPr/>
        </p:nvSpPr>
        <p:spPr>
          <a:xfrm>
            <a:off x="5984101" y="1840702"/>
            <a:ext cx="11618099" cy="419100"/>
          </a:xfrm>
          <a:prstGeom prst="rect">
            <a:avLst/>
          </a:prstGeom>
        </p:spPr>
        <p:txBody>
          <a:bodyPr wrap="square"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Ο σχηματισμός ταυτότητας ως "μαρμάρινη τούρτα" (Thomas </a:t>
            </a:r>
            <a:r>
              <a:rPr lang="en-US" sz="2799" spc="-111" dirty="0" err="1">
                <a:solidFill>
                  <a:srgbClr val="242864"/>
                </a:solidFill>
                <a:latin typeface="Open Sans Bold"/>
                <a:ea typeface="Open Sans Bold"/>
                <a:cs typeface="Open Sans Bold"/>
                <a:sym typeface="Open Sans Bold"/>
              </a:rPr>
              <a:t>Risse</a:t>
            </a:r>
            <a:r>
              <a:rPr lang="en-US" sz="2799" spc="-111" dirty="0">
                <a:solidFill>
                  <a:srgbClr val="242864"/>
                </a:solidFill>
                <a:latin typeface="Open Sans Bold"/>
                <a:ea typeface="Open Sans Bold"/>
                <a:cs typeface="Open Sans Bold"/>
                <a:sym typeface="Open Sans Bold"/>
              </a:rPr>
              <a:t>): </a:t>
            </a:r>
          </a:p>
        </p:txBody>
      </p:sp>
      <p:sp>
        <p:nvSpPr>
          <p:cNvPr id="16" name="TextBox 16"/>
          <p:cNvSpPr txBox="1"/>
          <p:nvPr/>
        </p:nvSpPr>
        <p:spPr>
          <a:xfrm>
            <a:off x="5984101" y="6092292"/>
            <a:ext cx="10779899" cy="1291700"/>
          </a:xfrm>
          <a:prstGeom prst="rect">
            <a:avLst/>
          </a:prstGeom>
        </p:spPr>
        <p:txBody>
          <a:bodyPr wrap="square"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Η ταυτότητα δεν είναι ένα προκαθορισμένο, φυσικό ή ουδέτερο δεδομένο, αλλά ένα κοινωνικό φαινόμενο που αλλάζει κατά τη διάρκεια της ιστορίας και του πολιτισμού(-ών).</a:t>
            </a:r>
          </a:p>
        </p:txBody>
      </p:sp>
      <p:sp>
        <p:nvSpPr>
          <p:cNvPr id="17" name="TextBox 17"/>
          <p:cNvSpPr txBox="1"/>
          <p:nvPr/>
        </p:nvSpPr>
        <p:spPr>
          <a:xfrm>
            <a:off x="5984101" y="7564706"/>
            <a:ext cx="11239894" cy="419100"/>
          </a:xfrm>
          <a:prstGeom prst="rect">
            <a:avLst/>
          </a:prstGeom>
        </p:spPr>
        <p:txBody>
          <a:bodyPr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Aleida και Jan </a:t>
            </a:r>
            <a:r>
              <a:rPr lang="en-US" sz="2799" spc="-111" dirty="0" err="1">
                <a:solidFill>
                  <a:srgbClr val="242864"/>
                </a:solidFill>
                <a:latin typeface="Open Sans Bold"/>
                <a:ea typeface="Open Sans Bold"/>
                <a:cs typeface="Open Sans Bold"/>
                <a:sym typeface="Open Sans Bold"/>
              </a:rPr>
              <a:t>Assmann</a:t>
            </a:r>
            <a:r>
              <a:rPr lang="en-US" sz="2799" spc="-111" dirty="0">
                <a:solidFill>
                  <a:srgbClr val="242864"/>
                </a:solidFill>
                <a:latin typeface="Open Sans Bold"/>
                <a:ea typeface="Open Sans Bold"/>
                <a:cs typeface="Open Sans Bold"/>
                <a:sym typeface="Open Sans Bold"/>
              </a:rPr>
              <a:t>: συλλογική μνήμη</a:t>
            </a:r>
          </a:p>
        </p:txBody>
      </p:sp>
      <p:sp>
        <p:nvSpPr>
          <p:cNvPr id="18" name="TextBox 18"/>
          <p:cNvSpPr txBox="1"/>
          <p:nvPr/>
        </p:nvSpPr>
        <p:spPr>
          <a:xfrm>
            <a:off x="5948796" y="4208391"/>
            <a:ext cx="11148884" cy="1291700"/>
          </a:xfrm>
          <a:prstGeom prst="rect">
            <a:avLst/>
          </a:prstGeom>
        </p:spPr>
        <p:txBody>
          <a:bodyPr lIns="0" tIns="0" rIns="0" bIns="0" rtlCol="0" anchor="t">
            <a:spAutoFit/>
          </a:bodyPr>
          <a:lstStyle/>
          <a:p>
            <a:pPr algn="just">
              <a:lnSpc>
                <a:spcPts val="3359"/>
              </a:lnSpc>
              <a:spcBef>
                <a:spcPct val="0"/>
              </a:spcBef>
            </a:pPr>
            <a:r>
              <a:rPr lang="en-US" sz="2799" spc="-111" dirty="0">
                <a:solidFill>
                  <a:srgbClr val="242864"/>
                </a:solidFill>
                <a:latin typeface="Open Sans Bold"/>
                <a:ea typeface="Open Sans Bold"/>
                <a:cs typeface="Open Sans Bold"/>
                <a:sym typeface="Open Sans Bold"/>
              </a:rPr>
              <a:t>Συγκρούσεις και κατασκευές ταυτότητας: συνειδητοποίηση της κατασκευής ταυτότητας ως κοινωνικής διαδικασίας που επηρεάζεται από τον πολιτισμό και τις δομές εξουσίας εντός του πολιτισμού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TextBox 10"/>
          <p:cNvSpPr txBox="1"/>
          <p:nvPr/>
        </p:nvSpPr>
        <p:spPr>
          <a:xfrm>
            <a:off x="1258489" y="3588003"/>
            <a:ext cx="16143937" cy="608115"/>
          </a:xfrm>
          <a:prstGeom prst="rect">
            <a:avLst/>
          </a:prstGeom>
        </p:spPr>
        <p:txBody>
          <a:bodyPr lIns="0" tIns="0" rIns="0" bIns="0" rtlCol="0" anchor="t">
            <a:spAutoFit/>
          </a:bodyPr>
          <a:lstStyle/>
          <a:p>
            <a:pPr algn="ctr">
              <a:lnSpc>
                <a:spcPts val="5134"/>
              </a:lnSpc>
            </a:pPr>
            <a:r>
              <a:rPr lang="en-US" sz="3667" dirty="0">
                <a:solidFill>
                  <a:srgbClr val="242864"/>
                </a:solidFill>
                <a:latin typeface="Roboto Bold"/>
                <a:ea typeface="Roboto Bold"/>
                <a:cs typeface="Roboto Bold"/>
                <a:sym typeface="Roboto Bold"/>
              </a:rPr>
              <a:t>1.3.5. Πλοήγηση και προβληματισμός σχετικά με τους ορισμούς των όρων "μετανάστης" και "εθνοτική μειονότητα".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grpSp>
        <p:nvGrpSpPr>
          <p:cNvPr id="10" name="Group 10"/>
          <p:cNvGrpSpPr/>
          <p:nvPr/>
        </p:nvGrpSpPr>
        <p:grpSpPr>
          <a:xfrm>
            <a:off x="12134313" y="2640801"/>
            <a:ext cx="5315487" cy="5985541"/>
            <a:chOff x="0" y="0"/>
            <a:chExt cx="1349791" cy="1391612"/>
          </a:xfrm>
        </p:grpSpPr>
        <p:sp>
          <p:nvSpPr>
            <p:cNvPr id="11" name="Freeform 11"/>
            <p:cNvSpPr/>
            <p:nvPr/>
          </p:nvSpPr>
          <p:spPr>
            <a:xfrm>
              <a:off x="0" y="0"/>
              <a:ext cx="1349791" cy="1391612"/>
            </a:xfrm>
            <a:custGeom>
              <a:avLst/>
              <a:gdLst/>
              <a:ahLst/>
              <a:cxnLst/>
              <a:rect l="l" t="t" r="r" b="b"/>
              <a:pathLst>
                <a:path w="1349791" h="1391612">
                  <a:moveTo>
                    <a:pt x="0" y="0"/>
                  </a:moveTo>
                  <a:lnTo>
                    <a:pt x="1349791" y="0"/>
                  </a:lnTo>
                  <a:lnTo>
                    <a:pt x="1349791" y="1391612"/>
                  </a:lnTo>
                  <a:lnTo>
                    <a:pt x="0" y="1391612"/>
                  </a:lnTo>
                  <a:close/>
                </a:path>
              </a:pathLst>
            </a:custGeom>
            <a:solidFill>
              <a:srgbClr val="FFFFFF"/>
            </a:solidFill>
            <a:ln w="38100" cap="sq">
              <a:solidFill>
                <a:srgbClr val="68ACDD"/>
              </a:solidFill>
              <a:prstDash val="solid"/>
              <a:miter/>
            </a:ln>
          </p:spPr>
          <p:txBody>
            <a:bodyPr/>
            <a:lstStyle/>
            <a:p>
              <a:endParaRPr lang="en-IE"/>
            </a:p>
          </p:txBody>
        </p:sp>
        <p:sp>
          <p:nvSpPr>
            <p:cNvPr id="12" name="TextBox 12"/>
            <p:cNvSpPr txBox="1"/>
            <p:nvPr/>
          </p:nvSpPr>
          <p:spPr>
            <a:xfrm>
              <a:off x="0" y="0"/>
              <a:ext cx="1349791" cy="1391612"/>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396178" y="6819519"/>
            <a:ext cx="2653567" cy="1585506"/>
          </a:xfrm>
          <a:custGeom>
            <a:avLst/>
            <a:gdLst/>
            <a:ahLst/>
            <a:cxnLst/>
            <a:rect l="l" t="t" r="r" b="b"/>
            <a:pathLst>
              <a:path w="2653567" h="1585506">
                <a:moveTo>
                  <a:pt x="0" y="0"/>
                </a:moveTo>
                <a:lnTo>
                  <a:pt x="2653566" y="0"/>
                </a:lnTo>
                <a:lnTo>
                  <a:pt x="2653566" y="1585506"/>
                </a:lnTo>
                <a:lnTo>
                  <a:pt x="0" y="15855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4" name="Freeform 14"/>
          <p:cNvSpPr/>
          <p:nvPr/>
        </p:nvSpPr>
        <p:spPr>
          <a:xfrm>
            <a:off x="9270365" y="3809780"/>
            <a:ext cx="3230118" cy="4114800"/>
          </a:xfrm>
          <a:custGeom>
            <a:avLst/>
            <a:gdLst/>
            <a:ahLst/>
            <a:cxnLst/>
            <a:rect l="l" t="t" r="r" b="b"/>
            <a:pathLst>
              <a:path w="3230118" h="4114800">
                <a:moveTo>
                  <a:pt x="0" y="0"/>
                </a:moveTo>
                <a:lnTo>
                  <a:pt x="3230118" y="0"/>
                </a:lnTo>
                <a:lnTo>
                  <a:pt x="323011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5" name="TextBox 15"/>
          <p:cNvSpPr txBox="1"/>
          <p:nvPr/>
        </p:nvSpPr>
        <p:spPr>
          <a:xfrm>
            <a:off x="12500483" y="3145047"/>
            <a:ext cx="4537545" cy="4600490"/>
          </a:xfrm>
          <a:prstGeom prst="rect">
            <a:avLst/>
          </a:prstGeom>
        </p:spPr>
        <p:txBody>
          <a:bodyPr lIns="0" tIns="0" rIns="0" bIns="0" rtlCol="0" anchor="t">
            <a:spAutoFit/>
          </a:bodyPr>
          <a:lstStyle/>
          <a:p>
            <a:pPr algn="just">
              <a:lnSpc>
                <a:spcPts val="3599"/>
              </a:lnSpc>
              <a:spcBef>
                <a:spcPct val="0"/>
              </a:spcBef>
            </a:pPr>
            <a:r>
              <a:rPr lang="en-US" sz="2999" spc="-119" dirty="0">
                <a:solidFill>
                  <a:srgbClr val="68ACDD"/>
                </a:solidFill>
                <a:latin typeface="Open Sans Bold"/>
                <a:ea typeface="Open Sans Bold"/>
                <a:cs typeface="Open Sans Bold"/>
                <a:sym typeface="Open Sans Bold"/>
              </a:rPr>
              <a:t>Η διαφορά </a:t>
            </a:r>
            <a:r>
              <a:rPr lang="en-US" sz="2999" spc="-119" dirty="0">
                <a:solidFill>
                  <a:srgbClr val="242864"/>
                </a:solidFill>
                <a:latin typeface="Open Sans Bold"/>
                <a:ea typeface="Open Sans Bold"/>
                <a:cs typeface="Open Sans Bold"/>
                <a:sym typeface="Open Sans Bold"/>
              </a:rPr>
              <a:t>μεταξύ ενός </a:t>
            </a:r>
            <a:r>
              <a:rPr lang="en-US" sz="2999" spc="-119" dirty="0">
                <a:solidFill>
                  <a:srgbClr val="68ACDD"/>
                </a:solidFill>
                <a:latin typeface="Open Sans Bold"/>
                <a:ea typeface="Open Sans Bold"/>
                <a:cs typeface="Open Sans Bold"/>
                <a:sym typeface="Open Sans Bold"/>
              </a:rPr>
              <a:t>μετανάστη </a:t>
            </a:r>
            <a:r>
              <a:rPr lang="en-US" sz="2999" spc="-119" dirty="0">
                <a:solidFill>
                  <a:srgbClr val="242864"/>
                </a:solidFill>
                <a:latin typeface="Open Sans Bold"/>
                <a:ea typeface="Open Sans Bold"/>
                <a:cs typeface="Open Sans Bold"/>
                <a:sym typeface="Open Sans Bold"/>
              </a:rPr>
              <a:t>και ενός </a:t>
            </a:r>
            <a:r>
              <a:rPr lang="en-US" sz="2999" spc="-119" dirty="0">
                <a:solidFill>
                  <a:srgbClr val="68ACDD"/>
                </a:solidFill>
                <a:latin typeface="Open Sans Bold"/>
                <a:ea typeface="Open Sans Bold"/>
                <a:cs typeface="Open Sans Bold"/>
                <a:sym typeface="Open Sans Bold"/>
              </a:rPr>
              <a:t>εκπατρισμένου </a:t>
            </a:r>
            <a:r>
              <a:rPr lang="en-US" sz="2999" spc="-119" dirty="0">
                <a:solidFill>
                  <a:srgbClr val="242864"/>
                </a:solidFill>
                <a:latin typeface="Open Sans Bold"/>
                <a:ea typeface="Open Sans Bold"/>
                <a:cs typeface="Open Sans Bold"/>
                <a:sym typeface="Open Sans Bold"/>
              </a:rPr>
              <a:t>δεν έχει να κάνει μόνο με τους λόγους μετακίνησης του ατόμου ή με τον προορισμό του, αλλά </a:t>
            </a:r>
            <a:r>
              <a:rPr lang="en-US" sz="2999" spc="-119" dirty="0">
                <a:solidFill>
                  <a:srgbClr val="68ACDD"/>
                </a:solidFill>
                <a:latin typeface="Open Sans Bold"/>
                <a:ea typeface="Open Sans Bold"/>
                <a:cs typeface="Open Sans Bold"/>
                <a:sym typeface="Open Sans Bold"/>
              </a:rPr>
              <a:t>αντανακλά </a:t>
            </a:r>
            <a:r>
              <a:rPr lang="en-US" sz="2999" spc="-119" dirty="0">
                <a:solidFill>
                  <a:srgbClr val="242864"/>
                </a:solidFill>
                <a:latin typeface="Open Sans Bold"/>
                <a:ea typeface="Open Sans Bold"/>
                <a:cs typeface="Open Sans Bold"/>
                <a:sym typeface="Open Sans Bold"/>
              </a:rPr>
              <a:t>επίσης </a:t>
            </a:r>
            <a:r>
              <a:rPr lang="en-US" sz="2999" spc="-119" dirty="0">
                <a:solidFill>
                  <a:srgbClr val="68ACDD"/>
                </a:solidFill>
                <a:latin typeface="Open Sans Bold"/>
                <a:ea typeface="Open Sans Bold"/>
                <a:cs typeface="Open Sans Bold"/>
                <a:sym typeface="Open Sans Bold"/>
              </a:rPr>
              <a:t>βαθιά ριζωμένες δομές εξουσίας που προτάσσουν ορισμένες ομάδες έναντι άλλων.</a:t>
            </a:r>
          </a:p>
        </p:txBody>
      </p:sp>
      <p:sp>
        <p:nvSpPr>
          <p:cNvPr id="16" name="TextBox 16"/>
          <p:cNvSpPr txBox="1"/>
          <p:nvPr/>
        </p:nvSpPr>
        <p:spPr>
          <a:xfrm>
            <a:off x="3188758" y="715010"/>
            <a:ext cx="13070193" cy="1189990"/>
          </a:xfrm>
          <a:prstGeom prst="rect">
            <a:avLst/>
          </a:prstGeom>
        </p:spPr>
        <p:txBody>
          <a:bodyPr lIns="0" tIns="0" rIns="0" bIns="0" rtlCol="0" anchor="t">
            <a:spAutoFit/>
          </a:bodyPr>
          <a:lstStyle/>
          <a:p>
            <a:pPr algn="just">
              <a:lnSpc>
                <a:spcPts val="4759"/>
              </a:lnSpc>
            </a:pPr>
            <a:r>
              <a:rPr lang="en-US" sz="3399" dirty="0">
                <a:solidFill>
                  <a:srgbClr val="242864"/>
                </a:solidFill>
                <a:latin typeface="Roboto Bold"/>
                <a:ea typeface="Roboto Bold"/>
                <a:cs typeface="Roboto Bold"/>
                <a:sym typeface="Roboto Bold"/>
              </a:rPr>
              <a:t>1.3.5. Πλοήγηση και προβληματισμός σχετικά με τους ορισμούς των όρων "μετανάστης" και "εθνοτική μειονότητα".</a:t>
            </a:r>
          </a:p>
        </p:txBody>
      </p:sp>
      <p:sp>
        <p:nvSpPr>
          <p:cNvPr id="17" name="TextBox 17"/>
          <p:cNvSpPr txBox="1"/>
          <p:nvPr/>
        </p:nvSpPr>
        <p:spPr>
          <a:xfrm>
            <a:off x="3213720" y="2393152"/>
            <a:ext cx="6429375" cy="495300"/>
          </a:xfrm>
          <a:prstGeom prst="rect">
            <a:avLst/>
          </a:prstGeom>
        </p:spPr>
        <p:txBody>
          <a:bodyPr lIns="0" tIns="0" rIns="0" bIns="0" rtlCol="0" anchor="t">
            <a:spAutoFit/>
          </a:bodyPr>
          <a:lstStyle/>
          <a:p>
            <a:pPr algn="ctr">
              <a:lnSpc>
                <a:spcPts val="3959"/>
              </a:lnSpc>
              <a:spcBef>
                <a:spcPct val="0"/>
              </a:spcBef>
            </a:pPr>
            <a:r>
              <a:rPr lang="en-US" sz="3299" spc="-131">
                <a:solidFill>
                  <a:srgbClr val="68ACDD"/>
                </a:solidFill>
                <a:latin typeface="Open Sans Bold"/>
                <a:ea typeface="Open Sans Bold"/>
                <a:cs typeface="Open Sans Bold"/>
                <a:sym typeface="Open Sans Bold"/>
              </a:rPr>
              <a:t>Συζητήσεις για την ετικέτα "μετανάστης"</a:t>
            </a:r>
          </a:p>
        </p:txBody>
      </p:sp>
      <p:sp>
        <p:nvSpPr>
          <p:cNvPr id="18" name="TextBox 18"/>
          <p:cNvSpPr txBox="1"/>
          <p:nvPr/>
        </p:nvSpPr>
        <p:spPr>
          <a:xfrm>
            <a:off x="3213720" y="7038755"/>
            <a:ext cx="6231377" cy="885825"/>
          </a:xfrm>
          <a:prstGeom prst="rect">
            <a:avLst/>
          </a:prstGeom>
        </p:spPr>
        <p:txBody>
          <a:bodyPr lIns="0" tIns="0" rIns="0" bIns="0" rtlCol="0" anchor="t">
            <a:spAutoFit/>
          </a:bodyPr>
          <a:lstStyle/>
          <a:p>
            <a:pPr algn="l">
              <a:lnSpc>
                <a:spcPts val="3599"/>
              </a:lnSpc>
              <a:spcBef>
                <a:spcPct val="0"/>
              </a:spcBef>
            </a:pPr>
            <a:r>
              <a:rPr lang="en-US" sz="2999" spc="-119" dirty="0" err="1">
                <a:solidFill>
                  <a:srgbClr val="242864"/>
                </a:solidFill>
                <a:latin typeface="Open Sans Bold"/>
                <a:ea typeface="Open Sans Bold"/>
                <a:cs typeface="Open Sans Bold"/>
                <a:sym typeface="Open Sans Bold"/>
              </a:rPr>
              <a:t>Δυτικός</a:t>
            </a:r>
            <a:r>
              <a:rPr lang="en-US" sz="2999" spc="-119" dirty="0">
                <a:solidFill>
                  <a:srgbClr val="242864"/>
                </a:solidFill>
                <a:latin typeface="Open Sans Bold"/>
                <a:ea typeface="Open Sans Bold"/>
                <a:cs typeface="Open Sans Bold"/>
                <a:sym typeface="Open Sans Bold"/>
              </a:rPr>
              <a:t> </a:t>
            </a:r>
            <a:r>
              <a:rPr lang="en-US" sz="2999" spc="-119" dirty="0">
                <a:solidFill>
                  <a:srgbClr val="68ACDD"/>
                </a:solidFill>
                <a:latin typeface="Open Sans Bold"/>
                <a:ea typeface="Open Sans Bold"/>
                <a:cs typeface="Open Sans Bold"/>
                <a:sym typeface="Open Sans Bold"/>
              </a:rPr>
              <a:t>"</a:t>
            </a:r>
            <a:r>
              <a:rPr lang="en-US" sz="2999" spc="-119" dirty="0" err="1">
                <a:solidFill>
                  <a:srgbClr val="68ACDD"/>
                </a:solidFill>
                <a:latin typeface="Open Sans Bold"/>
                <a:ea typeface="Open Sans Bold"/>
                <a:cs typeface="Open Sans Bold"/>
                <a:sym typeface="Open Sans Bold"/>
              </a:rPr>
              <a:t>ομογενής</a:t>
            </a:r>
            <a:r>
              <a:rPr lang="en-US" sz="2999" spc="-119" dirty="0">
                <a:solidFill>
                  <a:srgbClr val="68ACDD"/>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με</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υψηλό</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εισόδημ</a:t>
            </a:r>
            <a:r>
              <a:rPr lang="en-US" sz="2999" spc="-119" dirty="0">
                <a:solidFill>
                  <a:srgbClr val="242864"/>
                </a:solidFill>
                <a:latin typeface="Open Sans Bold"/>
                <a:ea typeface="Open Sans Bold"/>
                <a:cs typeface="Open Sans Bold"/>
                <a:sym typeface="Open Sans Bold"/>
              </a:rPr>
              <a:t>α </a:t>
            </a:r>
            <a:r>
              <a:rPr lang="en-US" sz="2999" spc="-119" dirty="0">
                <a:solidFill>
                  <a:srgbClr val="272965"/>
                </a:solidFill>
                <a:latin typeface="Open Sans Bold"/>
                <a:ea typeface="Open Sans Bold"/>
                <a:cs typeface="Open Sans Bold"/>
                <a:sym typeface="Open Sans Bold"/>
              </a:rPr>
              <a:t>που μετακομίζει </a:t>
            </a:r>
            <a:r>
              <a:rPr lang="en-US" sz="2999" spc="-119" dirty="0">
                <a:solidFill>
                  <a:srgbClr val="242864"/>
                </a:solidFill>
                <a:latin typeface="Open Sans Bold"/>
                <a:ea typeface="Open Sans Bold"/>
                <a:cs typeface="Open Sans Bold"/>
                <a:sym typeface="Open Sans Bold"/>
              </a:rPr>
              <a:t>οικειοθελώς </a:t>
            </a:r>
          </a:p>
        </p:txBody>
      </p:sp>
      <p:sp>
        <p:nvSpPr>
          <p:cNvPr id="19" name="TextBox 19"/>
          <p:cNvSpPr txBox="1"/>
          <p:nvPr/>
        </p:nvSpPr>
        <p:spPr>
          <a:xfrm>
            <a:off x="3213720" y="3447830"/>
            <a:ext cx="6510135" cy="1368836"/>
          </a:xfrm>
          <a:prstGeom prst="rect">
            <a:avLst/>
          </a:prstGeom>
        </p:spPr>
        <p:txBody>
          <a:bodyPr lIns="0" tIns="0" rIns="0" bIns="0" rtlCol="0" anchor="t">
            <a:spAutoFit/>
          </a:bodyPr>
          <a:lstStyle/>
          <a:p>
            <a:pPr algn="l">
              <a:lnSpc>
                <a:spcPts val="3599"/>
              </a:lnSpc>
              <a:spcBef>
                <a:spcPct val="0"/>
              </a:spcBef>
            </a:pPr>
            <a:r>
              <a:rPr lang="en-US" sz="2999" spc="-119" dirty="0" err="1">
                <a:solidFill>
                  <a:srgbClr val="242864"/>
                </a:solidFill>
                <a:latin typeface="Open Sans Bold"/>
                <a:ea typeface="Open Sans Bold"/>
                <a:cs typeface="Open Sans Bold"/>
                <a:sym typeface="Open Sans Bold"/>
              </a:rPr>
              <a:t>συνειρμο</a:t>
            </a:r>
            <a:r>
              <a:rPr lang="el-GR" sz="2999" spc="-119" dirty="0">
                <a:solidFill>
                  <a:srgbClr val="242864"/>
                </a:solidFill>
                <a:latin typeface="Open Sans Bold"/>
                <a:ea typeface="Open Sans Bold"/>
                <a:cs typeface="Open Sans Bold"/>
                <a:sym typeface="Open Sans Bold"/>
              </a:rPr>
              <a:t>ί</a:t>
            </a:r>
            <a:r>
              <a:rPr lang="en-US" sz="2999" spc="-119" dirty="0">
                <a:solidFill>
                  <a:srgbClr val="242864"/>
                </a:solidFill>
                <a:latin typeface="Open Sans Bold"/>
                <a:ea typeface="Open Sans Bold"/>
                <a:cs typeface="Open Sans Bold"/>
                <a:sym typeface="Open Sans Bold"/>
              </a:rPr>
              <a:t>, π</a:t>
            </a:r>
            <a:r>
              <a:rPr lang="en-US" sz="2999" spc="-119" dirty="0" err="1">
                <a:solidFill>
                  <a:srgbClr val="242864"/>
                </a:solidFill>
                <a:latin typeface="Open Sans Bold"/>
                <a:ea typeface="Open Sans Bold"/>
                <a:cs typeface="Open Sans Bold"/>
                <a:sym typeface="Open Sans Bold"/>
              </a:rPr>
              <a:t>ου</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έχουν</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τις</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ρίζες</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τους</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στη</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φυλή</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την</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τάξη</a:t>
            </a:r>
            <a:r>
              <a:rPr lang="en-US" sz="2999" spc="-119" dirty="0">
                <a:solidFill>
                  <a:srgbClr val="242864"/>
                </a:solidFill>
                <a:latin typeface="Open Sans Bold"/>
                <a:ea typeface="Open Sans Bold"/>
                <a:cs typeface="Open Sans Bold"/>
                <a:sym typeface="Open Sans Bold"/>
              </a:rPr>
              <a:t> και </a:t>
            </a:r>
            <a:r>
              <a:rPr lang="en-US" sz="2999" spc="-119" dirty="0" err="1">
                <a:solidFill>
                  <a:srgbClr val="242864"/>
                </a:solidFill>
                <a:latin typeface="Open Sans Bold"/>
                <a:ea typeface="Open Sans Bold"/>
                <a:cs typeface="Open Sans Bold"/>
                <a:sym typeface="Open Sans Bold"/>
              </a:rPr>
              <a:t>την</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εθνική</a:t>
            </a:r>
            <a:r>
              <a:rPr lang="en-US" sz="2999" spc="-119" dirty="0">
                <a:solidFill>
                  <a:srgbClr val="242864"/>
                </a:solidFill>
                <a:latin typeface="Open Sans Bold"/>
                <a:ea typeface="Open Sans Bold"/>
                <a:cs typeface="Open Sans Bold"/>
                <a:sym typeface="Open Sans Bold"/>
              </a:rPr>
              <a:t> τα</a:t>
            </a:r>
            <a:r>
              <a:rPr lang="en-US" sz="2999" spc="-119" dirty="0" err="1">
                <a:solidFill>
                  <a:srgbClr val="242864"/>
                </a:solidFill>
                <a:latin typeface="Open Sans Bold"/>
                <a:ea typeface="Open Sans Bold"/>
                <a:cs typeface="Open Sans Bold"/>
                <a:sym typeface="Open Sans Bold"/>
              </a:rPr>
              <a:t>υτότητ</a:t>
            </a:r>
            <a:r>
              <a:rPr lang="en-US" sz="2999" spc="-119" dirty="0">
                <a:solidFill>
                  <a:srgbClr val="242864"/>
                </a:solidFill>
                <a:latin typeface="Open Sans Bold"/>
                <a:ea typeface="Open Sans Bold"/>
                <a:cs typeface="Open Sans Bold"/>
                <a:sym typeface="Open Sans Bold"/>
              </a:rPr>
              <a:t>α</a:t>
            </a:r>
          </a:p>
        </p:txBody>
      </p:sp>
      <p:sp>
        <p:nvSpPr>
          <p:cNvPr id="20" name="TextBox 20"/>
          <p:cNvSpPr txBox="1"/>
          <p:nvPr/>
        </p:nvSpPr>
        <p:spPr>
          <a:xfrm>
            <a:off x="3213720" y="4828955"/>
            <a:ext cx="6231377" cy="1830501"/>
          </a:xfrm>
          <a:prstGeom prst="rect">
            <a:avLst/>
          </a:prstGeom>
        </p:spPr>
        <p:txBody>
          <a:bodyPr lIns="0" tIns="0" rIns="0" bIns="0" rtlCol="0" anchor="t">
            <a:spAutoFit/>
          </a:bodyPr>
          <a:lstStyle/>
          <a:p>
            <a:pPr algn="l">
              <a:lnSpc>
                <a:spcPts val="3599"/>
              </a:lnSpc>
              <a:spcBef>
                <a:spcPct val="0"/>
              </a:spcBef>
            </a:pPr>
            <a:r>
              <a:rPr lang="en-US" sz="2999" spc="-119" dirty="0">
                <a:solidFill>
                  <a:srgbClr val="242864"/>
                </a:solidFill>
                <a:latin typeface="Open Sans Bold"/>
                <a:ea typeface="Open Sans Bold"/>
                <a:cs typeface="Open Sans Bold"/>
                <a:sym typeface="Open Sans Bold"/>
              </a:rPr>
              <a:t>παραδοχές ότι </a:t>
            </a:r>
            <a:r>
              <a:rPr lang="en-US" sz="2999" spc="-119" dirty="0">
                <a:solidFill>
                  <a:srgbClr val="68ACDD"/>
                </a:solidFill>
                <a:latin typeface="Open Sans Bold"/>
                <a:ea typeface="Open Sans Bold"/>
                <a:cs typeface="Open Sans Bold"/>
                <a:sym typeface="Open Sans Bold"/>
              </a:rPr>
              <a:t>ένας "μετανάστης" είναι</a:t>
            </a:r>
            <a:r>
              <a:rPr lang="en-US" sz="2999" spc="-119" dirty="0">
                <a:solidFill>
                  <a:srgbClr val="242864"/>
                </a:solidFill>
                <a:latin typeface="Open Sans Bold"/>
                <a:ea typeface="Open Sans Bold"/>
                <a:cs typeface="Open Sans Bold"/>
                <a:sym typeface="Open Sans Bold"/>
              </a:rPr>
              <a:t>: από τον Παγκόσμιο Νότο, έγχρωμοι, ευάλωτοι, χαμηλού κοινωνικοοικονομικού επιπέδου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grpSp>
        <p:nvGrpSpPr>
          <p:cNvPr id="10" name="Group 10"/>
          <p:cNvGrpSpPr/>
          <p:nvPr/>
        </p:nvGrpSpPr>
        <p:grpSpPr>
          <a:xfrm>
            <a:off x="11253942" y="2289410"/>
            <a:ext cx="7034058" cy="5796858"/>
            <a:chOff x="0" y="0"/>
            <a:chExt cx="1432235" cy="1526745"/>
          </a:xfrm>
        </p:grpSpPr>
        <p:sp>
          <p:nvSpPr>
            <p:cNvPr id="11" name="Freeform 11"/>
            <p:cNvSpPr/>
            <p:nvPr/>
          </p:nvSpPr>
          <p:spPr>
            <a:xfrm>
              <a:off x="0" y="0"/>
              <a:ext cx="1432235" cy="1526745"/>
            </a:xfrm>
            <a:custGeom>
              <a:avLst/>
              <a:gdLst/>
              <a:ahLst/>
              <a:cxnLst/>
              <a:rect l="l" t="t" r="r" b="b"/>
              <a:pathLst>
                <a:path w="1432235" h="1526745">
                  <a:moveTo>
                    <a:pt x="0" y="0"/>
                  </a:moveTo>
                  <a:lnTo>
                    <a:pt x="1432235" y="0"/>
                  </a:lnTo>
                  <a:lnTo>
                    <a:pt x="1432235" y="1526745"/>
                  </a:lnTo>
                  <a:lnTo>
                    <a:pt x="0" y="1526745"/>
                  </a:lnTo>
                  <a:close/>
                </a:path>
              </a:pathLst>
            </a:custGeom>
            <a:solidFill>
              <a:srgbClr val="FFFFFF"/>
            </a:solidFill>
            <a:ln w="38100" cap="sq">
              <a:solidFill>
                <a:srgbClr val="68ACDD"/>
              </a:solidFill>
              <a:prstDash val="solid"/>
              <a:miter/>
            </a:ln>
          </p:spPr>
          <p:txBody>
            <a:bodyPr/>
            <a:lstStyle/>
            <a:p>
              <a:endParaRPr lang="en-IE"/>
            </a:p>
          </p:txBody>
        </p:sp>
        <p:sp>
          <p:nvSpPr>
            <p:cNvPr id="12" name="TextBox 12"/>
            <p:cNvSpPr txBox="1"/>
            <p:nvPr/>
          </p:nvSpPr>
          <p:spPr>
            <a:xfrm>
              <a:off x="0" y="0"/>
              <a:ext cx="1432235" cy="1526745"/>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266700" y="6500762"/>
            <a:ext cx="2653567" cy="1585506"/>
          </a:xfrm>
          <a:custGeom>
            <a:avLst/>
            <a:gdLst/>
            <a:ahLst/>
            <a:cxnLst/>
            <a:rect l="l" t="t" r="r" b="b"/>
            <a:pathLst>
              <a:path w="2653567" h="1585506">
                <a:moveTo>
                  <a:pt x="0" y="0"/>
                </a:moveTo>
                <a:lnTo>
                  <a:pt x="2653567" y="0"/>
                </a:lnTo>
                <a:lnTo>
                  <a:pt x="2653567" y="1585506"/>
                </a:lnTo>
                <a:lnTo>
                  <a:pt x="0" y="15855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4" name="Freeform 14"/>
          <p:cNvSpPr/>
          <p:nvPr/>
        </p:nvSpPr>
        <p:spPr>
          <a:xfrm>
            <a:off x="8487975" y="3593878"/>
            <a:ext cx="3230118" cy="4114800"/>
          </a:xfrm>
          <a:custGeom>
            <a:avLst/>
            <a:gdLst/>
            <a:ahLst/>
            <a:cxnLst/>
            <a:rect l="l" t="t" r="r" b="b"/>
            <a:pathLst>
              <a:path w="3230118" h="4114800">
                <a:moveTo>
                  <a:pt x="0" y="0"/>
                </a:moveTo>
                <a:lnTo>
                  <a:pt x="3230118" y="0"/>
                </a:lnTo>
                <a:lnTo>
                  <a:pt x="323011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5" name="TextBox 15"/>
          <p:cNvSpPr txBox="1"/>
          <p:nvPr/>
        </p:nvSpPr>
        <p:spPr>
          <a:xfrm>
            <a:off x="11433188" y="2331548"/>
            <a:ext cx="6588111" cy="5523820"/>
          </a:xfrm>
          <a:prstGeom prst="rect">
            <a:avLst/>
          </a:prstGeom>
        </p:spPr>
        <p:txBody>
          <a:bodyPr wrap="square" lIns="0" tIns="0" rIns="0" bIns="0" rtlCol="0" anchor="t">
            <a:spAutoFit/>
          </a:bodyPr>
          <a:lstStyle/>
          <a:p>
            <a:pPr algn="l">
              <a:lnSpc>
                <a:spcPts val="3599"/>
              </a:lnSpc>
            </a:pPr>
            <a:r>
              <a:rPr lang="en-US" sz="2999" u="sng" spc="-116" dirty="0">
                <a:solidFill>
                  <a:srgbClr val="272965"/>
                </a:solidFill>
                <a:latin typeface="Open Sans Bold"/>
                <a:ea typeface="Open Sans Bold"/>
                <a:cs typeface="Open Sans Bold"/>
                <a:sym typeface="Open Sans Bold"/>
              </a:rPr>
              <a:t>Διχοτομία:</a:t>
            </a:r>
          </a:p>
          <a:p>
            <a:pPr algn="l">
              <a:lnSpc>
                <a:spcPts val="3599"/>
              </a:lnSpc>
            </a:pPr>
            <a:endParaRPr lang="en-US" sz="2999" u="sng" spc="-116" dirty="0">
              <a:solidFill>
                <a:srgbClr val="272965"/>
              </a:solidFill>
              <a:latin typeface="Open Sans Bold"/>
              <a:ea typeface="Open Sans Bold"/>
              <a:cs typeface="Open Sans Bold"/>
              <a:sym typeface="Open Sans Bold"/>
            </a:endParaRPr>
          </a:p>
          <a:p>
            <a:pPr algn="l">
              <a:lnSpc>
                <a:spcPts val="3599"/>
              </a:lnSpc>
            </a:pPr>
            <a:r>
              <a:rPr lang="en-US" sz="2999" spc="-116" dirty="0" err="1">
                <a:solidFill>
                  <a:srgbClr val="68ACDD"/>
                </a:solidFill>
                <a:highlight>
                  <a:srgbClr val="FFFF00"/>
                </a:highlight>
                <a:latin typeface="Open Sans Bold"/>
                <a:ea typeface="Open Sans Bold"/>
                <a:cs typeface="Open Sans Bold"/>
                <a:sym typeface="Open Sans Bold"/>
              </a:rPr>
              <a:t>Εξωτικοποίηση </a:t>
            </a:r>
            <a:r>
              <a:rPr lang="en-US" sz="2999" spc="-116" dirty="0">
                <a:solidFill>
                  <a:srgbClr val="242864"/>
                </a:solidFill>
                <a:latin typeface="Open Sans Bold"/>
                <a:ea typeface="Open Sans Bold"/>
                <a:cs typeface="Open Sans Bold"/>
                <a:sym typeface="Open Sans Bold"/>
              </a:rPr>
              <a:t>και </a:t>
            </a:r>
          </a:p>
          <a:p>
            <a:pPr algn="just">
              <a:lnSpc>
                <a:spcPts val="3599"/>
              </a:lnSpc>
            </a:pPr>
            <a:r>
              <a:rPr lang="en-US" sz="2999" spc="-116" dirty="0" err="1">
                <a:solidFill>
                  <a:srgbClr val="68ACDD"/>
                </a:solidFill>
                <a:latin typeface="Open Sans Bold"/>
                <a:ea typeface="Open Sans Bold"/>
                <a:cs typeface="Open Sans Bold"/>
                <a:sym typeface="Open Sans Bold"/>
              </a:rPr>
              <a:t>Ο ρομαντισμός </a:t>
            </a:r>
            <a:r>
              <a:rPr lang="en-US" sz="2999" spc="-116" dirty="0">
                <a:solidFill>
                  <a:srgbClr val="242864"/>
                </a:solidFill>
                <a:latin typeface="Open Sans Bold"/>
                <a:ea typeface="Open Sans Bold"/>
                <a:cs typeface="Open Sans Bold"/>
                <a:sym typeface="Open Sans Bold"/>
              </a:rPr>
              <a:t>των "εθνοτικών μειονοτήτων" μπορεί να ενισχύσει τα πολιτισμικά στερεότυπα, τις δομές </a:t>
            </a:r>
            <a:r>
              <a:rPr lang="en-US" sz="2999" spc="-116" dirty="0">
                <a:solidFill>
                  <a:srgbClr val="242864"/>
                </a:solidFill>
                <a:highlight>
                  <a:srgbClr val="FFFF00"/>
                </a:highlight>
                <a:latin typeface="Open Sans Bold"/>
                <a:ea typeface="Open Sans Bold"/>
                <a:cs typeface="Open Sans Bold"/>
                <a:sym typeface="Open Sans Bold"/>
              </a:rPr>
              <a:t>διακρίσεων </a:t>
            </a:r>
          </a:p>
          <a:p>
            <a:pPr algn="l">
              <a:lnSpc>
                <a:spcPts val="3599"/>
              </a:lnSpc>
            </a:pPr>
            <a:r>
              <a:rPr lang="en-US" sz="2999" spc="-116" dirty="0">
                <a:solidFill>
                  <a:srgbClr val="242864"/>
                </a:solidFill>
                <a:latin typeface="Open Sans Bold"/>
                <a:ea typeface="Open Sans Bold"/>
                <a:cs typeface="Open Sans Bold"/>
                <a:sym typeface="Open Sans Bold"/>
              </a:rPr>
              <a:t>ή</a:t>
            </a:r>
          </a:p>
          <a:p>
            <a:pPr algn="just">
              <a:lnSpc>
                <a:spcPts val="3599"/>
              </a:lnSpc>
              <a:spcBef>
                <a:spcPct val="0"/>
              </a:spcBef>
            </a:pPr>
            <a:r>
              <a:rPr lang="en-US" sz="2999" spc="-119" dirty="0" err="1">
                <a:solidFill>
                  <a:srgbClr val="68ACDD"/>
                </a:solidFill>
                <a:latin typeface="Open Sans Bold"/>
                <a:ea typeface="Open Sans Bold"/>
                <a:cs typeface="Open Sans Bold"/>
                <a:sym typeface="Open Sans Bold"/>
              </a:rPr>
              <a:t>Περιθωριοποίηση </a:t>
            </a:r>
            <a:r>
              <a:rPr lang="en-US" sz="2999" spc="-119" dirty="0">
                <a:solidFill>
                  <a:srgbClr val="242864"/>
                </a:solidFill>
                <a:latin typeface="Open Sans Bold"/>
                <a:ea typeface="Open Sans Bold"/>
                <a:cs typeface="Open Sans Bold"/>
                <a:sym typeface="Open Sans Bold"/>
              </a:rPr>
              <a:t>των "εθνικών μειονοτήτων" που δικαιολογεί τον αποκλεισμό και την ηγεμονία ορισμένων πολιτισμών </a:t>
            </a:r>
          </a:p>
        </p:txBody>
      </p:sp>
      <p:sp>
        <p:nvSpPr>
          <p:cNvPr id="16" name="TextBox 16"/>
          <p:cNvSpPr txBox="1"/>
          <p:nvPr/>
        </p:nvSpPr>
        <p:spPr>
          <a:xfrm>
            <a:off x="3188758" y="715010"/>
            <a:ext cx="13328093" cy="1189990"/>
          </a:xfrm>
          <a:prstGeom prst="rect">
            <a:avLst/>
          </a:prstGeom>
        </p:spPr>
        <p:txBody>
          <a:bodyPr wrap="square" lIns="0" tIns="0" rIns="0" bIns="0" rtlCol="0" anchor="t">
            <a:spAutoFit/>
          </a:bodyPr>
          <a:lstStyle/>
          <a:p>
            <a:pPr algn="l">
              <a:lnSpc>
                <a:spcPts val="4759"/>
              </a:lnSpc>
            </a:pPr>
            <a:r>
              <a:rPr lang="en-US" sz="3399" dirty="0">
                <a:solidFill>
                  <a:srgbClr val="242864"/>
                </a:solidFill>
                <a:latin typeface="Roboto Bold"/>
                <a:ea typeface="Roboto Bold"/>
                <a:cs typeface="Roboto Bold"/>
                <a:sym typeface="Roboto Bold"/>
              </a:rPr>
              <a:t>1.3.5. Πλοήγηση και προβληματισμός σχετικά με τους ορισμούς των όρων "μετανάστης" και "εθνοτική μειονότητα".</a:t>
            </a:r>
          </a:p>
        </p:txBody>
      </p:sp>
      <p:sp>
        <p:nvSpPr>
          <p:cNvPr id="17" name="TextBox 17"/>
          <p:cNvSpPr txBox="1"/>
          <p:nvPr/>
        </p:nvSpPr>
        <p:spPr>
          <a:xfrm>
            <a:off x="3090044" y="2501789"/>
            <a:ext cx="8874364" cy="495300"/>
          </a:xfrm>
          <a:prstGeom prst="rect">
            <a:avLst/>
          </a:prstGeom>
        </p:spPr>
        <p:txBody>
          <a:bodyPr lIns="0" tIns="0" rIns="0" bIns="0" rtlCol="0" anchor="t">
            <a:spAutoFit/>
          </a:bodyPr>
          <a:lstStyle/>
          <a:p>
            <a:pPr algn="l">
              <a:lnSpc>
                <a:spcPts val="3959"/>
              </a:lnSpc>
              <a:spcBef>
                <a:spcPct val="0"/>
              </a:spcBef>
            </a:pPr>
            <a:r>
              <a:rPr lang="en-US" sz="3299" spc="-131">
                <a:solidFill>
                  <a:srgbClr val="68ACDD"/>
                </a:solidFill>
                <a:latin typeface="Open Sans Bold"/>
                <a:ea typeface="Open Sans Bold"/>
                <a:cs typeface="Open Sans Bold"/>
                <a:sym typeface="Open Sans Bold"/>
              </a:rPr>
              <a:t>Συζητήσεις σχετικά με την ετικέτα "εθνοτικές μειονότητες"</a:t>
            </a:r>
          </a:p>
        </p:txBody>
      </p:sp>
      <p:sp>
        <p:nvSpPr>
          <p:cNvPr id="18" name="TextBox 18"/>
          <p:cNvSpPr txBox="1"/>
          <p:nvPr/>
        </p:nvSpPr>
        <p:spPr>
          <a:xfrm>
            <a:off x="3188758" y="6895306"/>
            <a:ext cx="6231377" cy="907171"/>
          </a:xfrm>
          <a:prstGeom prst="rect">
            <a:avLst/>
          </a:prstGeom>
        </p:spPr>
        <p:txBody>
          <a:bodyPr lIns="0" tIns="0" rIns="0" bIns="0" rtlCol="0" anchor="t">
            <a:spAutoFit/>
          </a:bodyPr>
          <a:lstStyle/>
          <a:p>
            <a:pPr algn="just">
              <a:lnSpc>
                <a:spcPts val="3599"/>
              </a:lnSpc>
              <a:spcBef>
                <a:spcPct val="0"/>
              </a:spcBef>
            </a:pPr>
            <a:r>
              <a:rPr lang="en-US" sz="2999" spc="-119" dirty="0">
                <a:solidFill>
                  <a:srgbClr val="242864"/>
                </a:solidFill>
                <a:latin typeface="Open Sans Bold"/>
                <a:ea typeface="Open Sans Bold"/>
                <a:cs typeface="Open Sans Bold"/>
                <a:sym typeface="Open Sans Bold"/>
              </a:rPr>
              <a:t>κυρίαρχη, λευκή, πατριαρχική, αστική, δυτική νόρμα</a:t>
            </a:r>
          </a:p>
        </p:txBody>
      </p:sp>
      <p:sp>
        <p:nvSpPr>
          <p:cNvPr id="19" name="TextBox 19"/>
          <p:cNvSpPr txBox="1"/>
          <p:nvPr/>
        </p:nvSpPr>
        <p:spPr>
          <a:xfrm>
            <a:off x="3188758" y="3969534"/>
            <a:ext cx="6510135" cy="438150"/>
          </a:xfrm>
          <a:prstGeom prst="rect">
            <a:avLst/>
          </a:prstGeom>
        </p:spPr>
        <p:txBody>
          <a:bodyPr lIns="0" tIns="0" rIns="0" bIns="0" rtlCol="0" anchor="t">
            <a:spAutoFit/>
          </a:bodyPr>
          <a:lstStyle/>
          <a:p>
            <a:pPr algn="l">
              <a:lnSpc>
                <a:spcPts val="3599"/>
              </a:lnSpc>
              <a:spcBef>
                <a:spcPct val="0"/>
              </a:spcBef>
            </a:pPr>
            <a:r>
              <a:rPr lang="en-US" sz="2999" spc="-119" dirty="0" err="1">
                <a:solidFill>
                  <a:srgbClr val="242864"/>
                </a:solidFill>
                <a:latin typeface="Open Sans Bold"/>
                <a:ea typeface="Open Sans Bold"/>
                <a:cs typeface="Open Sans Bold"/>
                <a:sym typeface="Open Sans Bold"/>
              </a:rPr>
              <a:t>εθνοκεντρική</a:t>
            </a:r>
            <a:r>
              <a:rPr lang="en-US" sz="2999" spc="-119" dirty="0">
                <a:solidFill>
                  <a:srgbClr val="242864"/>
                </a:solidFill>
                <a:latin typeface="Open Sans Bold"/>
                <a:ea typeface="Open Sans Bold"/>
                <a:cs typeface="Open Sans Bold"/>
                <a:sym typeface="Open Sans Bold"/>
              </a:rPr>
              <a:t> </a:t>
            </a:r>
            <a:r>
              <a:rPr lang="en-US" sz="2999" spc="-119" dirty="0" err="1">
                <a:solidFill>
                  <a:srgbClr val="242864"/>
                </a:solidFill>
                <a:latin typeface="Open Sans Bold"/>
                <a:ea typeface="Open Sans Bold"/>
                <a:cs typeface="Open Sans Bold"/>
                <a:sym typeface="Open Sans Bold"/>
              </a:rPr>
              <a:t>κοσμοθεωρί</a:t>
            </a:r>
            <a:r>
              <a:rPr lang="en-US" sz="2999" spc="-119" dirty="0">
                <a:solidFill>
                  <a:srgbClr val="242864"/>
                </a:solidFill>
                <a:latin typeface="Open Sans Bold"/>
                <a:ea typeface="Open Sans Bold"/>
                <a:cs typeface="Open Sans Bold"/>
                <a:sym typeface="Open Sans Bold"/>
              </a:rPr>
              <a:t>α:</a:t>
            </a:r>
          </a:p>
        </p:txBody>
      </p:sp>
      <p:sp>
        <p:nvSpPr>
          <p:cNvPr id="20" name="TextBox 20"/>
          <p:cNvSpPr txBox="1"/>
          <p:nvPr/>
        </p:nvSpPr>
        <p:spPr>
          <a:xfrm>
            <a:off x="3188758" y="4566632"/>
            <a:ext cx="6231377" cy="1368836"/>
          </a:xfrm>
          <a:prstGeom prst="rect">
            <a:avLst/>
          </a:prstGeom>
        </p:spPr>
        <p:txBody>
          <a:bodyPr lIns="0" tIns="0" rIns="0" bIns="0" rtlCol="0" anchor="t">
            <a:spAutoFit/>
          </a:bodyPr>
          <a:lstStyle/>
          <a:p>
            <a:pPr algn="just">
              <a:lnSpc>
                <a:spcPts val="3599"/>
              </a:lnSpc>
              <a:spcBef>
                <a:spcPct val="0"/>
              </a:spcBef>
            </a:pPr>
            <a:r>
              <a:rPr lang="en-US" sz="2999" spc="-119" dirty="0">
                <a:solidFill>
                  <a:srgbClr val="68ACDD"/>
                </a:solidFill>
                <a:latin typeface="Open Sans Bold"/>
                <a:ea typeface="Open Sans Bold"/>
                <a:cs typeface="Open Sans Bold"/>
                <a:sym typeface="Open Sans Bold"/>
              </a:rPr>
              <a:t>(δ)αξιολόγηση των "εθνικών μειονοτήτων</a:t>
            </a:r>
            <a:r>
              <a:rPr lang="en-US" sz="2999" spc="-119" dirty="0">
                <a:solidFill>
                  <a:srgbClr val="272965"/>
                </a:solidFill>
                <a:latin typeface="Open Sans Bold"/>
                <a:ea typeface="Open Sans Bold"/>
                <a:cs typeface="Open Sans Bold"/>
                <a:sym typeface="Open Sans Bold"/>
              </a:rPr>
              <a:t>" ως </a:t>
            </a:r>
            <a:r>
              <a:rPr lang="en-US" sz="2999" spc="-119" dirty="0">
                <a:solidFill>
                  <a:srgbClr val="68ACDD"/>
                </a:solidFill>
                <a:latin typeface="Open Sans Bold"/>
                <a:ea typeface="Open Sans Bold"/>
                <a:cs typeface="Open Sans Bold"/>
                <a:sym typeface="Open Sans Bold"/>
              </a:rPr>
              <a:t>"Άλλου", </a:t>
            </a:r>
            <a:r>
              <a:rPr lang="en-US" sz="2999" spc="-119" dirty="0">
                <a:solidFill>
                  <a:srgbClr val="272965"/>
                </a:solidFill>
                <a:latin typeface="Open Sans Bold"/>
                <a:ea typeface="Open Sans Bold"/>
                <a:cs typeface="Open Sans Bold"/>
                <a:sym typeface="Open Sans Bold"/>
              </a:rPr>
              <a:t>ως </a:t>
            </a:r>
            <a:r>
              <a:rPr lang="en-US" sz="2999" spc="-119" dirty="0">
                <a:solidFill>
                  <a:srgbClr val="68ACDD"/>
                </a:solidFill>
                <a:latin typeface="Open Sans Bold Italics"/>
                <a:ea typeface="Open Sans Bold Italics"/>
                <a:cs typeface="Open Sans Bold Italics"/>
                <a:sym typeface="Open Sans Bold Italics"/>
              </a:rPr>
              <a:t>μη δυτικών </a:t>
            </a:r>
            <a:r>
              <a:rPr lang="en-US" sz="2999" spc="-119" dirty="0">
                <a:solidFill>
                  <a:srgbClr val="68ACDD"/>
                </a:solidFill>
                <a:latin typeface="Open Sans Bold"/>
                <a:ea typeface="Open Sans Bold"/>
                <a:cs typeface="Open Sans Bold"/>
                <a:sym typeface="Open Sans Bold"/>
              </a:rPr>
              <a:t>πολιτισμών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grpSp>
        <p:nvGrpSpPr>
          <p:cNvPr id="8" name="Group 8"/>
          <p:cNvGrpSpPr>
            <a:grpSpLocks noChangeAspect="1"/>
          </p:cNvGrpSpPr>
          <p:nvPr/>
        </p:nvGrpSpPr>
        <p:grpSpPr>
          <a:xfrm>
            <a:off x="11737448" y="761299"/>
            <a:ext cx="5521852" cy="7576886"/>
            <a:chOff x="0" y="0"/>
            <a:chExt cx="4589780" cy="6297930"/>
          </a:xfrm>
        </p:grpSpPr>
        <p:sp>
          <p:nvSpPr>
            <p:cNvPr id="9" name="Freeform 9"/>
            <p:cNvSpPr/>
            <p:nvPr/>
          </p:nvSpPr>
          <p:spPr>
            <a:xfrm>
              <a:off x="0" y="0"/>
              <a:ext cx="4591050" cy="6297930"/>
            </a:xfrm>
            <a:custGeom>
              <a:avLst/>
              <a:gdLst/>
              <a:ahLst/>
              <a:cxnLst/>
              <a:rect l="l" t="t" r="r" b="b"/>
              <a:pathLst>
                <a:path w="4591050" h="629793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68ACDC"/>
            </a:solidFill>
          </p:spPr>
          <p:txBody>
            <a:bodyPr/>
            <a:lstStyle/>
            <a:p>
              <a:endParaRPr lang="en-IE"/>
            </a:p>
          </p:txBody>
        </p:sp>
        <p:sp>
          <p:nvSpPr>
            <p:cNvPr id="10" name="Freeform 10"/>
            <p:cNvSpPr/>
            <p:nvPr/>
          </p:nvSpPr>
          <p:spPr>
            <a:xfrm>
              <a:off x="118110" y="4533900"/>
              <a:ext cx="1645920" cy="1645920"/>
            </a:xfrm>
            <a:custGeom>
              <a:avLst/>
              <a:gdLst/>
              <a:ahLst/>
              <a:cxnLst/>
              <a:rect l="l" t="t" r="r" b="b"/>
              <a:pathLst>
                <a:path w="1645920" h="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5"/>
              <a:stretch>
                <a:fillRect l="-25046" r="-25046"/>
              </a:stretch>
            </a:blipFill>
          </p:spPr>
          <p:txBody>
            <a:bodyPr/>
            <a:lstStyle/>
            <a:p>
              <a:endParaRPr lang="en-IE"/>
            </a:p>
          </p:txBody>
        </p:sp>
        <p:sp>
          <p:nvSpPr>
            <p:cNvPr id="11" name="Freeform 11"/>
            <p:cNvSpPr/>
            <p:nvPr/>
          </p:nvSpPr>
          <p:spPr>
            <a:xfrm>
              <a:off x="118110" y="118110"/>
              <a:ext cx="1645920" cy="1644650"/>
            </a:xfrm>
            <a:custGeom>
              <a:avLst/>
              <a:gdLst/>
              <a:ahLst/>
              <a:cxnLst/>
              <a:rect l="l" t="t" r="r" b="b"/>
              <a:pathLst>
                <a:path w="1645920" h="164465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6"/>
              <a:stretch>
                <a:fillRect l="-24942" r="-24942"/>
              </a:stretch>
            </a:blipFill>
          </p:spPr>
          <p:txBody>
            <a:bodyPr/>
            <a:lstStyle/>
            <a:p>
              <a:endParaRPr lang="en-IE"/>
            </a:p>
          </p:txBody>
        </p:sp>
        <p:sp>
          <p:nvSpPr>
            <p:cNvPr id="12" name="Freeform 12"/>
            <p:cNvSpPr/>
            <p:nvPr/>
          </p:nvSpPr>
          <p:spPr>
            <a:xfrm>
              <a:off x="1826260" y="1827530"/>
              <a:ext cx="2644140" cy="2644140"/>
            </a:xfrm>
            <a:custGeom>
              <a:avLst/>
              <a:gdLst/>
              <a:ahLst/>
              <a:cxnLst/>
              <a:rect l="l" t="t" r="r" b="b"/>
              <a:pathLst>
                <a:path w="2644140" h="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7"/>
              <a:stretch>
                <a:fillRect l="-24976" r="-24976"/>
              </a:stretch>
            </a:blipFill>
          </p:spPr>
          <p:txBody>
            <a:bodyPr/>
            <a:lstStyle/>
            <a:p>
              <a:endParaRPr lang="en-IE"/>
            </a:p>
          </p:txBody>
        </p:sp>
      </p:grpSp>
      <p:sp>
        <p:nvSpPr>
          <p:cNvPr id="13" name="Freeform 13"/>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14" name="Freeform 14"/>
          <p:cNvSpPr/>
          <p:nvPr/>
        </p:nvSpPr>
        <p:spPr>
          <a:xfrm rot="-10800000">
            <a:off x="-423426" y="-760057"/>
            <a:ext cx="4102681" cy="3871905"/>
          </a:xfrm>
          <a:custGeom>
            <a:avLst/>
            <a:gdLst/>
            <a:ahLst/>
            <a:cxnLst/>
            <a:rect l="l" t="t" r="r" b="b"/>
            <a:pathLst>
              <a:path w="4102681" h="3871905">
                <a:moveTo>
                  <a:pt x="0" y="0"/>
                </a:moveTo>
                <a:lnTo>
                  <a:pt x="4102680" y="0"/>
                </a:lnTo>
                <a:lnTo>
                  <a:pt x="4102680" y="3871905"/>
                </a:lnTo>
                <a:lnTo>
                  <a:pt x="0" y="3871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E"/>
          </a:p>
        </p:txBody>
      </p:sp>
      <p:sp>
        <p:nvSpPr>
          <p:cNvPr id="15" name="TextBox 15"/>
          <p:cNvSpPr txBox="1"/>
          <p:nvPr/>
        </p:nvSpPr>
        <p:spPr>
          <a:xfrm>
            <a:off x="1447800" y="2627375"/>
            <a:ext cx="10289648" cy="5000856"/>
          </a:xfrm>
          <a:prstGeom prst="rect">
            <a:avLst/>
          </a:prstGeom>
        </p:spPr>
        <p:txBody>
          <a:bodyPr wrap="square" lIns="0" tIns="0" rIns="0" bIns="0" rtlCol="0" anchor="t">
            <a:spAutoFit/>
          </a:bodyPr>
          <a:lstStyle/>
          <a:p>
            <a:pPr>
              <a:lnSpc>
                <a:spcPts val="7865"/>
              </a:lnSpc>
            </a:pPr>
            <a:r>
              <a:rPr lang="en-US" sz="5699" spc="113" dirty="0">
                <a:solidFill>
                  <a:srgbClr val="242864"/>
                </a:solidFill>
                <a:latin typeface="Open Sans Bold"/>
                <a:ea typeface="Open Sans Bold"/>
                <a:cs typeface="Open Sans Bold"/>
                <a:sym typeface="Open Sans Bold"/>
              </a:rPr>
              <a:t>ΕΠΙΜ</a:t>
            </a:r>
            <a:r>
              <a:rPr lang="el-GR" sz="5699" spc="113" dirty="0">
                <a:solidFill>
                  <a:srgbClr val="242864"/>
                </a:solidFill>
                <a:latin typeface="Open Sans Bold"/>
                <a:ea typeface="Open Sans Bold"/>
                <a:cs typeface="Open Sans Bold"/>
                <a:sym typeface="Open Sans Bold"/>
              </a:rPr>
              <a:t>Ο</a:t>
            </a:r>
            <a:r>
              <a:rPr lang="en-US" sz="5699" spc="113" dirty="0">
                <a:solidFill>
                  <a:srgbClr val="242864"/>
                </a:solidFill>
                <a:latin typeface="Open Sans Bold"/>
                <a:ea typeface="Open Sans Bold"/>
                <a:cs typeface="Open Sans Bold"/>
                <a:sym typeface="Open Sans Bold"/>
              </a:rPr>
              <a:t>ΡΦΩΣΗ ΕΚΠΑΙΔΕΥΤΙΚ</a:t>
            </a:r>
            <a:r>
              <a:rPr lang="el-GR" sz="5699" spc="113" dirty="0">
                <a:solidFill>
                  <a:srgbClr val="242864"/>
                </a:solidFill>
                <a:latin typeface="Open Sans Bold"/>
                <a:ea typeface="Open Sans Bold"/>
                <a:cs typeface="Open Sans Bold"/>
                <a:sym typeface="Open Sans Bold"/>
              </a:rPr>
              <a:t>Ω</a:t>
            </a:r>
            <a:r>
              <a:rPr lang="en-US" sz="5699" spc="113" dirty="0">
                <a:solidFill>
                  <a:srgbClr val="242864"/>
                </a:solidFill>
                <a:latin typeface="Open Sans Bold"/>
                <a:ea typeface="Open Sans Bold"/>
                <a:cs typeface="Open Sans Bold"/>
                <a:sym typeface="Open Sans Bold"/>
              </a:rPr>
              <a:t>Ν</a:t>
            </a:r>
            <a:r>
              <a:rPr lang="el-GR" sz="5699" spc="113" dirty="0">
                <a:solidFill>
                  <a:srgbClr val="242864"/>
                </a:solidFill>
                <a:latin typeface="Open Sans Bold"/>
                <a:ea typeface="Open Sans Bold"/>
                <a:cs typeface="Open Sans Bold"/>
                <a:sym typeface="Open Sans Bold"/>
              </a:rPr>
              <a:t> </a:t>
            </a:r>
            <a:r>
              <a:rPr lang="en-US" sz="5699" spc="113" dirty="0">
                <a:solidFill>
                  <a:srgbClr val="242864"/>
                </a:solidFill>
                <a:latin typeface="Open Sans Bold"/>
                <a:ea typeface="Open Sans Bold"/>
                <a:cs typeface="Open Sans Bold"/>
                <a:sym typeface="Open Sans Bold"/>
              </a:rPr>
              <a:t>ΣΕ ΜΕΘΟΔΟΛΟΓ</a:t>
            </a:r>
            <a:r>
              <a:rPr lang="el-GR" sz="5699" spc="113" dirty="0">
                <a:solidFill>
                  <a:srgbClr val="242864"/>
                </a:solidFill>
                <a:latin typeface="Open Sans Bold"/>
                <a:ea typeface="Open Sans Bold"/>
                <a:cs typeface="Open Sans Bold"/>
                <a:sym typeface="Open Sans Bold"/>
              </a:rPr>
              <a:t>Ι</a:t>
            </a:r>
            <a:r>
              <a:rPr lang="en-US" sz="5699" spc="113" dirty="0">
                <a:solidFill>
                  <a:srgbClr val="242864"/>
                </a:solidFill>
                <a:latin typeface="Open Sans Bold"/>
                <a:ea typeface="Open Sans Bold"/>
                <a:cs typeface="Open Sans Bold"/>
                <a:sym typeface="Open Sans Bold"/>
              </a:rPr>
              <a:t>ΕΣ ΕΝΤΑΞΙΑΚ</a:t>
            </a:r>
            <a:r>
              <a:rPr lang="el-GR" sz="5699" spc="113" dirty="0">
                <a:solidFill>
                  <a:srgbClr val="242864"/>
                </a:solidFill>
                <a:latin typeface="Open Sans Bold"/>
                <a:ea typeface="Open Sans Bold"/>
                <a:cs typeface="Open Sans Bold"/>
                <a:sym typeface="Open Sans Bold"/>
              </a:rPr>
              <a:t>Η</a:t>
            </a:r>
            <a:r>
              <a:rPr lang="en-US" sz="5699" spc="113" dirty="0">
                <a:solidFill>
                  <a:srgbClr val="242864"/>
                </a:solidFill>
                <a:latin typeface="Open Sans Bold"/>
                <a:ea typeface="Open Sans Bold"/>
                <a:cs typeface="Open Sans Bold"/>
                <a:sym typeface="Open Sans Bold"/>
              </a:rPr>
              <a:t>Σ ΕΚΠΑ</a:t>
            </a:r>
            <a:r>
              <a:rPr lang="el-GR" sz="5699" spc="113" dirty="0">
                <a:solidFill>
                  <a:srgbClr val="242864"/>
                </a:solidFill>
                <a:latin typeface="Open Sans Bold"/>
                <a:ea typeface="Open Sans Bold"/>
                <a:cs typeface="Open Sans Bold"/>
                <a:sym typeface="Open Sans Bold"/>
              </a:rPr>
              <a:t>Ι</a:t>
            </a:r>
            <a:r>
              <a:rPr lang="en-US" sz="5699" spc="113" dirty="0">
                <a:solidFill>
                  <a:srgbClr val="242864"/>
                </a:solidFill>
                <a:latin typeface="Open Sans Bold"/>
                <a:ea typeface="Open Sans Bold"/>
                <a:cs typeface="Open Sans Bold"/>
                <a:sym typeface="Open Sans Bold"/>
              </a:rPr>
              <a:t>ΔΕΥΣΗΣ - Μ</a:t>
            </a:r>
            <a:r>
              <a:rPr lang="el-GR" sz="5699" spc="113" dirty="0">
                <a:solidFill>
                  <a:srgbClr val="242864"/>
                </a:solidFill>
                <a:latin typeface="Open Sans Bold"/>
                <a:ea typeface="Open Sans Bold"/>
                <a:cs typeface="Open Sans Bold"/>
                <a:sym typeface="Open Sans Bold"/>
              </a:rPr>
              <a:t>Α</a:t>
            </a:r>
            <a:r>
              <a:rPr lang="en-US" sz="5699" spc="113" dirty="0">
                <a:solidFill>
                  <a:srgbClr val="242864"/>
                </a:solidFill>
                <a:latin typeface="Open Sans Bold"/>
                <a:ea typeface="Open Sans Bold"/>
                <a:cs typeface="Open Sans Bold"/>
                <a:sym typeface="Open Sans Bold"/>
              </a:rPr>
              <a:t>ΘΗΜΑ ΕΞΕΙΔ</a:t>
            </a:r>
            <a:r>
              <a:rPr lang="el-GR" sz="5699" spc="113" dirty="0">
                <a:solidFill>
                  <a:srgbClr val="242864"/>
                </a:solidFill>
                <a:latin typeface="Open Sans Bold"/>
                <a:ea typeface="Open Sans Bold"/>
                <a:cs typeface="Open Sans Bold"/>
                <a:sym typeface="Open Sans Bold"/>
              </a:rPr>
              <a:t>Ι</a:t>
            </a:r>
            <a:r>
              <a:rPr lang="en-US" sz="5699" spc="113" dirty="0">
                <a:solidFill>
                  <a:srgbClr val="242864"/>
                </a:solidFill>
                <a:latin typeface="Open Sans Bold"/>
                <a:ea typeface="Open Sans Bold"/>
                <a:cs typeface="Open Sans Bold"/>
                <a:sym typeface="Open Sans Bold"/>
              </a:rPr>
              <a:t>ΚΕΥΣΗΣ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TextBox 10"/>
          <p:cNvSpPr txBox="1"/>
          <p:nvPr/>
        </p:nvSpPr>
        <p:spPr>
          <a:xfrm>
            <a:off x="2441228" y="4063917"/>
            <a:ext cx="13405545" cy="6307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Ενότητα 1.3. Εθνικότητα - Φυλή και η εννοιολόγηση του Άλλου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TextBox 10"/>
          <p:cNvSpPr txBox="1"/>
          <p:nvPr/>
        </p:nvSpPr>
        <p:spPr>
          <a:xfrm>
            <a:off x="231640" y="3865052"/>
            <a:ext cx="17824720" cy="12784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1.3.1. Κατανόηση της "δυαδικής αντίθεσης" που ενισχύει τις ιεραρχίες εξουσίας και προνομίων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3022044" y="2491668"/>
            <a:ext cx="6024088" cy="2959333"/>
          </a:xfrm>
          <a:custGeom>
            <a:avLst/>
            <a:gdLst/>
            <a:ahLst/>
            <a:cxnLst/>
            <a:rect l="l" t="t" r="r" b="b"/>
            <a:pathLst>
              <a:path w="6024088" h="2959333">
                <a:moveTo>
                  <a:pt x="0" y="0"/>
                </a:moveTo>
                <a:lnTo>
                  <a:pt x="6024088" y="0"/>
                </a:lnTo>
                <a:lnTo>
                  <a:pt x="6024088" y="2959333"/>
                </a:lnTo>
                <a:lnTo>
                  <a:pt x="0" y="2959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grpSp>
        <p:nvGrpSpPr>
          <p:cNvPr id="11" name="Group 11"/>
          <p:cNvGrpSpPr/>
          <p:nvPr/>
        </p:nvGrpSpPr>
        <p:grpSpPr>
          <a:xfrm>
            <a:off x="10667805" y="2362200"/>
            <a:ext cx="5886897" cy="1253555"/>
            <a:chOff x="0" y="0"/>
            <a:chExt cx="1550459" cy="330155"/>
          </a:xfrm>
        </p:grpSpPr>
        <p:sp>
          <p:nvSpPr>
            <p:cNvPr id="12" name="Freeform 12"/>
            <p:cNvSpPr/>
            <p:nvPr/>
          </p:nvSpPr>
          <p:spPr>
            <a:xfrm>
              <a:off x="0" y="0"/>
              <a:ext cx="1550458" cy="330155"/>
            </a:xfrm>
            <a:custGeom>
              <a:avLst/>
              <a:gdLst/>
              <a:ahLst/>
              <a:cxnLst/>
              <a:rect l="l" t="t" r="r" b="b"/>
              <a:pathLst>
                <a:path w="1550458" h="330155">
                  <a:moveTo>
                    <a:pt x="0" y="0"/>
                  </a:moveTo>
                  <a:lnTo>
                    <a:pt x="1550458" y="0"/>
                  </a:lnTo>
                  <a:lnTo>
                    <a:pt x="1550458" y="330155"/>
                  </a:lnTo>
                  <a:lnTo>
                    <a:pt x="0" y="330155"/>
                  </a:lnTo>
                  <a:close/>
                </a:path>
              </a:pathLst>
            </a:custGeom>
            <a:solidFill>
              <a:srgbClr val="FFFFFF"/>
            </a:solidFill>
            <a:ln w="38100" cap="sq">
              <a:solidFill>
                <a:srgbClr val="4B2F9A"/>
              </a:solidFill>
              <a:prstDash val="solid"/>
              <a:miter/>
            </a:ln>
          </p:spPr>
          <p:txBody>
            <a:bodyPr/>
            <a:lstStyle/>
            <a:p>
              <a:endParaRPr lang="en-IE"/>
            </a:p>
          </p:txBody>
        </p:sp>
        <p:sp>
          <p:nvSpPr>
            <p:cNvPr id="13" name="TextBox 13"/>
            <p:cNvSpPr txBox="1"/>
            <p:nvPr/>
          </p:nvSpPr>
          <p:spPr>
            <a:xfrm>
              <a:off x="0" y="0"/>
              <a:ext cx="1550459" cy="330155"/>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0705658" y="4805711"/>
            <a:ext cx="6024088" cy="2932587"/>
            <a:chOff x="0" y="0"/>
            <a:chExt cx="1540489" cy="539196"/>
          </a:xfrm>
        </p:grpSpPr>
        <p:sp>
          <p:nvSpPr>
            <p:cNvPr id="15" name="Freeform 15"/>
            <p:cNvSpPr/>
            <p:nvPr/>
          </p:nvSpPr>
          <p:spPr>
            <a:xfrm>
              <a:off x="0" y="0"/>
              <a:ext cx="1540489" cy="539196"/>
            </a:xfrm>
            <a:custGeom>
              <a:avLst/>
              <a:gdLst/>
              <a:ahLst/>
              <a:cxnLst/>
              <a:rect l="l" t="t" r="r" b="b"/>
              <a:pathLst>
                <a:path w="1540489" h="539196">
                  <a:moveTo>
                    <a:pt x="0" y="0"/>
                  </a:moveTo>
                  <a:lnTo>
                    <a:pt x="1540489" y="0"/>
                  </a:lnTo>
                  <a:lnTo>
                    <a:pt x="1540489" y="539196"/>
                  </a:lnTo>
                  <a:lnTo>
                    <a:pt x="0" y="539196"/>
                  </a:lnTo>
                  <a:close/>
                </a:path>
              </a:pathLst>
            </a:custGeom>
            <a:solidFill>
              <a:srgbClr val="FFFFFF"/>
            </a:solidFill>
            <a:ln w="38100" cap="sq">
              <a:solidFill>
                <a:srgbClr val="4B2F9A"/>
              </a:solidFill>
              <a:prstDash val="solid"/>
              <a:miter/>
            </a:ln>
          </p:spPr>
          <p:txBody>
            <a:bodyPr/>
            <a:lstStyle/>
            <a:p>
              <a:endParaRPr lang="en-IE"/>
            </a:p>
          </p:txBody>
        </p:sp>
        <p:sp>
          <p:nvSpPr>
            <p:cNvPr id="16" name="TextBox 16"/>
            <p:cNvSpPr txBox="1"/>
            <p:nvPr/>
          </p:nvSpPr>
          <p:spPr>
            <a:xfrm>
              <a:off x="0" y="0"/>
              <a:ext cx="1540489" cy="539196"/>
            </a:xfrm>
            <a:prstGeom prst="rect">
              <a:avLst/>
            </a:prstGeom>
          </p:spPr>
          <p:txBody>
            <a:bodyPr lIns="50800" tIns="50800" rIns="50800" bIns="50800" rtlCol="0" anchor="ctr"/>
            <a:lstStyle/>
            <a:p>
              <a:pPr algn="ctr">
                <a:lnSpc>
                  <a:spcPts val="2520"/>
                </a:lnSpc>
              </a:pPr>
              <a:endParaRPr/>
            </a:p>
          </p:txBody>
        </p:sp>
      </p:grpSp>
      <p:sp>
        <p:nvSpPr>
          <p:cNvPr id="17" name="Freeform 17"/>
          <p:cNvSpPr/>
          <p:nvPr/>
        </p:nvSpPr>
        <p:spPr>
          <a:xfrm>
            <a:off x="2172074" y="6003451"/>
            <a:ext cx="7724028" cy="2298127"/>
          </a:xfrm>
          <a:custGeom>
            <a:avLst/>
            <a:gdLst/>
            <a:ahLst/>
            <a:cxnLst/>
            <a:rect l="l" t="t" r="r" b="b"/>
            <a:pathLst>
              <a:path w="7724028" h="2298127">
                <a:moveTo>
                  <a:pt x="0" y="0"/>
                </a:moveTo>
                <a:lnTo>
                  <a:pt x="7724028" y="0"/>
                </a:lnTo>
                <a:lnTo>
                  <a:pt x="7724028" y="2298127"/>
                </a:lnTo>
                <a:lnTo>
                  <a:pt x="0" y="22981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8" name="TextBox 18"/>
          <p:cNvSpPr txBox="1"/>
          <p:nvPr/>
        </p:nvSpPr>
        <p:spPr>
          <a:xfrm>
            <a:off x="3022044" y="405765"/>
            <a:ext cx="5445323" cy="622935"/>
          </a:xfrm>
          <a:prstGeom prst="rect">
            <a:avLst/>
          </a:prstGeom>
        </p:spPr>
        <p:txBody>
          <a:bodyPr lIns="0" tIns="0" rIns="0" bIns="0" rtlCol="0" anchor="t">
            <a:spAutoFit/>
          </a:bodyPr>
          <a:lstStyle/>
          <a:p>
            <a:pPr algn="ctr">
              <a:lnSpc>
                <a:spcPts val="5040"/>
              </a:lnSpc>
            </a:pPr>
            <a:r>
              <a:rPr lang="en-US" sz="3600">
                <a:solidFill>
                  <a:srgbClr val="242864"/>
                </a:solidFill>
                <a:latin typeface="Roboto Bold"/>
                <a:ea typeface="Roboto Bold"/>
                <a:cs typeface="Roboto Bold"/>
                <a:sym typeface="Roboto Bold"/>
              </a:rPr>
              <a:t>1.3.1. "Δυαδική αντίθεση" </a:t>
            </a:r>
          </a:p>
        </p:txBody>
      </p:sp>
      <p:sp>
        <p:nvSpPr>
          <p:cNvPr id="19" name="TextBox 19"/>
          <p:cNvSpPr txBox="1"/>
          <p:nvPr/>
        </p:nvSpPr>
        <p:spPr>
          <a:xfrm>
            <a:off x="10619482" y="1809750"/>
            <a:ext cx="5983543" cy="457200"/>
          </a:xfrm>
          <a:prstGeom prst="rect">
            <a:avLst/>
          </a:prstGeom>
        </p:spPr>
        <p:txBody>
          <a:bodyPr lIns="0" tIns="0" rIns="0" bIns="0" rtlCol="0" anchor="t">
            <a:spAutoFit/>
          </a:bodyPr>
          <a:lstStyle/>
          <a:p>
            <a:pPr algn="ctr">
              <a:lnSpc>
                <a:spcPts val="3600"/>
              </a:lnSpc>
              <a:spcBef>
                <a:spcPct val="0"/>
              </a:spcBef>
            </a:pPr>
            <a:r>
              <a:rPr lang="en-US" sz="3000" spc="-119">
                <a:solidFill>
                  <a:srgbClr val="4B2F9A"/>
                </a:solidFill>
                <a:latin typeface="Open Sans Bold"/>
                <a:ea typeface="Open Sans Bold"/>
                <a:cs typeface="Open Sans Bold"/>
                <a:sym typeface="Open Sans Bold"/>
              </a:rPr>
              <a:t>Δομισμός</a:t>
            </a:r>
          </a:p>
        </p:txBody>
      </p:sp>
      <p:sp>
        <p:nvSpPr>
          <p:cNvPr id="20" name="TextBox 20"/>
          <p:cNvSpPr txBox="1"/>
          <p:nvPr/>
        </p:nvSpPr>
        <p:spPr>
          <a:xfrm>
            <a:off x="10667805" y="4272311"/>
            <a:ext cx="5886897" cy="438150"/>
          </a:xfrm>
          <a:prstGeom prst="rect">
            <a:avLst/>
          </a:prstGeom>
        </p:spPr>
        <p:txBody>
          <a:bodyPr lIns="0" tIns="0" rIns="0" bIns="0" rtlCol="0" anchor="t">
            <a:spAutoFit/>
          </a:bodyPr>
          <a:lstStyle/>
          <a:p>
            <a:pPr algn="ctr">
              <a:lnSpc>
                <a:spcPts val="3599"/>
              </a:lnSpc>
              <a:spcBef>
                <a:spcPct val="0"/>
              </a:spcBef>
            </a:pPr>
            <a:r>
              <a:rPr lang="en-US" sz="2999" spc="-119">
                <a:solidFill>
                  <a:srgbClr val="4B2F9A"/>
                </a:solidFill>
                <a:latin typeface="Open Sans Bold"/>
                <a:ea typeface="Open Sans Bold"/>
                <a:cs typeface="Open Sans Bold"/>
                <a:sym typeface="Open Sans Bold"/>
              </a:rPr>
              <a:t>Μετα-δομισμός</a:t>
            </a:r>
          </a:p>
        </p:txBody>
      </p:sp>
      <p:sp>
        <p:nvSpPr>
          <p:cNvPr id="21" name="TextBox 21"/>
          <p:cNvSpPr txBox="1"/>
          <p:nvPr/>
        </p:nvSpPr>
        <p:spPr>
          <a:xfrm>
            <a:off x="10760986" y="2358456"/>
            <a:ext cx="5369489" cy="838200"/>
          </a:xfrm>
          <a:prstGeom prst="rect">
            <a:avLst/>
          </a:prstGeom>
        </p:spPr>
        <p:txBody>
          <a:bodyPr lIns="0" tIns="0" rIns="0" bIns="0" rtlCol="0" anchor="t">
            <a:spAutoFit/>
          </a:bodyPr>
          <a:lstStyle/>
          <a:p>
            <a:pPr algn="just">
              <a:lnSpc>
                <a:spcPts val="3359"/>
              </a:lnSpc>
              <a:spcBef>
                <a:spcPct val="0"/>
              </a:spcBef>
            </a:pPr>
            <a:r>
              <a:rPr lang="en-US" sz="2799" spc="-111" dirty="0">
                <a:solidFill>
                  <a:srgbClr val="242864"/>
                </a:solidFill>
                <a:latin typeface="Open Sans"/>
                <a:ea typeface="Open Sans"/>
                <a:cs typeface="Open Sans"/>
                <a:sym typeface="Open Sans"/>
              </a:rPr>
              <a:t>η </a:t>
            </a:r>
            <a:r>
              <a:rPr lang="en-US" sz="2799" spc="-111" dirty="0" err="1">
                <a:solidFill>
                  <a:srgbClr val="242864"/>
                </a:solidFill>
                <a:latin typeface="Open Sans"/>
                <a:ea typeface="Open Sans"/>
                <a:cs typeface="Open Sans"/>
                <a:sym typeface="Open Sans"/>
              </a:rPr>
              <a:t>γλώσσ</a:t>
            </a:r>
            <a:r>
              <a:rPr lang="en-US" sz="2799" spc="-111" dirty="0">
                <a:solidFill>
                  <a:srgbClr val="242864"/>
                </a:solidFill>
                <a:latin typeface="Open Sans"/>
                <a:ea typeface="Open Sans"/>
                <a:cs typeface="Open Sans"/>
                <a:sym typeface="Open Sans"/>
              </a:rPr>
              <a:t>α και οι δυαδικές αντιθέσεις αναπαριστούν την πραγματικότητα</a:t>
            </a:r>
          </a:p>
        </p:txBody>
      </p:sp>
      <p:sp>
        <p:nvSpPr>
          <p:cNvPr id="22" name="TextBox 22"/>
          <p:cNvSpPr txBox="1"/>
          <p:nvPr/>
        </p:nvSpPr>
        <p:spPr>
          <a:xfrm>
            <a:off x="10926510" y="4958111"/>
            <a:ext cx="5369489" cy="1676400"/>
          </a:xfrm>
          <a:prstGeom prst="rect">
            <a:avLst/>
          </a:prstGeom>
        </p:spPr>
        <p:txBody>
          <a:bodyPr lIns="0" tIns="0" rIns="0" bIns="0" rtlCol="0" anchor="t">
            <a:spAutoFit/>
          </a:bodyPr>
          <a:lstStyle/>
          <a:p>
            <a:pPr algn="just">
              <a:lnSpc>
                <a:spcPts val="3359"/>
              </a:lnSpc>
              <a:spcBef>
                <a:spcPct val="0"/>
              </a:spcBef>
            </a:pPr>
            <a:r>
              <a:rPr lang="en-US" sz="2799" spc="-111" dirty="0">
                <a:solidFill>
                  <a:srgbClr val="272965"/>
                </a:solidFill>
                <a:latin typeface="Open Sans"/>
                <a:ea typeface="Open Sans"/>
                <a:cs typeface="Open Sans"/>
                <a:sym typeface="Open Sans"/>
              </a:rPr>
              <a:t>η </a:t>
            </a:r>
            <a:r>
              <a:rPr lang="en-US" sz="2799" spc="-111" dirty="0" err="1">
                <a:solidFill>
                  <a:srgbClr val="272965"/>
                </a:solidFill>
                <a:latin typeface="Open Sans"/>
                <a:ea typeface="Open Sans"/>
                <a:cs typeface="Open Sans"/>
                <a:sym typeface="Open Sans"/>
              </a:rPr>
              <a:t>γλώσσ</a:t>
            </a:r>
            <a:r>
              <a:rPr lang="en-US" sz="2799" spc="-111" dirty="0">
                <a:solidFill>
                  <a:srgbClr val="272965"/>
                </a:solidFill>
                <a:latin typeface="Open Sans"/>
                <a:ea typeface="Open Sans"/>
                <a:cs typeface="Open Sans"/>
                <a:sym typeface="Open Sans"/>
              </a:rPr>
              <a:t>α δημιουργεί την πραγματικότητα, το νόημα των σημείων και της γλώσσας δεν είναι σταθερό, αλλά πάντα μεταβαλλόμενο και εξαρτώμενο από τα συμφραζόμενα</a:t>
            </a:r>
          </a:p>
        </p:txBody>
      </p:sp>
      <p:sp>
        <p:nvSpPr>
          <p:cNvPr id="23" name="TextBox 23"/>
          <p:cNvSpPr txBox="1"/>
          <p:nvPr/>
        </p:nvSpPr>
        <p:spPr>
          <a:xfrm>
            <a:off x="2741019" y="6557202"/>
            <a:ext cx="6663619" cy="1181100"/>
          </a:xfrm>
          <a:prstGeom prst="rect">
            <a:avLst/>
          </a:prstGeom>
        </p:spPr>
        <p:txBody>
          <a:bodyPr lIns="0" tIns="0" rIns="0" bIns="0" rtlCol="0" anchor="t">
            <a:spAutoFit/>
          </a:bodyPr>
          <a:lstStyle/>
          <a:p>
            <a:pPr algn="just">
              <a:lnSpc>
                <a:spcPts val="3119"/>
              </a:lnSpc>
              <a:spcBef>
                <a:spcPct val="0"/>
              </a:spcBef>
            </a:pPr>
            <a:r>
              <a:rPr lang="en-US" sz="2599" spc="-103">
                <a:solidFill>
                  <a:srgbClr val="000000"/>
                </a:solidFill>
                <a:latin typeface="Open Sans Bold"/>
                <a:ea typeface="Open Sans Bold"/>
                <a:cs typeface="Open Sans Bold"/>
                <a:sym typeface="Open Sans Bold"/>
              </a:rPr>
              <a:t>Με τη δημιουργία διχοτομιών στις οποίες η μία πλευρά θεωρείται ανώτερη και η άλλη κατώτερη, νομιμοποιούνται οι σχέσεις εξουσίας.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3306639" y="3382055"/>
            <a:ext cx="2621832" cy="1901751"/>
          </a:xfrm>
          <a:custGeom>
            <a:avLst/>
            <a:gdLst/>
            <a:ahLst/>
            <a:cxnLst/>
            <a:rect l="l" t="t" r="r" b="b"/>
            <a:pathLst>
              <a:path w="2621832" h="1901751">
                <a:moveTo>
                  <a:pt x="0" y="0"/>
                </a:moveTo>
                <a:lnTo>
                  <a:pt x="2621832" y="0"/>
                </a:lnTo>
                <a:lnTo>
                  <a:pt x="2621832" y="1901751"/>
                </a:lnTo>
                <a:lnTo>
                  <a:pt x="0" y="19017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3407620" y="5856448"/>
            <a:ext cx="2668622" cy="2315029"/>
          </a:xfrm>
          <a:custGeom>
            <a:avLst/>
            <a:gdLst/>
            <a:ahLst/>
            <a:cxnLst/>
            <a:rect l="l" t="t" r="r" b="b"/>
            <a:pathLst>
              <a:path w="2668622" h="2315029">
                <a:moveTo>
                  <a:pt x="0" y="0"/>
                </a:moveTo>
                <a:lnTo>
                  <a:pt x="2668622" y="0"/>
                </a:lnTo>
                <a:lnTo>
                  <a:pt x="2668622" y="2315030"/>
                </a:lnTo>
                <a:lnTo>
                  <a:pt x="0" y="2315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2" name="Freeform 12"/>
          <p:cNvSpPr/>
          <p:nvPr/>
        </p:nvSpPr>
        <p:spPr>
          <a:xfrm>
            <a:off x="12560046" y="4008326"/>
            <a:ext cx="3724031" cy="1275480"/>
          </a:xfrm>
          <a:custGeom>
            <a:avLst/>
            <a:gdLst/>
            <a:ahLst/>
            <a:cxnLst/>
            <a:rect l="l" t="t" r="r" b="b"/>
            <a:pathLst>
              <a:path w="3724031" h="1275480">
                <a:moveTo>
                  <a:pt x="0" y="0"/>
                </a:moveTo>
                <a:lnTo>
                  <a:pt x="3724030" y="0"/>
                </a:lnTo>
                <a:lnTo>
                  <a:pt x="3724030" y="1275480"/>
                </a:lnTo>
                <a:lnTo>
                  <a:pt x="0" y="12754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E"/>
          </a:p>
        </p:txBody>
      </p:sp>
      <p:sp>
        <p:nvSpPr>
          <p:cNvPr id="13" name="TextBox 13"/>
          <p:cNvSpPr txBox="1"/>
          <p:nvPr/>
        </p:nvSpPr>
        <p:spPr>
          <a:xfrm>
            <a:off x="3119912" y="397952"/>
            <a:ext cx="5546527" cy="6307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1.3.1. "Δυαδική αντίθεση" </a:t>
            </a:r>
          </a:p>
        </p:txBody>
      </p:sp>
      <p:sp>
        <p:nvSpPr>
          <p:cNvPr id="14" name="TextBox 14"/>
          <p:cNvSpPr txBox="1"/>
          <p:nvPr/>
        </p:nvSpPr>
        <p:spPr>
          <a:xfrm>
            <a:off x="3158867" y="1447800"/>
            <a:ext cx="13125209" cy="914400"/>
          </a:xfrm>
          <a:prstGeom prst="rect">
            <a:avLst/>
          </a:prstGeom>
        </p:spPr>
        <p:txBody>
          <a:bodyPr lIns="0" tIns="0" rIns="0" bIns="0" rtlCol="0" anchor="t">
            <a:spAutoFit/>
          </a:bodyPr>
          <a:lstStyle/>
          <a:p>
            <a:pPr algn="just">
              <a:lnSpc>
                <a:spcPts val="3600"/>
              </a:lnSpc>
              <a:spcBef>
                <a:spcPct val="0"/>
              </a:spcBef>
            </a:pPr>
            <a:r>
              <a:rPr lang="en-US" sz="3000" spc="-119" dirty="0">
                <a:solidFill>
                  <a:srgbClr val="272965"/>
                </a:solidFill>
                <a:latin typeface="Open Sans Bold"/>
                <a:ea typeface="Open Sans Bold"/>
                <a:cs typeface="Open Sans Bold"/>
                <a:sym typeface="Open Sans Bold"/>
              </a:rPr>
              <a:t>Παραδείγματα ιεραρχικών διχοτομήσεων που διαιωνίζουν και νομιμοποιούν τα συστήματα εξουσίας:</a:t>
            </a:r>
          </a:p>
        </p:txBody>
      </p:sp>
      <p:sp>
        <p:nvSpPr>
          <p:cNvPr id="15" name="TextBox 15"/>
          <p:cNvSpPr txBox="1"/>
          <p:nvPr/>
        </p:nvSpPr>
        <p:spPr>
          <a:xfrm>
            <a:off x="6686355" y="3847156"/>
            <a:ext cx="3960168" cy="971550"/>
          </a:xfrm>
          <a:prstGeom prst="rect">
            <a:avLst/>
          </a:prstGeom>
        </p:spPr>
        <p:txBody>
          <a:bodyPr lIns="0" tIns="0" rIns="0" bIns="0" rtlCol="0" anchor="t">
            <a:spAutoFit/>
          </a:bodyPr>
          <a:lstStyle/>
          <a:p>
            <a:pPr algn="ctr">
              <a:lnSpc>
                <a:spcPts val="3839"/>
              </a:lnSpc>
            </a:pPr>
            <a:r>
              <a:rPr lang="en-US" sz="3199" spc="-124">
                <a:solidFill>
                  <a:srgbClr val="4B2F9A"/>
                </a:solidFill>
                <a:latin typeface="Open Sans Bold"/>
                <a:ea typeface="Open Sans Bold"/>
                <a:cs typeface="Open Sans Bold"/>
                <a:sym typeface="Open Sans Bold"/>
              </a:rPr>
              <a:t>Πατριαρχία</a:t>
            </a:r>
          </a:p>
          <a:p>
            <a:pPr algn="ctr">
              <a:lnSpc>
                <a:spcPts val="3839"/>
              </a:lnSpc>
              <a:spcBef>
                <a:spcPct val="0"/>
              </a:spcBef>
            </a:pPr>
            <a:r>
              <a:rPr lang="en-US" sz="3199" spc="-127">
                <a:solidFill>
                  <a:srgbClr val="68ACDD"/>
                </a:solidFill>
                <a:latin typeface="Open Sans Bold"/>
                <a:ea typeface="Open Sans Bold"/>
                <a:cs typeface="Open Sans Bold"/>
                <a:sym typeface="Open Sans Bold"/>
              </a:rPr>
              <a:t>"αρσενικό" vs. "θηλυκό"</a:t>
            </a:r>
          </a:p>
        </p:txBody>
      </p:sp>
      <p:sp>
        <p:nvSpPr>
          <p:cNvPr id="16" name="TextBox 16"/>
          <p:cNvSpPr txBox="1"/>
          <p:nvPr/>
        </p:nvSpPr>
        <p:spPr>
          <a:xfrm>
            <a:off x="6686355" y="6304606"/>
            <a:ext cx="4115796" cy="1457325"/>
          </a:xfrm>
          <a:prstGeom prst="rect">
            <a:avLst/>
          </a:prstGeom>
        </p:spPr>
        <p:txBody>
          <a:bodyPr lIns="0" tIns="0" rIns="0" bIns="0" rtlCol="0" anchor="t">
            <a:spAutoFit/>
          </a:bodyPr>
          <a:lstStyle/>
          <a:p>
            <a:pPr algn="ctr">
              <a:lnSpc>
                <a:spcPts val="3839"/>
              </a:lnSpc>
            </a:pPr>
            <a:r>
              <a:rPr lang="en-US" sz="3199" spc="-124" dirty="0">
                <a:solidFill>
                  <a:srgbClr val="4B2F9A"/>
                </a:solidFill>
                <a:latin typeface="Open Sans Bold"/>
                <a:ea typeface="Open Sans Bold"/>
                <a:cs typeface="Open Sans Bold"/>
                <a:sym typeface="Open Sans Bold"/>
              </a:rPr>
              <a:t>Απ</a:t>
            </a:r>
            <a:r>
              <a:rPr lang="en-US" sz="3199" spc="-124" dirty="0" err="1">
                <a:solidFill>
                  <a:srgbClr val="4B2F9A"/>
                </a:solidFill>
                <a:latin typeface="Open Sans Bold"/>
                <a:ea typeface="Open Sans Bold"/>
                <a:cs typeface="Open Sans Bold"/>
                <a:sym typeface="Open Sans Bold"/>
              </a:rPr>
              <a:t>οικιοκρ</a:t>
            </a:r>
            <a:r>
              <a:rPr lang="en-US" sz="3199" spc="-124" dirty="0">
                <a:solidFill>
                  <a:srgbClr val="4B2F9A"/>
                </a:solidFill>
                <a:latin typeface="Open Sans Bold"/>
                <a:ea typeface="Open Sans Bold"/>
                <a:cs typeface="Open Sans Bold"/>
                <a:sym typeface="Open Sans Bold"/>
              </a:rPr>
              <a:t>ατία</a:t>
            </a:r>
          </a:p>
          <a:p>
            <a:pPr algn="ctr">
              <a:lnSpc>
                <a:spcPts val="3839"/>
              </a:lnSpc>
            </a:pPr>
            <a:r>
              <a:rPr lang="en-US" sz="3199" spc="-124" dirty="0">
                <a:solidFill>
                  <a:srgbClr val="68ACDD"/>
                </a:solidFill>
                <a:latin typeface="Open Sans Bold"/>
                <a:ea typeface="Open Sans Bold"/>
                <a:cs typeface="Open Sans Bold"/>
                <a:sym typeface="Open Sans Bold"/>
              </a:rPr>
              <a:t>"π</a:t>
            </a:r>
            <a:r>
              <a:rPr lang="en-US" sz="3199" spc="-124" dirty="0" err="1">
                <a:solidFill>
                  <a:srgbClr val="68ACDD"/>
                </a:solidFill>
                <a:latin typeface="Open Sans Bold"/>
                <a:ea typeface="Open Sans Bold"/>
                <a:cs typeface="Open Sans Bold"/>
                <a:sym typeface="Open Sans Bold"/>
              </a:rPr>
              <a:t>ολιτισμένος</a:t>
            </a:r>
            <a:r>
              <a:rPr lang="en-US" sz="3199" spc="-124" dirty="0">
                <a:solidFill>
                  <a:srgbClr val="68ACDD"/>
                </a:solidFill>
                <a:latin typeface="Open Sans Bold"/>
                <a:ea typeface="Open Sans Bold"/>
                <a:cs typeface="Open Sans Bold"/>
                <a:sym typeface="Open Sans Bold"/>
              </a:rPr>
              <a:t>" </a:t>
            </a:r>
          </a:p>
          <a:p>
            <a:pPr algn="ctr">
              <a:lnSpc>
                <a:spcPts val="3839"/>
              </a:lnSpc>
              <a:spcBef>
                <a:spcPct val="0"/>
              </a:spcBef>
            </a:pPr>
            <a:r>
              <a:rPr lang="en-US" sz="3199" spc="-127" dirty="0">
                <a:solidFill>
                  <a:srgbClr val="68ACDD"/>
                </a:solidFill>
                <a:latin typeface="Open Sans Bold"/>
                <a:ea typeface="Open Sans Bold"/>
                <a:cs typeface="Open Sans Bold"/>
                <a:sym typeface="Open Sans Bold"/>
              </a:rPr>
              <a:t>vs. "απ</a:t>
            </a:r>
            <a:r>
              <a:rPr lang="en-US" sz="3199" spc="-127" dirty="0" err="1">
                <a:solidFill>
                  <a:srgbClr val="68ACDD"/>
                </a:solidFill>
                <a:latin typeface="Open Sans Bold"/>
                <a:ea typeface="Open Sans Bold"/>
                <a:cs typeface="Open Sans Bold"/>
                <a:sym typeface="Open Sans Bold"/>
              </a:rPr>
              <a:t>ολίτιστο</a:t>
            </a:r>
            <a:r>
              <a:rPr lang="el-GR" sz="3199" spc="-127" dirty="0">
                <a:solidFill>
                  <a:srgbClr val="68ACDD"/>
                </a:solidFill>
                <a:latin typeface="Open Sans Bold"/>
                <a:ea typeface="Open Sans Bold"/>
                <a:cs typeface="Open Sans Bold"/>
                <a:sym typeface="Open Sans Bold"/>
              </a:rPr>
              <a:t>ς</a:t>
            </a:r>
            <a:r>
              <a:rPr lang="en-US" sz="3199" spc="-127" dirty="0">
                <a:solidFill>
                  <a:srgbClr val="68ACDD"/>
                </a:solidFill>
                <a:latin typeface="Open Sans Bold"/>
                <a:ea typeface="Open Sans Bold"/>
                <a:cs typeface="Open Sans Bold"/>
                <a:sym typeface="Open Sans Bold"/>
              </a:rPr>
              <a:t>"</a:t>
            </a:r>
          </a:p>
        </p:txBody>
      </p:sp>
      <p:sp>
        <p:nvSpPr>
          <p:cNvPr id="17" name="TextBox 17"/>
          <p:cNvSpPr txBox="1"/>
          <p:nvPr/>
        </p:nvSpPr>
        <p:spPr>
          <a:xfrm>
            <a:off x="12853044" y="5575943"/>
            <a:ext cx="3431032" cy="1457325"/>
          </a:xfrm>
          <a:prstGeom prst="rect">
            <a:avLst/>
          </a:prstGeom>
        </p:spPr>
        <p:txBody>
          <a:bodyPr lIns="0" tIns="0" rIns="0" bIns="0" rtlCol="0" anchor="t">
            <a:spAutoFit/>
          </a:bodyPr>
          <a:lstStyle/>
          <a:p>
            <a:pPr algn="ctr">
              <a:lnSpc>
                <a:spcPts val="3839"/>
              </a:lnSpc>
            </a:pPr>
            <a:r>
              <a:rPr lang="en-US" sz="3199" spc="-124">
                <a:solidFill>
                  <a:srgbClr val="4B2F9A"/>
                </a:solidFill>
                <a:latin typeface="Open Sans Bold"/>
                <a:ea typeface="Open Sans Bold"/>
                <a:cs typeface="Open Sans Bold"/>
                <a:sym typeface="Open Sans Bold"/>
              </a:rPr>
              <a:t>Ρατσισμός</a:t>
            </a:r>
          </a:p>
          <a:p>
            <a:pPr algn="ctr">
              <a:lnSpc>
                <a:spcPts val="3839"/>
              </a:lnSpc>
            </a:pPr>
            <a:r>
              <a:rPr lang="en-US" sz="3199" spc="-124">
                <a:solidFill>
                  <a:srgbClr val="68ACDD"/>
                </a:solidFill>
                <a:latin typeface="Open Sans Bold"/>
                <a:ea typeface="Open Sans Bold"/>
                <a:cs typeface="Open Sans Bold"/>
                <a:sym typeface="Open Sans Bold"/>
              </a:rPr>
              <a:t>"μαύρο" έναντι "λευκό"</a:t>
            </a:r>
          </a:p>
          <a:p>
            <a:pPr algn="l">
              <a:lnSpc>
                <a:spcPts val="3839"/>
              </a:lnSpc>
              <a:spcBef>
                <a:spcPct val="0"/>
              </a:spcBef>
            </a:pPr>
            <a:endParaRPr lang="en-US" sz="3199" spc="-124">
              <a:solidFill>
                <a:srgbClr val="68ACDD"/>
              </a:solidFill>
              <a:latin typeface="Open Sans Bold"/>
              <a:ea typeface="Open Sans Bold"/>
              <a:cs typeface="Open Sans Bold"/>
              <a:sym typeface="Open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3158867" y="4578498"/>
            <a:ext cx="2185549" cy="1835861"/>
          </a:xfrm>
          <a:custGeom>
            <a:avLst/>
            <a:gdLst/>
            <a:ahLst/>
            <a:cxnLst/>
            <a:rect l="l" t="t" r="r" b="b"/>
            <a:pathLst>
              <a:path w="2185549" h="1835861">
                <a:moveTo>
                  <a:pt x="0" y="0"/>
                </a:moveTo>
                <a:lnTo>
                  <a:pt x="2185549" y="0"/>
                </a:lnTo>
                <a:lnTo>
                  <a:pt x="2185549" y="1835861"/>
                </a:lnTo>
                <a:lnTo>
                  <a:pt x="0" y="18358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10397241" y="4597849"/>
            <a:ext cx="1743033" cy="1887142"/>
          </a:xfrm>
          <a:custGeom>
            <a:avLst/>
            <a:gdLst/>
            <a:ahLst/>
            <a:cxnLst/>
            <a:rect l="l" t="t" r="r" b="b"/>
            <a:pathLst>
              <a:path w="1743033" h="1887142">
                <a:moveTo>
                  <a:pt x="0" y="0"/>
                </a:moveTo>
                <a:lnTo>
                  <a:pt x="1743033" y="0"/>
                </a:lnTo>
                <a:lnTo>
                  <a:pt x="1743033" y="1887142"/>
                </a:lnTo>
                <a:lnTo>
                  <a:pt x="0" y="18871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2" name="Freeform 12"/>
          <p:cNvSpPr/>
          <p:nvPr/>
        </p:nvSpPr>
        <p:spPr>
          <a:xfrm>
            <a:off x="8423379" y="4902094"/>
            <a:ext cx="1278652" cy="1278652"/>
          </a:xfrm>
          <a:custGeom>
            <a:avLst/>
            <a:gdLst/>
            <a:ahLst/>
            <a:cxnLst/>
            <a:rect l="l" t="t" r="r" b="b"/>
            <a:pathLst>
              <a:path w="1278652" h="1278652">
                <a:moveTo>
                  <a:pt x="0" y="0"/>
                </a:moveTo>
                <a:lnTo>
                  <a:pt x="1278651" y="0"/>
                </a:lnTo>
                <a:lnTo>
                  <a:pt x="1278651" y="1278652"/>
                </a:lnTo>
                <a:lnTo>
                  <a:pt x="0" y="12786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E"/>
          </a:p>
        </p:txBody>
      </p:sp>
      <p:sp>
        <p:nvSpPr>
          <p:cNvPr id="13" name="Freeform 13"/>
          <p:cNvSpPr/>
          <p:nvPr/>
        </p:nvSpPr>
        <p:spPr>
          <a:xfrm>
            <a:off x="8305318" y="6952271"/>
            <a:ext cx="1514772" cy="935372"/>
          </a:xfrm>
          <a:custGeom>
            <a:avLst/>
            <a:gdLst/>
            <a:ahLst/>
            <a:cxnLst/>
            <a:rect l="l" t="t" r="r" b="b"/>
            <a:pathLst>
              <a:path w="1514772" h="935372">
                <a:moveTo>
                  <a:pt x="0" y="0"/>
                </a:moveTo>
                <a:lnTo>
                  <a:pt x="1514773" y="0"/>
                </a:lnTo>
                <a:lnTo>
                  <a:pt x="1514773" y="935371"/>
                </a:lnTo>
                <a:lnTo>
                  <a:pt x="0" y="93537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IE"/>
          </a:p>
        </p:txBody>
      </p:sp>
      <p:sp>
        <p:nvSpPr>
          <p:cNvPr id="14" name="TextBox 14"/>
          <p:cNvSpPr txBox="1"/>
          <p:nvPr/>
        </p:nvSpPr>
        <p:spPr>
          <a:xfrm>
            <a:off x="3119912" y="397952"/>
            <a:ext cx="5546527" cy="6307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1.3.1. "Δυαδική αντίθεση" </a:t>
            </a:r>
          </a:p>
        </p:txBody>
      </p:sp>
      <p:grpSp>
        <p:nvGrpSpPr>
          <p:cNvPr id="15" name="Group 15"/>
          <p:cNvGrpSpPr/>
          <p:nvPr/>
        </p:nvGrpSpPr>
        <p:grpSpPr>
          <a:xfrm>
            <a:off x="10397240" y="6827294"/>
            <a:ext cx="4766559" cy="1378058"/>
            <a:chOff x="0" y="0"/>
            <a:chExt cx="1065394" cy="362945"/>
          </a:xfrm>
        </p:grpSpPr>
        <p:sp>
          <p:nvSpPr>
            <p:cNvPr id="16" name="Freeform 16"/>
            <p:cNvSpPr/>
            <p:nvPr/>
          </p:nvSpPr>
          <p:spPr>
            <a:xfrm>
              <a:off x="0" y="0"/>
              <a:ext cx="1065394" cy="362945"/>
            </a:xfrm>
            <a:custGeom>
              <a:avLst/>
              <a:gdLst/>
              <a:ahLst/>
              <a:cxnLst/>
              <a:rect l="l" t="t" r="r" b="b"/>
              <a:pathLst>
                <a:path w="1065394" h="362945">
                  <a:moveTo>
                    <a:pt x="0" y="0"/>
                  </a:moveTo>
                  <a:lnTo>
                    <a:pt x="1065394" y="0"/>
                  </a:lnTo>
                  <a:lnTo>
                    <a:pt x="1065394" y="362945"/>
                  </a:lnTo>
                  <a:lnTo>
                    <a:pt x="0" y="362945"/>
                  </a:lnTo>
                  <a:close/>
                </a:path>
              </a:pathLst>
            </a:custGeom>
            <a:solidFill>
              <a:srgbClr val="FFFFFF"/>
            </a:solidFill>
            <a:ln w="38100" cap="sq">
              <a:solidFill>
                <a:srgbClr val="4B2F9A"/>
              </a:solidFill>
              <a:prstDash val="solid"/>
              <a:miter/>
            </a:ln>
          </p:spPr>
          <p:txBody>
            <a:bodyPr/>
            <a:lstStyle/>
            <a:p>
              <a:endParaRPr lang="en-IE"/>
            </a:p>
          </p:txBody>
        </p:sp>
        <p:sp>
          <p:nvSpPr>
            <p:cNvPr id="17" name="TextBox 17"/>
            <p:cNvSpPr txBox="1"/>
            <p:nvPr/>
          </p:nvSpPr>
          <p:spPr>
            <a:xfrm>
              <a:off x="0" y="0"/>
              <a:ext cx="1065394" cy="362945"/>
            </a:xfrm>
            <a:prstGeom prst="rect">
              <a:avLst/>
            </a:prstGeom>
          </p:spPr>
          <p:txBody>
            <a:bodyPr lIns="50800" tIns="50800" rIns="50800" bIns="50800" rtlCol="0" anchor="ctr"/>
            <a:lstStyle/>
            <a:p>
              <a:pPr algn="ctr">
                <a:lnSpc>
                  <a:spcPts val="2520"/>
                </a:lnSpc>
              </a:pPr>
              <a:endParaRPr/>
            </a:p>
          </p:txBody>
        </p:sp>
      </p:grpSp>
      <p:sp>
        <p:nvSpPr>
          <p:cNvPr id="18" name="TextBox 18"/>
          <p:cNvSpPr txBox="1"/>
          <p:nvPr/>
        </p:nvSpPr>
        <p:spPr>
          <a:xfrm>
            <a:off x="10508820" y="6944823"/>
            <a:ext cx="4654979" cy="587918"/>
          </a:xfrm>
          <a:prstGeom prst="rect">
            <a:avLst/>
          </a:prstGeom>
        </p:spPr>
        <p:txBody>
          <a:bodyPr wrap="square" lIns="0" tIns="0" rIns="0" bIns="0" rtlCol="0" anchor="t">
            <a:spAutoFit/>
          </a:bodyPr>
          <a:lstStyle/>
          <a:p>
            <a:pPr algn="l">
              <a:lnSpc>
                <a:spcPts val="4559"/>
              </a:lnSpc>
              <a:spcBef>
                <a:spcPct val="0"/>
              </a:spcBef>
            </a:pPr>
            <a:r>
              <a:rPr lang="en-US" sz="3799" spc="-151" dirty="0">
                <a:solidFill>
                  <a:srgbClr val="4B2F9A"/>
                </a:solidFill>
                <a:latin typeface="Open Sans Bold"/>
                <a:ea typeface="Open Sans Bold"/>
                <a:cs typeface="Open Sans Bold"/>
                <a:sym typeface="Open Sans Bold"/>
              </a:rPr>
              <a:t>ΚΑΝΟΝΙΚΟΠΟΙΗΣΗ</a:t>
            </a:r>
          </a:p>
        </p:txBody>
      </p:sp>
      <p:sp>
        <p:nvSpPr>
          <p:cNvPr id="19" name="TextBox 19"/>
          <p:cNvSpPr txBox="1"/>
          <p:nvPr/>
        </p:nvSpPr>
        <p:spPr>
          <a:xfrm>
            <a:off x="3158867" y="1520973"/>
            <a:ext cx="12588796" cy="1291700"/>
          </a:xfrm>
          <a:prstGeom prst="rect">
            <a:avLst/>
          </a:prstGeom>
        </p:spPr>
        <p:txBody>
          <a:bodyPr wrap="square" lIns="0" tIns="0" rIns="0" bIns="0" rtlCol="0" anchor="t">
            <a:spAutoFit/>
          </a:bodyPr>
          <a:lstStyle/>
          <a:p>
            <a:pPr algn="just">
              <a:lnSpc>
                <a:spcPts val="3359"/>
              </a:lnSpc>
            </a:pPr>
            <a:r>
              <a:rPr lang="en-US" sz="2799" spc="-109" dirty="0">
                <a:solidFill>
                  <a:srgbClr val="272965"/>
                </a:solidFill>
                <a:latin typeface="Open Sans Bold"/>
                <a:ea typeface="Open Sans Bold"/>
                <a:cs typeface="Open Sans Bold"/>
                <a:sym typeface="Open Sans Bold"/>
              </a:rPr>
              <a:t>Οι ιεραρχικές διατάξεις των δυαδικών αντιθέσεων παρουσιάζουν τον "άλλο" ως κατώτερο</a:t>
            </a:r>
          </a:p>
          <a:p>
            <a:pPr algn="l">
              <a:lnSpc>
                <a:spcPts val="3359"/>
              </a:lnSpc>
              <a:spcBef>
                <a:spcPct val="0"/>
              </a:spcBef>
            </a:pPr>
            <a:endParaRPr lang="en-US" sz="2799" spc="-109" dirty="0">
              <a:solidFill>
                <a:srgbClr val="272965"/>
              </a:solidFill>
              <a:latin typeface="Open Sans Bold"/>
              <a:ea typeface="Open Sans Bold"/>
              <a:cs typeface="Open Sans Bold"/>
              <a:sym typeface="Open Sans Bold"/>
            </a:endParaRPr>
          </a:p>
        </p:txBody>
      </p:sp>
      <p:sp>
        <p:nvSpPr>
          <p:cNvPr id="20" name="TextBox 20"/>
          <p:cNvSpPr txBox="1"/>
          <p:nvPr/>
        </p:nvSpPr>
        <p:spPr>
          <a:xfrm>
            <a:off x="3158867" y="2616348"/>
            <a:ext cx="12588796" cy="855683"/>
          </a:xfrm>
          <a:prstGeom prst="rect">
            <a:avLst/>
          </a:prstGeom>
        </p:spPr>
        <p:txBody>
          <a:bodyPr lIns="0" tIns="0" rIns="0" bIns="0" rtlCol="0" anchor="t">
            <a:spAutoFit/>
          </a:bodyPr>
          <a:lstStyle/>
          <a:p>
            <a:pPr algn="just">
              <a:lnSpc>
                <a:spcPts val="3359"/>
              </a:lnSpc>
              <a:spcBef>
                <a:spcPct val="0"/>
              </a:spcBef>
            </a:pPr>
            <a:r>
              <a:rPr lang="en-US" sz="2799" spc="-111" dirty="0">
                <a:solidFill>
                  <a:srgbClr val="272965"/>
                </a:solidFill>
                <a:latin typeface="Open Sans Bold"/>
                <a:ea typeface="Open Sans Bold"/>
                <a:cs typeface="Open Sans Bold"/>
                <a:sym typeface="Open Sans Bold"/>
              </a:rPr>
              <a:t>Η θεσμοθέτηση των κατηγοριών δίνει προνόμια σε ομάδες που έχουν εξουσία και θέτει σε μειονεκτική θέση περιθωριοποιημένες και στιγματισμένες ομάδες.  </a:t>
            </a:r>
          </a:p>
        </p:txBody>
      </p:sp>
      <p:sp>
        <p:nvSpPr>
          <p:cNvPr id="21" name="TextBox 21"/>
          <p:cNvSpPr txBox="1"/>
          <p:nvPr/>
        </p:nvSpPr>
        <p:spPr>
          <a:xfrm>
            <a:off x="5653720" y="5282115"/>
            <a:ext cx="2074449" cy="445507"/>
          </a:xfrm>
          <a:prstGeom prst="rect">
            <a:avLst/>
          </a:prstGeom>
        </p:spPr>
        <p:txBody>
          <a:bodyPr wrap="square" lIns="0" tIns="0" rIns="0" bIns="0" rtlCol="0" anchor="t">
            <a:spAutoFit/>
          </a:bodyPr>
          <a:lstStyle/>
          <a:p>
            <a:pPr algn="ctr">
              <a:lnSpc>
                <a:spcPts val="3599"/>
              </a:lnSpc>
              <a:spcBef>
                <a:spcPct val="0"/>
              </a:spcBef>
            </a:pPr>
            <a:r>
              <a:rPr lang="en-US" sz="2999" spc="-119" dirty="0">
                <a:solidFill>
                  <a:srgbClr val="68ACDD"/>
                </a:solidFill>
                <a:highlight>
                  <a:srgbClr val="FFFF00"/>
                </a:highlight>
                <a:latin typeface="Open Sans Bold"/>
                <a:ea typeface="Open Sans Bold"/>
                <a:cs typeface="Open Sans Bold"/>
                <a:sym typeface="Open Sans Bold"/>
              </a:rPr>
              <a:t>Γλώσσα</a:t>
            </a:r>
          </a:p>
        </p:txBody>
      </p:sp>
      <p:sp>
        <p:nvSpPr>
          <p:cNvPr id="22" name="TextBox 22"/>
          <p:cNvSpPr txBox="1"/>
          <p:nvPr/>
        </p:nvSpPr>
        <p:spPr>
          <a:xfrm>
            <a:off x="12445074" y="5341394"/>
            <a:ext cx="2933166" cy="438150"/>
          </a:xfrm>
          <a:prstGeom prst="rect">
            <a:avLst/>
          </a:prstGeom>
        </p:spPr>
        <p:txBody>
          <a:bodyPr lIns="0" tIns="0" rIns="0" bIns="0" rtlCol="0" anchor="t">
            <a:spAutoFit/>
          </a:bodyPr>
          <a:lstStyle/>
          <a:p>
            <a:pPr algn="ctr">
              <a:lnSpc>
                <a:spcPts val="3599"/>
              </a:lnSpc>
              <a:spcBef>
                <a:spcPct val="0"/>
              </a:spcBef>
            </a:pPr>
            <a:r>
              <a:rPr lang="en-US" sz="2999" spc="-119">
                <a:solidFill>
                  <a:srgbClr val="68ACDD"/>
                </a:solidFill>
                <a:latin typeface="Open Sans Bold"/>
                <a:ea typeface="Open Sans Bold"/>
                <a:cs typeface="Open Sans Bold"/>
                <a:sym typeface="Open Sans Bold"/>
              </a:rPr>
              <a:t>Επιτελεστικότητα</a:t>
            </a:r>
          </a:p>
        </p:txBody>
      </p:sp>
      <p:sp>
        <p:nvSpPr>
          <p:cNvPr id="23" name="TextBox 23"/>
          <p:cNvSpPr txBox="1"/>
          <p:nvPr/>
        </p:nvSpPr>
        <p:spPr>
          <a:xfrm>
            <a:off x="3119912" y="3816498"/>
            <a:ext cx="10490746" cy="419100"/>
          </a:xfrm>
          <a:prstGeom prst="rect">
            <a:avLst/>
          </a:prstGeom>
        </p:spPr>
        <p:txBody>
          <a:bodyPr lIns="0" tIns="0" rIns="0" bIns="0" rtlCol="0" anchor="t">
            <a:spAutoFit/>
          </a:bodyPr>
          <a:lstStyle/>
          <a:p>
            <a:pPr algn="ctr">
              <a:lnSpc>
                <a:spcPts val="3359"/>
              </a:lnSpc>
              <a:spcBef>
                <a:spcPct val="0"/>
              </a:spcBef>
            </a:pPr>
            <a:r>
              <a:rPr lang="en-US" sz="2799" spc="-111">
                <a:solidFill>
                  <a:srgbClr val="68ACDD"/>
                </a:solidFill>
                <a:latin typeface="Open Sans Bold"/>
                <a:ea typeface="Open Sans Bold"/>
                <a:cs typeface="Open Sans Bold"/>
                <a:sym typeface="Open Sans Bold"/>
              </a:rPr>
              <a:t>Αναπαραγωγή της ανισότητας στους θεσμούς και την καθημερινή ζωή μέσω: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Freeform 10"/>
          <p:cNvSpPr/>
          <p:nvPr/>
        </p:nvSpPr>
        <p:spPr>
          <a:xfrm>
            <a:off x="3090049" y="2636066"/>
            <a:ext cx="2046465" cy="2197547"/>
          </a:xfrm>
          <a:custGeom>
            <a:avLst/>
            <a:gdLst/>
            <a:ahLst/>
            <a:cxnLst/>
            <a:rect l="l" t="t" r="r" b="b"/>
            <a:pathLst>
              <a:path w="2046465" h="2197547">
                <a:moveTo>
                  <a:pt x="0" y="0"/>
                </a:moveTo>
                <a:lnTo>
                  <a:pt x="2046465" y="0"/>
                </a:lnTo>
                <a:lnTo>
                  <a:pt x="2046465" y="2197547"/>
                </a:lnTo>
                <a:lnTo>
                  <a:pt x="0" y="21975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E"/>
          </a:p>
        </p:txBody>
      </p:sp>
      <p:sp>
        <p:nvSpPr>
          <p:cNvPr id="11" name="Freeform 11"/>
          <p:cNvSpPr/>
          <p:nvPr/>
        </p:nvSpPr>
        <p:spPr>
          <a:xfrm>
            <a:off x="2921192" y="5780298"/>
            <a:ext cx="2215322" cy="2350474"/>
          </a:xfrm>
          <a:custGeom>
            <a:avLst/>
            <a:gdLst/>
            <a:ahLst/>
            <a:cxnLst/>
            <a:rect l="l" t="t" r="r" b="b"/>
            <a:pathLst>
              <a:path w="2215322" h="2350474">
                <a:moveTo>
                  <a:pt x="0" y="0"/>
                </a:moveTo>
                <a:lnTo>
                  <a:pt x="2215322" y="0"/>
                </a:lnTo>
                <a:lnTo>
                  <a:pt x="2215322" y="2350474"/>
                </a:lnTo>
                <a:lnTo>
                  <a:pt x="0" y="23504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E"/>
          </a:p>
        </p:txBody>
      </p:sp>
      <p:sp>
        <p:nvSpPr>
          <p:cNvPr id="12" name="Freeform 12"/>
          <p:cNvSpPr/>
          <p:nvPr/>
        </p:nvSpPr>
        <p:spPr>
          <a:xfrm>
            <a:off x="9955249" y="5780298"/>
            <a:ext cx="2698546" cy="2685053"/>
          </a:xfrm>
          <a:custGeom>
            <a:avLst/>
            <a:gdLst/>
            <a:ahLst/>
            <a:cxnLst/>
            <a:rect l="l" t="t" r="r" b="b"/>
            <a:pathLst>
              <a:path w="2698546" h="2685053">
                <a:moveTo>
                  <a:pt x="0" y="0"/>
                </a:moveTo>
                <a:lnTo>
                  <a:pt x="2698546" y="0"/>
                </a:lnTo>
                <a:lnTo>
                  <a:pt x="2698546" y="2685054"/>
                </a:lnTo>
                <a:lnTo>
                  <a:pt x="0" y="26850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E"/>
          </a:p>
        </p:txBody>
      </p:sp>
      <p:sp>
        <p:nvSpPr>
          <p:cNvPr id="13" name="Freeform 13"/>
          <p:cNvSpPr/>
          <p:nvPr/>
        </p:nvSpPr>
        <p:spPr>
          <a:xfrm>
            <a:off x="10146362" y="2481123"/>
            <a:ext cx="2507434" cy="2507434"/>
          </a:xfrm>
          <a:custGeom>
            <a:avLst/>
            <a:gdLst/>
            <a:ahLst/>
            <a:cxnLst/>
            <a:rect l="l" t="t" r="r" b="b"/>
            <a:pathLst>
              <a:path w="2507434" h="2507434">
                <a:moveTo>
                  <a:pt x="0" y="0"/>
                </a:moveTo>
                <a:lnTo>
                  <a:pt x="2507433" y="0"/>
                </a:lnTo>
                <a:lnTo>
                  <a:pt x="2507433" y="2507433"/>
                </a:lnTo>
                <a:lnTo>
                  <a:pt x="0" y="25074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IE"/>
          </a:p>
        </p:txBody>
      </p:sp>
      <p:sp>
        <p:nvSpPr>
          <p:cNvPr id="14" name="TextBox 14"/>
          <p:cNvSpPr txBox="1"/>
          <p:nvPr/>
        </p:nvSpPr>
        <p:spPr>
          <a:xfrm>
            <a:off x="3090049" y="397952"/>
            <a:ext cx="5546527" cy="630748"/>
          </a:xfrm>
          <a:prstGeom prst="rect">
            <a:avLst/>
          </a:prstGeom>
        </p:spPr>
        <p:txBody>
          <a:bodyPr lIns="0" tIns="0" rIns="0" bIns="0" rtlCol="0" anchor="t">
            <a:spAutoFit/>
          </a:bodyPr>
          <a:lstStyle/>
          <a:p>
            <a:pPr algn="ctr">
              <a:lnSpc>
                <a:spcPts val="5134"/>
              </a:lnSpc>
            </a:pPr>
            <a:r>
              <a:rPr lang="en-US" sz="3667">
                <a:solidFill>
                  <a:srgbClr val="242864"/>
                </a:solidFill>
                <a:latin typeface="Roboto Bold"/>
                <a:ea typeface="Roboto Bold"/>
                <a:cs typeface="Roboto Bold"/>
                <a:sym typeface="Roboto Bold"/>
              </a:rPr>
              <a:t>1.3.1. "Δυαδική αντίθεση" </a:t>
            </a:r>
          </a:p>
        </p:txBody>
      </p:sp>
      <p:sp>
        <p:nvSpPr>
          <p:cNvPr id="15" name="TextBox 15"/>
          <p:cNvSpPr txBox="1"/>
          <p:nvPr/>
        </p:nvSpPr>
        <p:spPr>
          <a:xfrm>
            <a:off x="3090049" y="1433373"/>
            <a:ext cx="13216751" cy="487313"/>
          </a:xfrm>
          <a:prstGeom prst="rect">
            <a:avLst/>
          </a:prstGeom>
        </p:spPr>
        <p:txBody>
          <a:bodyPr wrap="square" lIns="0" tIns="0" rIns="0" bIns="0" rtlCol="0" anchor="t">
            <a:spAutoFit/>
          </a:bodyPr>
          <a:lstStyle/>
          <a:p>
            <a:pPr algn="just">
              <a:lnSpc>
                <a:spcPts val="3839"/>
              </a:lnSpc>
              <a:spcBef>
                <a:spcPct val="0"/>
              </a:spcBef>
            </a:pPr>
            <a:r>
              <a:rPr lang="en-US" sz="3199" spc="-127" dirty="0">
                <a:solidFill>
                  <a:srgbClr val="272965"/>
                </a:solidFill>
                <a:latin typeface="Open Sans Bold"/>
                <a:ea typeface="Open Sans Bold"/>
                <a:cs typeface="Open Sans Bold"/>
                <a:sym typeface="Open Sans Bold"/>
              </a:rPr>
              <a:t>Μετα-δομιστικές προσεγγίσεις που προσπαθούν να αποσταθεροποιήσουν τις άκαμπτες διχοτομήσεις:</a:t>
            </a:r>
          </a:p>
        </p:txBody>
      </p:sp>
      <p:sp>
        <p:nvSpPr>
          <p:cNvPr id="16" name="TextBox 16"/>
          <p:cNvSpPr txBox="1"/>
          <p:nvPr/>
        </p:nvSpPr>
        <p:spPr>
          <a:xfrm>
            <a:off x="5490446" y="3511002"/>
            <a:ext cx="3175992" cy="514350"/>
          </a:xfrm>
          <a:prstGeom prst="rect">
            <a:avLst/>
          </a:prstGeom>
        </p:spPr>
        <p:txBody>
          <a:bodyPr lIns="0" tIns="0" rIns="0" bIns="0" rtlCol="0" anchor="t">
            <a:spAutoFit/>
          </a:bodyPr>
          <a:lstStyle/>
          <a:p>
            <a:pPr algn="ctr">
              <a:lnSpc>
                <a:spcPts val="4079"/>
              </a:lnSpc>
              <a:spcBef>
                <a:spcPct val="0"/>
              </a:spcBef>
            </a:pPr>
            <a:r>
              <a:rPr lang="en-US" sz="3399" spc="-135">
                <a:solidFill>
                  <a:srgbClr val="272965"/>
                </a:solidFill>
                <a:latin typeface="Open Sans Bold"/>
                <a:ea typeface="Open Sans Bold"/>
                <a:cs typeface="Open Sans Bold"/>
                <a:sym typeface="Open Sans Bold"/>
              </a:rPr>
              <a:t>Αποδόμηση </a:t>
            </a:r>
          </a:p>
        </p:txBody>
      </p:sp>
      <p:sp>
        <p:nvSpPr>
          <p:cNvPr id="17" name="TextBox 17"/>
          <p:cNvSpPr txBox="1"/>
          <p:nvPr/>
        </p:nvSpPr>
        <p:spPr>
          <a:xfrm>
            <a:off x="13197034" y="3511002"/>
            <a:ext cx="3719365" cy="506870"/>
          </a:xfrm>
          <a:prstGeom prst="rect">
            <a:avLst/>
          </a:prstGeom>
        </p:spPr>
        <p:txBody>
          <a:bodyPr wrap="square" lIns="0" tIns="0" rIns="0" bIns="0" rtlCol="0" anchor="t">
            <a:spAutoFit/>
          </a:bodyPr>
          <a:lstStyle/>
          <a:p>
            <a:pPr algn="ctr">
              <a:lnSpc>
                <a:spcPts val="4079"/>
              </a:lnSpc>
              <a:spcBef>
                <a:spcPct val="0"/>
              </a:spcBef>
            </a:pPr>
            <a:r>
              <a:rPr lang="en-US" sz="3399" spc="-135" dirty="0" err="1">
                <a:solidFill>
                  <a:srgbClr val="272965"/>
                </a:solidFill>
                <a:latin typeface="Open Sans Bold"/>
                <a:ea typeface="Open Sans Bold"/>
                <a:cs typeface="Open Sans Bold"/>
                <a:sym typeface="Open Sans Bold"/>
              </a:rPr>
              <a:t>Δι</a:t>
            </a:r>
            <a:r>
              <a:rPr lang="en-US" sz="3399" spc="-135" dirty="0">
                <a:solidFill>
                  <a:srgbClr val="272965"/>
                </a:solidFill>
                <a:latin typeface="Open Sans Bold"/>
                <a:ea typeface="Open Sans Bold"/>
                <a:cs typeface="Open Sans Bold"/>
                <a:sym typeface="Open Sans Bold"/>
              </a:rPr>
              <a:t>αθεματικότητα</a:t>
            </a:r>
          </a:p>
        </p:txBody>
      </p:sp>
      <p:sp>
        <p:nvSpPr>
          <p:cNvPr id="18" name="TextBox 18"/>
          <p:cNvSpPr txBox="1"/>
          <p:nvPr/>
        </p:nvSpPr>
        <p:spPr>
          <a:xfrm>
            <a:off x="5490446" y="6723257"/>
            <a:ext cx="4263154" cy="506870"/>
          </a:xfrm>
          <a:prstGeom prst="rect">
            <a:avLst/>
          </a:prstGeom>
        </p:spPr>
        <p:txBody>
          <a:bodyPr wrap="square" lIns="0" tIns="0" rIns="0" bIns="0" rtlCol="0" anchor="t">
            <a:spAutoFit/>
          </a:bodyPr>
          <a:lstStyle/>
          <a:p>
            <a:pPr algn="ctr">
              <a:lnSpc>
                <a:spcPts val="4079"/>
              </a:lnSpc>
              <a:spcBef>
                <a:spcPct val="0"/>
              </a:spcBef>
            </a:pPr>
            <a:r>
              <a:rPr lang="en-US" sz="3399" spc="-135" dirty="0" err="1">
                <a:solidFill>
                  <a:srgbClr val="272965"/>
                </a:solidFill>
                <a:latin typeface="Open Sans Bold"/>
                <a:ea typeface="Open Sans Bold"/>
                <a:cs typeface="Open Sans Bold"/>
                <a:sym typeface="Open Sans Bold"/>
              </a:rPr>
              <a:t>Μετ</a:t>
            </a:r>
            <a:r>
              <a:rPr lang="en-US" sz="3399" spc="-135" dirty="0">
                <a:solidFill>
                  <a:srgbClr val="272965"/>
                </a:solidFill>
                <a:latin typeface="Open Sans Bold"/>
                <a:ea typeface="Open Sans Bold"/>
                <a:cs typeface="Open Sans Bold"/>
                <a:sym typeface="Open Sans Bold"/>
              </a:rPr>
              <a:t>αποικιοκρατία</a:t>
            </a:r>
          </a:p>
        </p:txBody>
      </p:sp>
      <p:sp>
        <p:nvSpPr>
          <p:cNvPr id="19" name="TextBox 19"/>
          <p:cNvSpPr txBox="1"/>
          <p:nvPr/>
        </p:nvSpPr>
        <p:spPr>
          <a:xfrm>
            <a:off x="13197035" y="6723257"/>
            <a:ext cx="3937695" cy="514350"/>
          </a:xfrm>
          <a:prstGeom prst="rect">
            <a:avLst/>
          </a:prstGeom>
        </p:spPr>
        <p:txBody>
          <a:bodyPr lIns="0" tIns="0" rIns="0" bIns="0" rtlCol="0" anchor="t">
            <a:spAutoFit/>
          </a:bodyPr>
          <a:lstStyle/>
          <a:p>
            <a:pPr algn="ctr">
              <a:lnSpc>
                <a:spcPts val="4079"/>
              </a:lnSpc>
              <a:spcBef>
                <a:spcPct val="0"/>
              </a:spcBef>
            </a:pPr>
            <a:r>
              <a:rPr lang="en-US" sz="3399" spc="-135">
                <a:solidFill>
                  <a:srgbClr val="272965"/>
                </a:solidFill>
                <a:latin typeface="Open Sans Bold"/>
                <a:ea typeface="Open Sans Bold"/>
                <a:cs typeface="Open Sans Bold"/>
                <a:sym typeface="Open Sans Bold"/>
              </a:rPr>
              <a:t>Θεωρία της Κριτικής Φυλής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txBody>
            <a:bodyPr/>
            <a:lstStyle/>
            <a:p>
              <a:endParaRPr lang="en-IE"/>
            </a:p>
          </p:txBody>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txBody>
          <a:bodyPr/>
          <a:lstStyle/>
          <a:p>
            <a:endParaRPr lang="en-IE"/>
          </a:p>
        </p:txBody>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txBody>
          <a:bodyPr/>
          <a:lstStyle/>
          <a:p>
            <a:endParaRPr lang="en-IE"/>
          </a:p>
        </p:txBody>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txBody>
          <a:bodyPr/>
          <a:lstStyle/>
          <a:p>
            <a:endParaRPr lang="en-IE"/>
          </a:p>
        </p:txBody>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txBody>
          <a:bodyPr/>
          <a:lstStyle/>
          <a:p>
            <a:endParaRPr lang="en-IE"/>
          </a:p>
        </p:txBody>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0" name="TextBox 10"/>
          <p:cNvSpPr txBox="1"/>
          <p:nvPr/>
        </p:nvSpPr>
        <p:spPr>
          <a:xfrm>
            <a:off x="1304918" y="3974348"/>
            <a:ext cx="15678165" cy="1278382"/>
          </a:xfrm>
          <a:prstGeom prst="rect">
            <a:avLst/>
          </a:prstGeom>
        </p:spPr>
        <p:txBody>
          <a:bodyPr lIns="0" tIns="0" rIns="0" bIns="0" rtlCol="0" anchor="t">
            <a:spAutoFit/>
          </a:bodyPr>
          <a:lstStyle/>
          <a:p>
            <a:pPr algn="ctr">
              <a:lnSpc>
                <a:spcPts val="5137"/>
              </a:lnSpc>
            </a:pPr>
            <a:r>
              <a:rPr lang="en-US" sz="3669">
                <a:solidFill>
                  <a:srgbClr val="242864"/>
                </a:solidFill>
                <a:latin typeface="Roboto Bold"/>
                <a:ea typeface="Roboto Bold"/>
                <a:cs typeface="Roboto Bold"/>
                <a:sym typeface="Roboto Bold"/>
              </a:rPr>
              <a:t>1.3.2. Μάθετε για τις φυλετικές μικροεπιθέσεις και τον σωρευτικό αντίκτυπο στα άτομα</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2602</Words>
  <Application>Microsoft Office PowerPoint</Application>
  <PresentationFormat>Προσαρμογή</PresentationFormat>
  <Paragraphs>141</Paragraphs>
  <Slides>19</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Open Sans</vt:lpstr>
      <vt:lpstr>Roboto Bold</vt:lpstr>
      <vt:lpstr>Canva Sans</vt:lpstr>
      <vt:lpstr>Arial</vt:lpstr>
      <vt:lpstr>Calibri</vt:lpstr>
      <vt:lpstr>Open Sans Bold</vt:lpstr>
      <vt:lpstr>Open Sans Bold Italics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Specialisation 1: Unit 1.3</dc:title>
  <dc:creator>Steffen Franziska</dc:creator>
  <cp:keywords>, docId:C89FA197845A204785237A7DEBFAE9D7</cp:keywords>
  <cp:lastModifiedBy>ΕΛΕΝΗ ΜΑΥΡΟΠΟΥΛΟΥ</cp:lastModifiedBy>
  <cp:revision>14</cp:revision>
  <dcterms:created xsi:type="dcterms:W3CDTF">2006-08-16T00:00:00Z</dcterms:created>
  <dcterms:modified xsi:type="dcterms:W3CDTF">2025-08-26T19:07:58Z</dcterms:modified>
  <dc:identifier>DAGN1iOSvWE</dc:identifier>
</cp:coreProperties>
</file>