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2" r:id="rId5"/>
    <p:sldId id="261" r:id="rId6"/>
    <p:sldId id="291" r:id="rId7"/>
    <p:sldId id="279" r:id="rId8"/>
    <p:sldId id="295" r:id="rId9"/>
    <p:sldId id="297" r:id="rId10"/>
    <p:sldId id="298" r:id="rId11"/>
    <p:sldId id="292"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E80"/>
    <a:srgbClr val="67ACDC"/>
    <a:srgbClr val="67ADDB"/>
    <a:srgbClr val="69ABDB"/>
    <a:srgbClr val="252765"/>
    <a:srgbClr val="232765"/>
    <a:srgbClr val="BDD7EE"/>
    <a:srgbClr val="3A4DA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6352"/>
  </p:normalViewPr>
  <p:slideViewPr>
    <p:cSldViewPr snapToGrid="0">
      <p:cViewPr varScale="1">
        <p:scale>
          <a:sx n="57" d="100"/>
          <a:sy n="57" d="100"/>
        </p:scale>
        <p:origin x="168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9FED1-E68D-4A83-BBB8-9587B7FA15C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915262C-F7B0-401D-B6C3-3ED5B2250EB4}">
      <dgm:prSet/>
      <dgm:spPr/>
      <dgm:t>
        <a:bodyPr/>
        <a:lstStyle/>
        <a:p>
          <a:pPr>
            <a:lnSpc>
              <a:spcPct val="100000"/>
            </a:lnSpc>
          </a:pPr>
          <a:r>
            <a:rPr lang="en-GB" dirty="0"/>
            <a:t>Ασυνείδητες πεποιθήσεις που μπορούν να επηρεάσουν τη συμπεριφορά χωρίς επίγνωση</a:t>
          </a:r>
          <a:endParaRPr lang="en-US" dirty="0"/>
        </a:p>
      </dgm:t>
    </dgm:pt>
    <dgm:pt modelId="{0BD62C22-5DCA-4D8C-9290-D8F8A6356E12}" type="parTrans" cxnId="{28A846D3-B97A-49F9-9C93-B3BAE38758E3}">
      <dgm:prSet/>
      <dgm:spPr/>
      <dgm:t>
        <a:bodyPr/>
        <a:lstStyle/>
        <a:p>
          <a:endParaRPr lang="en-US"/>
        </a:p>
      </dgm:t>
    </dgm:pt>
    <dgm:pt modelId="{67B4EBC5-34F2-4F6B-BDB5-94B7D16D50A2}" type="sibTrans" cxnId="{28A846D3-B97A-49F9-9C93-B3BAE38758E3}">
      <dgm:prSet/>
      <dgm:spPr/>
      <dgm:t>
        <a:bodyPr/>
        <a:lstStyle/>
        <a:p>
          <a:endParaRPr lang="en-US"/>
        </a:p>
      </dgm:t>
    </dgm:pt>
    <dgm:pt modelId="{89A311B3-F6B4-43D7-BDE0-6B05C287F2B6}">
      <dgm:prSet/>
      <dgm:spPr/>
      <dgm:t>
        <a:bodyPr/>
        <a:lstStyle/>
        <a:p>
          <a:pPr>
            <a:lnSpc>
              <a:spcPct val="100000"/>
            </a:lnSpc>
          </a:pPr>
          <a:r>
            <a:rPr lang="en-US" dirty="0"/>
            <a:t>Συνειδητές πεποιθήσεις που κάποιος γνωρίζει και μπορεί να διατυπώσει.</a:t>
          </a:r>
        </a:p>
      </dgm:t>
    </dgm:pt>
    <dgm:pt modelId="{6876F737-0C58-436A-BDA3-7C24C84543B8}" type="parTrans" cxnId="{B128A6CB-F54B-4864-ADEF-7FCC68CFF5E3}">
      <dgm:prSet/>
      <dgm:spPr/>
      <dgm:t>
        <a:bodyPr/>
        <a:lstStyle/>
        <a:p>
          <a:endParaRPr lang="en-US"/>
        </a:p>
      </dgm:t>
    </dgm:pt>
    <dgm:pt modelId="{B9C97893-63A3-4EBD-98AB-23B390D52874}" type="sibTrans" cxnId="{B128A6CB-F54B-4864-ADEF-7FCC68CFF5E3}">
      <dgm:prSet/>
      <dgm:spPr/>
      <dgm:t>
        <a:bodyPr/>
        <a:lstStyle/>
        <a:p>
          <a:endParaRPr lang="en-US"/>
        </a:p>
      </dgm:t>
    </dgm:pt>
    <dgm:pt modelId="{5C962527-E6E6-415F-9EF7-3B40B7264E20}" type="pres">
      <dgm:prSet presAssocID="{F6A9FED1-E68D-4A83-BBB8-9587B7FA15CB}" presName="root" presStyleCnt="0">
        <dgm:presLayoutVars>
          <dgm:dir/>
          <dgm:resizeHandles val="exact"/>
        </dgm:presLayoutVars>
      </dgm:prSet>
      <dgm:spPr/>
    </dgm:pt>
    <dgm:pt modelId="{90C24080-18D1-4478-8969-3F9CA4C53629}" type="pres">
      <dgm:prSet presAssocID="{C915262C-F7B0-401D-B6C3-3ED5B2250EB4}" presName="compNode" presStyleCnt="0"/>
      <dgm:spPr/>
    </dgm:pt>
    <dgm:pt modelId="{C24F62A7-A3CE-4DBE-BE50-27B3B422857A}" type="pres">
      <dgm:prSet presAssocID="{C915262C-F7B0-401D-B6C3-3ED5B2250EB4}" presName="iconRect" presStyleLbl="node1" presStyleIdx="0" presStyleCnt="2"/>
      <dgm:spPr/>
    </dgm:pt>
    <dgm:pt modelId="{B2E29E41-9EE2-4FF3-85B9-1D811EF26D24}" type="pres">
      <dgm:prSet presAssocID="{C915262C-F7B0-401D-B6C3-3ED5B2250EB4}" presName="spaceRect" presStyleCnt="0"/>
      <dgm:spPr/>
    </dgm:pt>
    <dgm:pt modelId="{CD387324-DA4A-4C25-9B5A-D9FC06E539BE}" type="pres">
      <dgm:prSet presAssocID="{C915262C-F7B0-401D-B6C3-3ED5B2250EB4}" presName="textRect" presStyleLbl="revTx" presStyleIdx="0" presStyleCnt="2">
        <dgm:presLayoutVars>
          <dgm:chMax val="1"/>
          <dgm:chPref val="1"/>
        </dgm:presLayoutVars>
      </dgm:prSet>
      <dgm:spPr/>
    </dgm:pt>
    <dgm:pt modelId="{E98015ED-69CB-41A0-8D5F-DFAC0AD48309}" type="pres">
      <dgm:prSet presAssocID="{67B4EBC5-34F2-4F6B-BDB5-94B7D16D50A2}" presName="sibTrans" presStyleCnt="0"/>
      <dgm:spPr/>
    </dgm:pt>
    <dgm:pt modelId="{B6EFD74B-56E5-4C02-BF8A-4D694E690459}" type="pres">
      <dgm:prSet presAssocID="{89A311B3-F6B4-43D7-BDE0-6B05C287F2B6}" presName="compNode" presStyleCnt="0"/>
      <dgm:spPr/>
    </dgm:pt>
    <dgm:pt modelId="{8AFB2E26-A5A1-49D8-8E44-8E4BA360CD12}" type="pres">
      <dgm:prSet presAssocID="{89A311B3-F6B4-43D7-BDE0-6B05C287F2B6}"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cial Network"/>
        </a:ext>
      </dgm:extLst>
    </dgm:pt>
    <dgm:pt modelId="{E7346EA8-76B3-4B71-B048-A0255539165F}" type="pres">
      <dgm:prSet presAssocID="{89A311B3-F6B4-43D7-BDE0-6B05C287F2B6}" presName="spaceRect" presStyleCnt="0"/>
      <dgm:spPr/>
    </dgm:pt>
    <dgm:pt modelId="{DDE0BD05-10D3-40FE-9A96-6E09B916079B}" type="pres">
      <dgm:prSet presAssocID="{89A311B3-F6B4-43D7-BDE0-6B05C287F2B6}" presName="textRect" presStyleLbl="revTx" presStyleIdx="1" presStyleCnt="2">
        <dgm:presLayoutVars>
          <dgm:chMax val="1"/>
          <dgm:chPref val="1"/>
        </dgm:presLayoutVars>
      </dgm:prSet>
      <dgm:spPr/>
    </dgm:pt>
  </dgm:ptLst>
  <dgm:cxnLst>
    <dgm:cxn modelId="{B7013840-6002-4DB2-9DD1-295510BB03A7}" type="presOf" srcId="{C915262C-F7B0-401D-B6C3-3ED5B2250EB4}" destId="{CD387324-DA4A-4C25-9B5A-D9FC06E539BE}" srcOrd="0" destOrd="0" presId="urn:microsoft.com/office/officeart/2018/2/layout/IconLabelList"/>
    <dgm:cxn modelId="{E20F577B-0829-46E7-BD89-C50D78D489B1}" type="presOf" srcId="{89A311B3-F6B4-43D7-BDE0-6B05C287F2B6}" destId="{DDE0BD05-10D3-40FE-9A96-6E09B916079B}" srcOrd="0" destOrd="0" presId="urn:microsoft.com/office/officeart/2018/2/layout/IconLabelList"/>
    <dgm:cxn modelId="{994FE27B-CE37-4A64-B1E4-66BBAB8C65B5}" type="presOf" srcId="{F6A9FED1-E68D-4A83-BBB8-9587B7FA15CB}" destId="{5C962527-E6E6-415F-9EF7-3B40B7264E20}" srcOrd="0" destOrd="0" presId="urn:microsoft.com/office/officeart/2018/2/layout/IconLabelList"/>
    <dgm:cxn modelId="{B128A6CB-F54B-4864-ADEF-7FCC68CFF5E3}" srcId="{F6A9FED1-E68D-4A83-BBB8-9587B7FA15CB}" destId="{89A311B3-F6B4-43D7-BDE0-6B05C287F2B6}" srcOrd="1" destOrd="0" parTransId="{6876F737-0C58-436A-BDA3-7C24C84543B8}" sibTransId="{B9C97893-63A3-4EBD-98AB-23B390D52874}"/>
    <dgm:cxn modelId="{28A846D3-B97A-49F9-9C93-B3BAE38758E3}" srcId="{F6A9FED1-E68D-4A83-BBB8-9587B7FA15CB}" destId="{C915262C-F7B0-401D-B6C3-3ED5B2250EB4}" srcOrd="0" destOrd="0" parTransId="{0BD62C22-5DCA-4D8C-9290-D8F8A6356E12}" sibTransId="{67B4EBC5-34F2-4F6B-BDB5-94B7D16D50A2}"/>
    <dgm:cxn modelId="{979A68F6-568D-4B52-B6A7-8504DB262D8E}" type="presParOf" srcId="{5C962527-E6E6-415F-9EF7-3B40B7264E20}" destId="{90C24080-18D1-4478-8969-3F9CA4C53629}" srcOrd="0" destOrd="0" presId="urn:microsoft.com/office/officeart/2018/2/layout/IconLabelList"/>
    <dgm:cxn modelId="{EF006F8C-176B-4F98-8BCA-D65FB34406EF}" type="presParOf" srcId="{90C24080-18D1-4478-8969-3F9CA4C53629}" destId="{C24F62A7-A3CE-4DBE-BE50-27B3B422857A}" srcOrd="0" destOrd="0" presId="urn:microsoft.com/office/officeart/2018/2/layout/IconLabelList"/>
    <dgm:cxn modelId="{F194B261-80EF-4999-8528-8FF2DC6C4C62}" type="presParOf" srcId="{90C24080-18D1-4478-8969-3F9CA4C53629}" destId="{B2E29E41-9EE2-4FF3-85B9-1D811EF26D24}" srcOrd="1" destOrd="0" presId="urn:microsoft.com/office/officeart/2018/2/layout/IconLabelList"/>
    <dgm:cxn modelId="{CB557FAE-53C0-47B0-BE6D-13114354728A}" type="presParOf" srcId="{90C24080-18D1-4478-8969-3F9CA4C53629}" destId="{CD387324-DA4A-4C25-9B5A-D9FC06E539BE}" srcOrd="2" destOrd="0" presId="urn:microsoft.com/office/officeart/2018/2/layout/IconLabelList"/>
    <dgm:cxn modelId="{7698E524-AF7A-4884-82D6-1E22056F9685}" type="presParOf" srcId="{5C962527-E6E6-415F-9EF7-3B40B7264E20}" destId="{E98015ED-69CB-41A0-8D5F-DFAC0AD48309}" srcOrd="1" destOrd="0" presId="urn:microsoft.com/office/officeart/2018/2/layout/IconLabelList"/>
    <dgm:cxn modelId="{5FF6ED89-D526-4E0A-B4BC-492A16E6A7F3}" type="presParOf" srcId="{5C962527-E6E6-415F-9EF7-3B40B7264E20}" destId="{B6EFD74B-56E5-4C02-BF8A-4D694E690459}" srcOrd="2" destOrd="0" presId="urn:microsoft.com/office/officeart/2018/2/layout/IconLabelList"/>
    <dgm:cxn modelId="{4AD02C5D-2555-4965-86BC-0CD42B02FECA}" type="presParOf" srcId="{B6EFD74B-56E5-4C02-BF8A-4D694E690459}" destId="{8AFB2E26-A5A1-49D8-8E44-8E4BA360CD12}" srcOrd="0" destOrd="0" presId="urn:microsoft.com/office/officeart/2018/2/layout/IconLabelList"/>
    <dgm:cxn modelId="{93571921-9C15-420D-850E-70F4CDBC9174}" type="presParOf" srcId="{B6EFD74B-56E5-4C02-BF8A-4D694E690459}" destId="{E7346EA8-76B3-4B71-B048-A0255539165F}" srcOrd="1" destOrd="0" presId="urn:microsoft.com/office/officeart/2018/2/layout/IconLabelList"/>
    <dgm:cxn modelId="{3734F5C6-351A-43E4-B87D-26757ABC6C3A}" type="presParOf" srcId="{B6EFD74B-56E5-4C02-BF8A-4D694E690459}" destId="{DDE0BD05-10D3-40FE-9A96-6E09B91607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F62A7-A3CE-4DBE-BE50-27B3B422857A}">
      <dsp:nvSpPr>
        <dsp:cNvPr id="0" name=""/>
        <dsp:cNvSpPr/>
      </dsp:nvSpPr>
      <dsp:spPr>
        <a:xfrm>
          <a:off x="1924012" y="405410"/>
          <a:ext cx="1944000" cy="194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87324-DA4A-4C25-9B5A-D9FC06E539BE}">
      <dsp:nvSpPr>
        <dsp:cNvPr id="0" name=""/>
        <dsp:cNvSpPr/>
      </dsp:nvSpPr>
      <dsp:spPr>
        <a:xfrm>
          <a:off x="736012" y="281957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Ασυνείδητες πεποιθήσεις που μπορούν να επηρεάσουν τη συμπεριφορά χωρίς επίγνωση</a:t>
          </a:r>
          <a:endParaRPr lang="en-US" sz="1800" kern="1200" dirty="0"/>
        </a:p>
      </dsp:txBody>
      <dsp:txXfrm>
        <a:off x="736012" y="2819572"/>
        <a:ext cx="4320000" cy="720000"/>
      </dsp:txXfrm>
    </dsp:sp>
    <dsp:sp modelId="{8AFB2E26-A5A1-49D8-8E44-8E4BA360CD12}">
      <dsp:nvSpPr>
        <dsp:cNvPr id="0" name=""/>
        <dsp:cNvSpPr/>
      </dsp:nvSpPr>
      <dsp:spPr>
        <a:xfrm>
          <a:off x="7000012" y="4054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0BD05-10D3-40FE-9A96-6E09B916079B}">
      <dsp:nvSpPr>
        <dsp:cNvPr id="0" name=""/>
        <dsp:cNvSpPr/>
      </dsp:nvSpPr>
      <dsp:spPr>
        <a:xfrm>
          <a:off x="5812012" y="281957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Συνειδητές πεποιθήσεις που κάποιος γνωρίζει και μπορεί να διατυπώσει.</a:t>
          </a:r>
        </a:p>
      </dsp:txBody>
      <dsp:txXfrm>
        <a:off x="5812012" y="281957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6CF06-B377-E649-AF07-B63FC760687C}" type="datetimeFigureOut">
              <a:rPr lang="x-none" smtClean="0"/>
              <a:t>26/8/2025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31679-3634-5F47-8E38-CC62DAAB296C}" type="slidenum">
              <a:rPr lang="x-none" smtClean="0"/>
              <a:t>‹#›</a:t>
            </a:fld>
            <a:endParaRPr lang="x-none"/>
          </a:p>
        </p:txBody>
      </p:sp>
    </p:spTree>
    <p:extLst>
      <p:ext uri="{BB962C8B-B14F-4D97-AF65-F5344CB8AC3E}">
        <p14:creationId xmlns:p14="http://schemas.microsoft.com/office/powerpoint/2010/main" val="412195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Καλώς ήρθατε στην Ενότητα 1.2., όπου θα επικεντρωθούμε στην αποκάλυψη και κατανόηση των αόρατων δομών που επηρεάζουν τα εκπαιδευτικά μας περιβάλλοντα, ιδίως σε πολυεθνικά και πολυπολιτισμικά πλαίσια.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 Σε αυτή την ενότητα, θα διερευνήσουμε πώς οι σιωπηρές και ρητές προκαταλήψεις μπορούν να διαμορφώσουν τη συμπεριφορά μας ως εκπαιδευτικών και να επηρεάσουν τους μαθητές μας.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Στόχος μας είναι να αναγνωρίσουμε αυτές τις προκαταλήψεις και να μάθουμε πώς να τις αντιμετωπίζουμε αποτελεσματικά, ώστε να δημιουργήσουμε μια τάξη</a:t>
            </a:r>
            <a:r>
              <a:rPr lang="el-GR" sz="1800" dirty="0"/>
              <a:t> </a:t>
            </a:r>
            <a:r>
              <a:rPr lang="en-GB" sz="1800" dirty="0"/>
              <a:t>και με περισσότερη ισότητα.</a:t>
            </a:r>
            <a:endParaRPr lang="x-none" dirty="0"/>
          </a:p>
        </p:txBody>
      </p:sp>
      <p:sp>
        <p:nvSpPr>
          <p:cNvPr id="4" name="Slide Number Placeholder 3"/>
          <p:cNvSpPr>
            <a:spLocks noGrp="1"/>
          </p:cNvSpPr>
          <p:nvPr>
            <p:ph type="sldNum" sz="quarter" idx="5"/>
          </p:nvPr>
        </p:nvSpPr>
        <p:spPr/>
        <p:txBody>
          <a:bodyPr/>
          <a:lstStyle/>
          <a:p>
            <a:fld id="{79D31679-3634-5F47-8E38-CC62DAAB296C}" type="slidenum">
              <a:rPr lang="x-none" smtClean="0"/>
              <a:t>1</a:t>
            </a:fld>
            <a:endParaRPr lang="x-none"/>
          </a:p>
        </p:txBody>
      </p:sp>
    </p:spTree>
    <p:extLst>
      <p:ext uri="{BB962C8B-B14F-4D97-AF65-F5344CB8AC3E}">
        <p14:creationId xmlns:p14="http://schemas.microsoft.com/office/powerpoint/2010/main" val="163203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Ας ξεκινήσουμε με τη διάκριση μεταξύ σιωπηρών και ρητών στάσεων.</a:t>
            </a:r>
          </a:p>
          <a:p>
            <a:endParaRPr lang="en-GB" dirty="0"/>
          </a:p>
          <a:p>
            <a:r>
              <a:rPr lang="en-GB" b="1" dirty="0"/>
              <a:t>Οι σιωπηρές στάσεις </a:t>
            </a:r>
            <a:r>
              <a:rPr lang="en-GB" dirty="0"/>
              <a:t>είναι ασυνείδητες πεποιθήσεις που μπορούν να επηρεάσουν τις πράξεις μας χωρίς να το συνειδητοποιούμε.</a:t>
            </a:r>
          </a:p>
          <a:p>
            <a:r>
              <a:rPr lang="en-GB" dirty="0"/>
              <a:t>Από την άλλη πλευρά, οι </a:t>
            </a:r>
            <a:r>
              <a:rPr lang="en-GB" b="1" dirty="0"/>
              <a:t>ρητές στάσεις </a:t>
            </a:r>
            <a:r>
              <a:rPr lang="en-GB" dirty="0"/>
              <a:t>είναι οι συνειδητές πεποιθήσεις που μπορούμε να διατυπώσουμε και να αναστοχαστούμε. </a:t>
            </a:r>
          </a:p>
          <a:p>
            <a:endParaRPr lang="en-GB" dirty="0"/>
          </a:p>
          <a:p>
            <a:r>
              <a:rPr lang="en-GB" dirty="0"/>
              <a:t>Για παράδειγμα, ως εκπαιδευτικοί, μπορεί να πιστεύουμε συνειδητά ότι πρέπει να φερόμαστε δίκαια σε όλους τους μαθητές - μια ρητή στάση. Ωστόσο, οι σιωπηρές στάσεις μπορεί ακόμα να μας κάνουν να αντιδρούμε διαφορετικά στους μαθητές με βάση στερεότυπα ή προκαταλήψεις που δεν έχουμε πλήρη επίγνωση. </a:t>
            </a:r>
          </a:p>
          <a:p>
            <a:endParaRPr lang="en-GB" dirty="0"/>
          </a:p>
          <a:p>
            <a:r>
              <a:rPr lang="en-GB" dirty="0"/>
              <a:t>Αυτή η διαφορά μεταξύ αυτού που πιστεύουμε και του τρόπου με τον οποίο μπορεί να ενεργούμε ασυνείδητα είναι ζωτικής σημασίας για να κατανοήσουμε αν στοχεύουμε στη δημιουργία ενός </a:t>
            </a:r>
            <a:r>
              <a:rPr lang="el-GR" dirty="0"/>
              <a:t>συμπεριληπτικού </a:t>
            </a:r>
            <a:r>
              <a:rPr lang="en-GB" dirty="0"/>
              <a:t>π</a:t>
            </a:r>
            <a:r>
              <a:rPr lang="en-GB" dirty="0" err="1"/>
              <a:t>ερι</a:t>
            </a:r>
            <a:r>
              <a:rPr lang="en-GB" dirty="0"/>
              <a:t>βάλλοντος.</a:t>
            </a:r>
            <a:endParaRPr lang="x-none" dirty="0"/>
          </a:p>
        </p:txBody>
      </p:sp>
      <p:sp>
        <p:nvSpPr>
          <p:cNvPr id="4" name="Slide Number Placeholder 3"/>
          <p:cNvSpPr>
            <a:spLocks noGrp="1"/>
          </p:cNvSpPr>
          <p:nvPr>
            <p:ph type="sldNum" sz="quarter" idx="5"/>
          </p:nvPr>
        </p:nvSpPr>
        <p:spPr/>
        <p:txBody>
          <a:bodyPr/>
          <a:lstStyle/>
          <a:p>
            <a:fld id="{79D31679-3634-5F47-8E38-CC62DAAB296C}" type="slidenum">
              <a:rPr lang="x-none" smtClean="0"/>
              <a:t>3</a:t>
            </a:fld>
            <a:endParaRPr lang="x-none"/>
          </a:p>
        </p:txBody>
      </p:sp>
    </p:spTree>
    <p:extLst>
      <p:ext uri="{BB962C8B-B14F-4D97-AF65-F5344CB8AC3E}">
        <p14:creationId xmlns:p14="http://schemas.microsoft.com/office/powerpoint/2010/main" val="19502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Στη συνέχεια, ας συζητήσουμε τη γνωστική </a:t>
            </a:r>
            <a:r>
              <a:rPr lang="el-GR" sz="1800" dirty="0"/>
              <a:t>ασυμφωνία</a:t>
            </a:r>
            <a:r>
              <a:rPr lang="en-GB" sz="1800" dirty="0"/>
              <a:t>, μια ψυχολογική δυσφορία που προκύπτει όταν έχουμε αντικρουόμενες πεποιθήσεις ή όταν οι πράξεις μας δεν </a:t>
            </a:r>
            <a:r>
              <a:rPr lang="el-GR" sz="1800" dirty="0"/>
              <a:t>συμβαδίζουν</a:t>
            </a:r>
            <a:r>
              <a:rPr lang="en-GB" sz="1800" dirty="0"/>
              <a:t> με τις αξίες που έχουμε δηλώσει. </a:t>
            </a:r>
          </a:p>
          <a:p>
            <a:endParaRPr lang="en-GB" sz="1800" dirty="0"/>
          </a:p>
          <a:p>
            <a:r>
              <a:rPr lang="en-GB" sz="1800" dirty="0"/>
              <a:t>Για παράδειγμα, το να πιστεύει κανείς στη δικαιοσύνη ενώ ασυνείδητα ενεργεί με βάση προκαταλήψεις μπορεί να δημιουργήσει γνωστική ασυ</a:t>
            </a:r>
            <a:r>
              <a:rPr lang="el-GR" sz="1800" dirty="0" err="1"/>
              <a:t>μφωνία</a:t>
            </a:r>
            <a:r>
              <a:rPr lang="en-GB" sz="1800" dirty="0"/>
              <a:t>. Αυτή η δυσφορία μπορεί να αποτελέσει ισχυρό κίνητρο για αλλαγή, ωθώντας μας να αποκτήσουμε μεγαλύτερη αυτογνωσία και να λάβουμε μέτρα για να ε</a:t>
            </a:r>
            <a:r>
              <a:rPr lang="el-GR" sz="1800" dirty="0" err="1"/>
              <a:t>συμβαδί</a:t>
            </a:r>
            <a:r>
              <a:rPr lang="en-GB" sz="1800" dirty="0" err="1"/>
              <a:t>σουμε</a:t>
            </a:r>
            <a:r>
              <a:rPr lang="en-GB" sz="1800" dirty="0"/>
              <a:t> τις συμπεριφορές μας με τις ρητές πεποιθήσεις μας.</a:t>
            </a:r>
          </a:p>
          <a:p>
            <a:endParaRPr lang="en-GB" sz="1800" dirty="0"/>
          </a:p>
          <a:p>
            <a:r>
              <a:rPr lang="en-GB" sz="1800" dirty="0"/>
              <a:t> Ο τακτικός αυτοστοχασμός αποτελεί ζωτικό εργαλείο για την επίλυση αυτής της ασυ</a:t>
            </a:r>
            <a:r>
              <a:rPr lang="el-GR" sz="1800" dirty="0" err="1"/>
              <a:t>μφωνίας</a:t>
            </a:r>
            <a:r>
              <a:rPr lang="el-GR" sz="1800" dirty="0"/>
              <a:t> </a:t>
            </a:r>
            <a:r>
              <a:rPr lang="en-GB" sz="1800" dirty="0"/>
              <a:t>και τη μείωση των προκατειλημμένων συμπεριφορών.</a:t>
            </a:r>
            <a:endParaRPr lang="x-none" dirty="0"/>
          </a:p>
        </p:txBody>
      </p:sp>
      <p:sp>
        <p:nvSpPr>
          <p:cNvPr id="4" name="Slide Number Placeholder 3"/>
          <p:cNvSpPr>
            <a:spLocks noGrp="1"/>
          </p:cNvSpPr>
          <p:nvPr>
            <p:ph type="sldNum" sz="quarter" idx="5"/>
          </p:nvPr>
        </p:nvSpPr>
        <p:spPr/>
        <p:txBody>
          <a:bodyPr/>
          <a:lstStyle/>
          <a:p>
            <a:fld id="{79D31679-3634-5F47-8E38-CC62DAAB296C}" type="slidenum">
              <a:rPr lang="x-none" smtClean="0"/>
              <a:t>4</a:t>
            </a:fld>
            <a:endParaRPr lang="x-none"/>
          </a:p>
        </p:txBody>
      </p:sp>
    </p:spTree>
    <p:extLst>
      <p:ext uri="{BB962C8B-B14F-4D97-AF65-F5344CB8AC3E}">
        <p14:creationId xmlns:p14="http://schemas.microsoft.com/office/powerpoint/2010/main" val="16778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Για να μειώσουμε αποτελεσματικά τις προκαταλήψεις στις διδακτικές μας πρακτικές, μπορούμε να χρησιμοποιήσουμε διάφορες στρατηγικές.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Πρώτον, η αυτοκριτική μέσω ημερολογίου και η αναζήτηση ανατροφοδότησης από ομότιμους μπορεί να μας βοηθήσει να εντοπίσουμε και να αντιμετωπίσουμε τις προκαταλήψεις μας.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Εργαλεία όπως το </a:t>
            </a:r>
            <a:r>
              <a:rPr lang="en-GB" b="1" dirty="0"/>
              <a:t>Implicit Association Test, ή IAT</a:t>
            </a:r>
            <a:r>
              <a:rPr lang="en-GB" dirty="0"/>
              <a:t>, μπορούν να αποκαλύψουν ασυνείδητες προκαταλήψεις που μπορεί να μην γνωρίζουμε. Η συνεχής επαγγελματική ανάπτυξη σχετικά με την πολυμορφία και τη</a:t>
            </a:r>
            <a:r>
              <a:rPr lang="el-GR" dirty="0"/>
              <a:t> συμπερίληψη </a:t>
            </a:r>
            <a:r>
              <a:rPr lang="en-GB" dirty="0" err="1"/>
              <a:t>είν</a:t>
            </a:r>
            <a:r>
              <a:rPr lang="en-GB" dirty="0"/>
              <a:t>αι επίσης απαραίτητη.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Επιπλέον, η αλληλεπίδραση με διαφορετικές ομάδες μπορεί να βοηθήσει στην άρση των στερεοτύπων και να διευρύνει την κατανόησή μας.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Οι δράσεις αυτές συμβάλλουν συλλογικά στη δημιουργία ενός περιβάλλοντος </a:t>
            </a:r>
            <a:r>
              <a:rPr lang="el-GR" dirty="0"/>
              <a:t>συμπεριληπτικής </a:t>
            </a:r>
            <a:r>
              <a:rPr lang="en-GB" dirty="0" err="1"/>
              <a:t>τάξης</a:t>
            </a:r>
            <a:r>
              <a:rPr lang="en-GB" dirty="0"/>
              <a:t>.</a:t>
            </a:r>
            <a:endParaRPr lang="x-none" dirty="0"/>
          </a:p>
        </p:txBody>
      </p:sp>
      <p:sp>
        <p:nvSpPr>
          <p:cNvPr id="4" name="Slide Number Placeholder 3"/>
          <p:cNvSpPr>
            <a:spLocks noGrp="1"/>
          </p:cNvSpPr>
          <p:nvPr>
            <p:ph type="sldNum" sz="quarter" idx="5"/>
          </p:nvPr>
        </p:nvSpPr>
        <p:spPr/>
        <p:txBody>
          <a:bodyPr/>
          <a:lstStyle/>
          <a:p>
            <a:fld id="{79D31679-3634-5F47-8E38-CC62DAAB296C}" type="slidenum">
              <a:rPr lang="x-none" smtClean="0"/>
              <a:t>5</a:t>
            </a:fld>
            <a:endParaRPr lang="x-none"/>
          </a:p>
        </p:txBody>
      </p:sp>
    </p:spTree>
    <p:extLst>
      <p:ext uri="{BB962C8B-B14F-4D97-AF65-F5344CB8AC3E}">
        <p14:creationId xmlns:p14="http://schemas.microsoft.com/office/powerpoint/2010/main" val="352306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1200"/>
              </a:spcBef>
              <a:spcAft>
                <a:spcPts val="1200"/>
              </a:spcAft>
              <a:buClrTx/>
              <a:buSzTx/>
              <a:buFontTx/>
              <a:buNone/>
              <a:tabLst/>
              <a:defRPr/>
            </a:pPr>
            <a:r>
              <a:rPr lang="en-GB" dirty="0"/>
              <a:t>Οι εκπαιδευτικοί μπορούν να μετριάσουν την προκατάληψη αναλογιζόμενοι τις προσωπικές τους εμπειρίες, αμφισβητώντας τις αρχικές ερμηνείες της συμπεριφοράς των μαθητών και διαβάζοντας υλικό που αμφισβητεί τις πεποιθήσεις τους. Αυτά τα βήματα βοηθούν να διασφαλίσουμε ότι οι ενέργειές μας </a:t>
            </a:r>
            <a:r>
              <a:rPr lang="el-GR" dirty="0"/>
              <a:t>συμβαδίζουν</a:t>
            </a:r>
            <a:r>
              <a:rPr lang="en-GB" dirty="0"/>
              <a:t> με τις αξίες μας, οδηγώντας σε μια πιο δίκαιη τάξη:</a:t>
            </a:r>
          </a:p>
          <a:p>
            <a:pPr marL="0" marR="0" lvl="0" indent="0" algn="just" defTabSz="914400" rtl="0" eaLnBrk="1" fontAlgn="auto" latinLnBrk="0" hangingPunct="1">
              <a:lnSpc>
                <a:spcPct val="107000"/>
              </a:lnSpc>
              <a:spcBef>
                <a:spcPts val="1200"/>
              </a:spcBef>
              <a:spcAft>
                <a:spcPts val="1200"/>
              </a:spcAft>
              <a:buClrTx/>
              <a:buSzTx/>
              <a:buFontTx/>
              <a:buNone/>
              <a:tabLst/>
              <a:defRPr/>
            </a:pPr>
            <a:endParaRPr lang="de-DE" dirty="0"/>
          </a:p>
          <a:p>
            <a:pPr marL="0" marR="0" lvl="0" indent="0" algn="just" defTabSz="914400" rtl="0" eaLnBrk="1" fontAlgn="auto" latinLnBrk="0" hangingPunct="1">
              <a:lnSpc>
                <a:spcPct val="107000"/>
              </a:lnSpc>
              <a:spcBef>
                <a:spcPts val="1200"/>
              </a:spcBef>
              <a:spcAft>
                <a:spcPts val="1200"/>
              </a:spcAft>
              <a:buClrTx/>
              <a:buSzTx/>
              <a:buFontTx/>
              <a:buNone/>
              <a:tabLst/>
              <a:defRPr/>
            </a:pPr>
            <a:r>
              <a:rPr lang="en-GB" b="1" dirty="0"/>
              <a:t>- Εξερευνήστε προσωπικές αφηγήσεις:</a:t>
            </a:r>
            <a:r>
              <a:rPr lang="en-GB" dirty="0"/>
              <a:t> Σκεφτείτε την ανατροφή και τις πολιτισμικές επιρροές που διαμορφώνουν τις αξίες.</a:t>
            </a:r>
          </a:p>
          <a:p>
            <a:pPr marL="0" marR="0" lvl="0" indent="0" algn="just" defTabSz="914400" rtl="0" eaLnBrk="1" fontAlgn="auto" latinLnBrk="0" hangingPunct="1">
              <a:lnSpc>
                <a:spcPct val="107000"/>
              </a:lnSpc>
              <a:spcBef>
                <a:spcPts val="1200"/>
              </a:spcBef>
              <a:spcAft>
                <a:spcPts val="1200"/>
              </a:spcAft>
              <a:buClrTx/>
              <a:buSzTx/>
              <a:buFontTx/>
              <a:buNone/>
              <a:tabLst/>
              <a:defRPr/>
            </a:pPr>
            <a:r>
              <a:rPr lang="en-GB" b="1" dirty="0"/>
              <a:t>- Αναζήτηση εναλλακτικών εξηγήσεων:</a:t>
            </a:r>
            <a:r>
              <a:rPr lang="en-GB" dirty="0"/>
              <a:t> Αμφισβήτηση των αρχικών ερμηνειών και εξέταση διαφορετικών προοπτικών.</a:t>
            </a:r>
          </a:p>
          <a:p>
            <a:pPr marL="0" marR="0" lvl="0" indent="0" algn="just" defTabSz="914400" rtl="0" eaLnBrk="1" fontAlgn="auto" latinLnBrk="0" hangingPunct="1">
              <a:lnSpc>
                <a:spcPct val="107000"/>
              </a:lnSpc>
              <a:spcBef>
                <a:spcPts val="1200"/>
              </a:spcBef>
              <a:spcAft>
                <a:spcPts val="1200"/>
              </a:spcAft>
              <a:buClrTx/>
              <a:buSzTx/>
              <a:buFontTx/>
              <a:buNone/>
              <a:tabLst/>
              <a:defRPr/>
            </a:pPr>
            <a:r>
              <a:rPr lang="en-GB" b="1" dirty="0"/>
              <a:t>- Διαβάστε ευρέως:</a:t>
            </a:r>
            <a:r>
              <a:rPr lang="en-GB" dirty="0"/>
              <a:t> Ασχοληθείτε με βιβλία και πηγές που αμφισβητούν τις προσωπικές σας προκαταλήψεις.</a:t>
            </a:r>
          </a:p>
          <a:p>
            <a:pPr marL="0" marR="0" lvl="0" indent="0" algn="just" defTabSz="914400" rtl="0" eaLnBrk="1" fontAlgn="auto" latinLnBrk="0" hangingPunct="1">
              <a:lnSpc>
                <a:spcPct val="107000"/>
              </a:lnSpc>
              <a:spcBef>
                <a:spcPts val="1200"/>
              </a:spcBef>
              <a:spcAft>
                <a:spcPts val="1200"/>
              </a:spcAft>
              <a:buClrTx/>
              <a:buSzTx/>
              <a:buFontTx/>
              <a:buNone/>
              <a:tabLst/>
              <a:defRPr/>
            </a:pPr>
            <a:endParaRPr lang="en-GB" b="1" dirty="0"/>
          </a:p>
          <a:p>
            <a:pPr marL="0" marR="0" lvl="0" indent="0" algn="just" defTabSz="914400" rtl="0" eaLnBrk="1" fontAlgn="auto" latinLnBrk="0" hangingPunct="1">
              <a:lnSpc>
                <a:spcPct val="107000"/>
              </a:lnSpc>
              <a:spcBef>
                <a:spcPts val="1200"/>
              </a:spcBef>
              <a:spcAft>
                <a:spcPts val="1200"/>
              </a:spcAft>
              <a:buClrTx/>
              <a:buSzTx/>
              <a:buFontTx/>
              <a:buNone/>
              <a:tabLst/>
              <a:defRPr/>
            </a:pPr>
            <a:r>
              <a:rPr lang="en-GB" dirty="0"/>
              <a:t>Με την αντιμετώπιση των σιωπηρών προκαταλήψεων, οι εκπαιδευτικοί μπορούν να προωθήσουν ένα πιο δίκαιο και </a:t>
            </a:r>
            <a:r>
              <a:rPr lang="el-GR" dirty="0"/>
              <a:t>συμπεριληπτικό </a:t>
            </a:r>
            <a:r>
              <a:rPr lang="en-GB" dirty="0"/>
              <a:t>π</a:t>
            </a:r>
            <a:r>
              <a:rPr lang="en-GB" dirty="0" err="1"/>
              <a:t>ερι</a:t>
            </a:r>
            <a:r>
              <a:rPr lang="en-GB" dirty="0"/>
              <a:t>βάλλον στην τάξη.</a:t>
            </a:r>
            <a:endParaRPr lang="x-none" dirty="0"/>
          </a:p>
        </p:txBody>
      </p:sp>
      <p:sp>
        <p:nvSpPr>
          <p:cNvPr id="4" name="Slide Number Placeholder 3"/>
          <p:cNvSpPr>
            <a:spLocks noGrp="1"/>
          </p:cNvSpPr>
          <p:nvPr>
            <p:ph type="sldNum" sz="quarter" idx="5"/>
          </p:nvPr>
        </p:nvSpPr>
        <p:spPr/>
        <p:txBody>
          <a:bodyPr/>
          <a:lstStyle/>
          <a:p>
            <a:fld id="{79D31679-3634-5F47-8E38-CC62DAAB296C}" type="slidenum">
              <a:rPr lang="x-none" smtClean="0"/>
              <a:t>6</a:t>
            </a:fld>
            <a:endParaRPr lang="x-none"/>
          </a:p>
        </p:txBody>
      </p:sp>
    </p:spTree>
    <p:extLst>
      <p:ext uri="{BB962C8B-B14F-4D97-AF65-F5344CB8AC3E}">
        <p14:creationId xmlns:p14="http://schemas.microsoft.com/office/powerpoint/2010/main" val="252097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Η αναγνώριση και η επίλυση των συγκρούσεων μεταξύ σιωπηρών και ρητών στάσεων είναι το κλειδί για την προώθηση της συμμετοχικότητας.</a:t>
            </a:r>
          </a:p>
          <a:p>
            <a:endParaRPr lang="en-GB" sz="1800" b="1" dirty="0"/>
          </a:p>
          <a:p>
            <a:r>
              <a:rPr lang="en-GB" sz="1800" b="1" dirty="0"/>
              <a:t>Επόμενα βήματα:</a:t>
            </a:r>
            <a:r>
              <a:rPr lang="en-GB" sz="1800" dirty="0"/>
              <a:t> Ενθαρρύνετε την αυτοαξιολόγηση και τη συνεχή βελτίωση των διδακτικών πρακτικών για να διασφαλιστεί η δικαιοσύνη και η ισότητα για όλους τους μαθητές.</a:t>
            </a:r>
            <a:endParaRPr lang="x-none" dirty="0"/>
          </a:p>
        </p:txBody>
      </p:sp>
      <p:sp>
        <p:nvSpPr>
          <p:cNvPr id="4" name="Slide Number Placeholder 3"/>
          <p:cNvSpPr>
            <a:spLocks noGrp="1"/>
          </p:cNvSpPr>
          <p:nvPr>
            <p:ph type="sldNum" sz="quarter" idx="5"/>
          </p:nvPr>
        </p:nvSpPr>
        <p:spPr/>
        <p:txBody>
          <a:bodyPr/>
          <a:lstStyle/>
          <a:p>
            <a:fld id="{79D31679-3634-5F47-8E38-CC62DAAB296C}" type="slidenum">
              <a:rPr lang="x-none" smtClean="0"/>
              <a:t>7</a:t>
            </a:fld>
            <a:endParaRPr lang="x-none"/>
          </a:p>
        </p:txBody>
      </p:sp>
    </p:spTree>
    <p:extLst>
      <p:ext uri="{BB962C8B-B14F-4D97-AF65-F5344CB8AC3E}">
        <p14:creationId xmlns:p14="http://schemas.microsoft.com/office/powerpoint/2010/main" val="127093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26/8/2025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26/8/2025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26/8/2025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26/8/2025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26/8/2025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26/8/2025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26/8/2025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abs/pii/S0022103108001145?via%3Dihub" TargetMode="External"/><Relationship Id="rId7" Type="http://schemas.openxmlformats.org/officeDocument/2006/relationships/hyperlink" Target="https://www.cep.ngo/uploads/1/1/2/5/11252849/msea_educator_self_assessment__1_.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nafsa.org/ie-magazine/2020/8/4/strategies-countering-unconscious-bias-classroom" TargetMode="External"/><Relationship Id="rId5" Type="http://schemas.openxmlformats.org/officeDocument/2006/relationships/hyperlink" Target="https://www.nea.org/resource-library/implicit-bias-microaggressions-and-stereotypes-resources" TargetMode="External"/><Relationship Id="rId4" Type="http://schemas.openxmlformats.org/officeDocument/2006/relationships/hyperlink" Target="https://schools.utah.gov/ulead/uleadfiles/reports/topicoverview/Three%20Steps%20to%20Address%20Implicit%20Biases%20and%20Improve%20Equit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5474139" cy="2492990"/>
          </a:xfrm>
          <a:prstGeom prst="rect">
            <a:avLst/>
          </a:prstGeom>
          <a:noFill/>
        </p:spPr>
        <p:txBody>
          <a:bodyPr wrap="square" rtlCol="0">
            <a:spAutoFit/>
          </a:bodyPr>
          <a:lstStyle/>
          <a:p>
            <a:r>
              <a:rPr lang="el-GR" sz="4400" dirty="0">
                <a:solidFill>
                  <a:schemeClr val="bg1"/>
                </a:solidFill>
                <a:latin typeface="+mj-lt"/>
              </a:rPr>
              <a:t>Ενότητα</a:t>
            </a:r>
            <a:r>
              <a:rPr lang="en-US" sz="4400" dirty="0">
                <a:solidFill>
                  <a:schemeClr val="bg1"/>
                </a:solidFill>
                <a:latin typeface="+mj-lt"/>
              </a:rPr>
              <a:t> 1.2 </a:t>
            </a:r>
          </a:p>
          <a:p>
            <a:r>
              <a:rPr lang="en-GB" sz="2800" b="1" dirty="0">
                <a:solidFill>
                  <a:srgbClr val="69ABDB"/>
                </a:solidFill>
              </a:rPr>
              <a:t>Αναστοχασμός σχετικά με τη διαφωνία μεταξύ των δικών μας σιωπηρών και ρητών στάσεων και στερεοτύπων. </a:t>
            </a:r>
            <a:endParaRPr lang="en-US" sz="2800" b="1" dirty="0">
              <a:solidFill>
                <a:srgbClr val="69ABDB"/>
              </a:solidFill>
            </a:endParaRP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252865"/>
                </a:solidFill>
                <a:latin typeface="+mn-lt"/>
                <a:cs typeface="Arial" panose="020B0604020202020204" pitchFamily="34" charset="0"/>
              </a:rPr>
              <a:t>ΕΝΟΤΗΤΑ 1.2</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44448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2400" b="1" dirty="0">
                <a:solidFill>
                  <a:srgbClr val="232765"/>
                </a:solidFill>
                <a:latin typeface="+mn-lt"/>
              </a:rPr>
              <a:t>Σιωπηρές vs. ρητές στάσεις</a:t>
            </a:r>
          </a:p>
        </p:txBody>
      </p:sp>
      <p:graphicFrame>
        <p:nvGraphicFramePr>
          <p:cNvPr id="5" name="Θέση περιεχομένου 2">
            <a:extLst>
              <a:ext uri="{FF2B5EF4-FFF2-40B4-BE49-F238E27FC236}">
                <a16:creationId xmlns:a16="http://schemas.microsoft.com/office/drawing/2014/main" id="{30D4C5D5-9B81-D3FB-4AAB-E70AE5EED2FF}"/>
              </a:ext>
            </a:extLst>
          </p:cNvPr>
          <p:cNvGraphicFramePr>
            <a:graphicFrameLocks noGrp="1"/>
          </p:cNvGraphicFramePr>
          <p:nvPr>
            <p:ph idx="1"/>
            <p:extLst>
              <p:ext uri="{D42A27DB-BD31-4B8C-83A1-F6EECF244321}">
                <p14:modId xmlns:p14="http://schemas.microsoft.com/office/powerpoint/2010/main" val="3022472993"/>
              </p:ext>
            </p:extLst>
          </p:nvPr>
        </p:nvGraphicFramePr>
        <p:xfrm>
          <a:off x="485775" y="2002971"/>
          <a:ext cx="10868025" cy="394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01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02138" y="413719"/>
            <a:ext cx="6477000" cy="4116978"/>
          </a:xfrm>
          <a:solidFill>
            <a:srgbClr val="BDD7EE"/>
          </a:solidFill>
        </p:spPr>
        <p:txBody>
          <a:bodyPr>
            <a:normAutofit/>
          </a:bodyPr>
          <a:lstStyle/>
          <a:p>
            <a:pPr marL="0" indent="0" algn="just">
              <a:buNone/>
            </a:pPr>
            <a:endParaRPr lang="en-US" sz="2400" dirty="0">
              <a:solidFill>
                <a:schemeClr val="bg1"/>
              </a:solidFill>
            </a:endParaRPr>
          </a:p>
          <a:p>
            <a:pPr marL="0" indent="0" algn="just">
              <a:buNone/>
            </a:pPr>
            <a:endParaRPr lang="en-US" sz="2400" dirty="0">
              <a:solidFill>
                <a:schemeClr val="bg1"/>
              </a:solidFill>
            </a:endParaRPr>
          </a:p>
          <a:p>
            <a:pPr marL="0" indent="0" algn="just">
              <a:buNone/>
            </a:pPr>
            <a:r>
              <a:rPr lang="en-US" sz="2400" dirty="0" err="1">
                <a:solidFill>
                  <a:schemeClr val="bg1"/>
                </a:solidFill>
              </a:rPr>
              <a:t>Γνωστική</a:t>
            </a:r>
            <a:r>
              <a:rPr lang="en-US" sz="2400" dirty="0">
                <a:solidFill>
                  <a:schemeClr val="bg1"/>
                </a:solidFill>
              </a:rPr>
              <a:t> α</a:t>
            </a:r>
            <a:r>
              <a:rPr lang="en-US" sz="2400" dirty="0" err="1">
                <a:solidFill>
                  <a:schemeClr val="bg1"/>
                </a:solidFill>
              </a:rPr>
              <a:t>συ</a:t>
            </a:r>
            <a:r>
              <a:rPr lang="el-GR" sz="2400" dirty="0" err="1">
                <a:solidFill>
                  <a:schemeClr val="bg1"/>
                </a:solidFill>
              </a:rPr>
              <a:t>μφωνία</a:t>
            </a:r>
            <a:r>
              <a:rPr lang="en-US" sz="2400" dirty="0">
                <a:solidFill>
                  <a:schemeClr val="bg1"/>
                </a:solidFill>
              </a:rPr>
              <a:t> - </a:t>
            </a:r>
            <a:r>
              <a:rPr lang="en-GB" sz="2400" dirty="0">
                <a:solidFill>
                  <a:schemeClr val="bg1"/>
                </a:solidFill>
              </a:rPr>
              <a:t>η δυσφορία που προκαλείται από αντικρουόμενες πεποιθήσεις, όπως η σύγκρουση των σιωπηρών προκαταλήψεων ενός εκπαιδευτικού με τις εκφρασμένες αξίες του. Αυτή η ένταση οδηγεί σε βαθύτερο αυτοστοχασμό, συμβάλλοντας στη μείωση των προκαταλήψεων και στην προώθηση μιας </a:t>
            </a:r>
            <a:r>
              <a:rPr lang="el-GR" sz="2400" dirty="0">
                <a:solidFill>
                  <a:schemeClr val="bg1"/>
                </a:solidFill>
              </a:rPr>
              <a:t>συμπεριληπτικής </a:t>
            </a:r>
            <a:r>
              <a:rPr lang="en-GB" sz="2400" dirty="0" err="1">
                <a:solidFill>
                  <a:schemeClr val="bg1"/>
                </a:solidFill>
              </a:rPr>
              <a:t>τάξης</a:t>
            </a:r>
            <a:r>
              <a:rPr lang="en-GB" sz="2400" dirty="0">
                <a:solidFill>
                  <a:schemeClr val="bg1"/>
                </a:solidFill>
              </a:rPr>
              <a:t>.</a:t>
            </a:r>
            <a:endParaRPr lang="en-US" sz="2400" dirty="0">
              <a:solidFill>
                <a:schemeClr val="bg1"/>
              </a:solidFill>
            </a:endParaRPr>
          </a:p>
        </p:txBody>
      </p:sp>
      <p:sp>
        <p:nvSpPr>
          <p:cNvPr id="6" name="Τίτλος 1"/>
          <p:cNvSpPr>
            <a:spLocks noGrp="1"/>
          </p:cNvSpPr>
          <p:nvPr>
            <p:ph type="title"/>
          </p:nvPr>
        </p:nvSpPr>
        <p:spPr>
          <a:xfrm>
            <a:off x="626620" y="3484473"/>
            <a:ext cx="4286251" cy="679268"/>
          </a:xfrm>
        </p:spPr>
        <p:txBody>
          <a:bodyPr>
            <a:noAutofit/>
          </a:bodyPr>
          <a:lstStyle/>
          <a:p>
            <a:r>
              <a:rPr lang="en-GB" sz="4000" b="1" dirty="0">
                <a:solidFill>
                  <a:srgbClr val="232765"/>
                </a:solidFill>
                <a:latin typeface="+mn-lt"/>
              </a:rPr>
              <a:t>Ο αντίκτυπος της γνωστικής ασ</a:t>
            </a:r>
            <a:r>
              <a:rPr lang="el-GR" sz="4000" b="1" dirty="0" err="1">
                <a:solidFill>
                  <a:srgbClr val="232765"/>
                </a:solidFill>
                <a:latin typeface="+mn-lt"/>
              </a:rPr>
              <a:t>υμφωνίας</a:t>
            </a:r>
            <a:endParaRPr lang="en-US" sz="4000" b="1" dirty="0">
              <a:solidFill>
                <a:srgbClr val="232765"/>
              </a:solidFill>
              <a:latin typeface="+mn-lt"/>
            </a:endParaRPr>
          </a:p>
        </p:txBody>
      </p:sp>
      <p:pic>
        <p:nvPicPr>
          <p:cNvPr id="4" name="Grafik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4930" y1="22256" x2="34930" y2="22256"/>
                        <a14:foregroundMark x1="21589" y1="25713" x2="21589" y2="25713"/>
                        <a14:foregroundMark x1="77805" y1="25227" x2="77805" y2="25227"/>
                        <a14:foregroundMark x1="82232" y1="48878" x2="82232" y2="48878"/>
                        <a14:foregroundMark x1="75864" y1="66646" x2="75864" y2="66646"/>
                        <a14:foregroundMark x1="72893" y1="28684" x2="72893" y2="28684"/>
                        <a14:foregroundMark x1="73378" y1="19284" x2="73378" y2="19284"/>
                        <a14:foregroundMark x1="27047" y1="66646" x2="27047" y2="66646"/>
                        <a14:foregroundMark x1="21589" y1="72529" x2="21589" y2="72529"/>
                        <a14:foregroundMark x1="79321" y1="72529" x2="79321" y2="72529"/>
                        <a14:foregroundMark x1="74348" y1="79927" x2="74348" y2="79927"/>
                      </a14:backgroundRemoval>
                    </a14:imgEffect>
                  </a14:imgLayer>
                </a14:imgProps>
              </a:ext>
              <a:ext uri="{28A0092B-C50C-407E-A947-70E740481C1C}">
                <a14:useLocalDpi xmlns:a14="http://schemas.microsoft.com/office/drawing/2010/main" val="0"/>
              </a:ext>
            </a:extLst>
          </a:blip>
          <a:stretch>
            <a:fillRect/>
          </a:stretch>
        </p:blipFill>
        <p:spPr>
          <a:xfrm>
            <a:off x="8166099" y="3484473"/>
            <a:ext cx="3549229" cy="3549910"/>
          </a:xfrm>
          <a:prstGeom prst="rect">
            <a:avLst/>
          </a:prstGeom>
        </p:spPr>
      </p:pic>
      <p:sp>
        <p:nvSpPr>
          <p:cNvPr id="2" name="Rechteck 1"/>
          <p:cNvSpPr/>
          <p:nvPr/>
        </p:nvSpPr>
        <p:spPr>
          <a:xfrm>
            <a:off x="6892713" y="6596390"/>
            <a:ext cx="6096000" cy="261610"/>
          </a:xfrm>
          <a:prstGeom prst="rect">
            <a:avLst/>
          </a:prstGeom>
        </p:spPr>
        <p:txBody>
          <a:bodyPr>
            <a:spAutoFit/>
          </a:bodyPr>
          <a:lstStyle/>
          <a:p>
            <a:pPr algn="ctr"/>
            <a:r>
              <a:rPr lang="en-GB" sz="1100" i="1" dirty="0">
                <a:solidFill>
                  <a:schemeClr val="bg2">
                    <a:lumMod val="75000"/>
                  </a:schemeClr>
                </a:solidFill>
              </a:rPr>
              <a:t>Εικόνα από </a:t>
            </a:r>
            <a:r>
              <a:rPr lang="en-GB" sz="1100" i="1" dirty="0" err="1">
                <a:solidFill>
                  <a:schemeClr val="bg2">
                    <a:lumMod val="75000"/>
                  </a:schemeClr>
                </a:solidFill>
              </a:rPr>
              <a:t>Freepik</a:t>
            </a:r>
            <a:endParaRPr lang="en-GB" sz="1100" i="1" dirty="0">
              <a:solidFill>
                <a:schemeClr val="bg2">
                  <a:lumMod val="75000"/>
                </a:schemeClr>
              </a:solidFill>
            </a:endParaRPr>
          </a:p>
        </p:txBody>
      </p:sp>
    </p:spTree>
    <p:extLst>
      <p:ext uri="{BB962C8B-B14F-4D97-AF65-F5344CB8AC3E}">
        <p14:creationId xmlns:p14="http://schemas.microsoft.com/office/powerpoint/2010/main" val="50498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3200" b="1" dirty="0">
                <a:solidFill>
                  <a:srgbClr val="232765"/>
                </a:solidFill>
                <a:latin typeface="+mn-lt"/>
              </a:rPr>
              <a:t>Στρατηγικές για τη μείωση της προκατάληψης</a:t>
            </a:r>
          </a:p>
        </p:txBody>
      </p:sp>
      <p:sp>
        <p:nvSpPr>
          <p:cNvPr id="5" name="Content Placeholder 3">
            <a:extLst>
              <a:ext uri="{FF2B5EF4-FFF2-40B4-BE49-F238E27FC236}">
                <a16:creationId xmlns:a16="http://schemas.microsoft.com/office/drawing/2014/main" id="{19B63228-D5C7-2C69-3EB2-74EEDFC22960}"/>
              </a:ext>
            </a:extLst>
          </p:cNvPr>
          <p:cNvSpPr txBox="1">
            <a:spLocks/>
          </p:cNvSpPr>
          <p:nvPr/>
        </p:nvSpPr>
        <p:spPr>
          <a:xfrm>
            <a:off x="485775" y="2007056"/>
            <a:ext cx="6260790"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x-none" sz="2400" dirty="0"/>
          </a:p>
        </p:txBody>
      </p:sp>
      <p:sp>
        <p:nvSpPr>
          <p:cNvPr id="3" name="Rectangle 1"/>
          <p:cNvSpPr>
            <a:spLocks noChangeArrowheads="1"/>
          </p:cNvSpPr>
          <p:nvPr/>
        </p:nvSpPr>
        <p:spPr bwMode="auto">
          <a:xfrm>
            <a:off x="485775" y="2380304"/>
            <a:ext cx="697755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67ACDC"/>
                </a:solidFill>
                <a:effectLst/>
                <a:latin typeface="Arial" panose="020B0604020202020204" pitchFamily="34" charset="0"/>
              </a:rPr>
              <a:t>Αυτοαναστοχασμός</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rPr>
              <a:t>Ημερολόγιο και ανατροφοδότηση από ομότιμους για τον εντοπισμό και την αντιμετώπιση προκαταλήψεων</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67ACDC"/>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67ACDC"/>
                </a:solidFill>
                <a:effectLst/>
                <a:latin typeface="Arial" panose="020B0604020202020204" pitchFamily="34" charset="0"/>
              </a:rPr>
              <a:t>Δοκιμή σιωπηρής συσχέτισης (IAT)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rPr>
              <a:t>Ένα εργαλείο για την αποκάλυψη ασυνείδητων προκαταλήψεων.</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67ACDC"/>
                </a:solidFill>
                <a:effectLst/>
                <a:latin typeface="Arial" panose="020B0604020202020204" pitchFamily="34" charset="0"/>
              </a:rPr>
              <a:t>Επαγγελματική ανάπτυξη</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rPr>
              <a:t>Να συμμετέχετε σε συνεχή μάθηση σχετικά με </a:t>
            </a:r>
            <a:r>
              <a:rPr kumimoji="0" lang="en-US" altLang="en-US" sz="2000" b="0" i="0" u="none" strike="noStrike" cap="none" normalizeH="0" baseline="0" dirty="0" err="1">
                <a:ln>
                  <a:noFill/>
                </a:ln>
                <a:solidFill>
                  <a:schemeClr val="tx1"/>
                </a:solidFill>
                <a:effectLst/>
                <a:latin typeface="Arial" panose="020B0604020202020204" pitchFamily="34" charset="0"/>
              </a:rPr>
              <a:t>την</a:t>
            </a:r>
            <a:r>
              <a:rPr kumimoji="0" lang="en-US" altLang="en-US" sz="2000" b="0" i="0" u="none" strike="noStrike" cap="none" normalizeH="0" baseline="0" dirty="0">
                <a:ln>
                  <a:noFill/>
                </a:ln>
                <a:solidFill>
                  <a:schemeClr val="tx1"/>
                </a:solidFill>
                <a:effectLst/>
                <a:latin typeface="Arial" panose="020B0604020202020204" pitchFamily="34" charset="0"/>
              </a:rPr>
              <a:t> π</a:t>
            </a:r>
            <a:r>
              <a:rPr kumimoji="0" lang="en-US" altLang="en-US" sz="2000" b="0" i="0" u="none" strike="noStrike" cap="none" normalizeH="0" baseline="0" dirty="0" err="1">
                <a:ln>
                  <a:noFill/>
                </a:ln>
                <a:solidFill>
                  <a:schemeClr val="tx1"/>
                </a:solidFill>
                <a:effectLst/>
                <a:latin typeface="Arial" panose="020B0604020202020204" pitchFamily="34" charset="0"/>
              </a:rPr>
              <a:t>ολυμορφί</a:t>
            </a:r>
            <a:r>
              <a:rPr kumimoji="0" lang="en-US" altLang="en-US" sz="2000" b="0" i="0" u="none" strike="noStrike" cap="none" normalizeH="0" baseline="0" dirty="0">
                <a:ln>
                  <a:noFill/>
                </a:ln>
                <a:solidFill>
                  <a:schemeClr val="tx1"/>
                </a:solidFill>
                <a:effectLst/>
                <a:latin typeface="Arial" panose="020B0604020202020204" pitchFamily="34" charset="0"/>
              </a:rPr>
              <a:t>α και τ</a:t>
            </a:r>
            <a:r>
              <a:rPr kumimoji="0" lang="el-GR" altLang="en-US" sz="2000" b="0" i="0" u="none" strike="noStrike" cap="none" normalizeH="0" baseline="0" dirty="0">
                <a:ln>
                  <a:noFill/>
                </a:ln>
                <a:solidFill>
                  <a:schemeClr val="tx1"/>
                </a:solidFill>
                <a:effectLst/>
                <a:latin typeface="Arial" panose="020B0604020202020204" pitchFamily="34" charset="0"/>
              </a:rPr>
              <a:t>η συμπερίληψη</a:t>
            </a:r>
            <a:r>
              <a:rPr kumimoji="0" lang="en-US" altLang="en-US" sz="2000" b="0" i="0" u="none" strike="noStrike" cap="none" normalizeH="0" baseline="0" dirty="0">
                <a:ln>
                  <a:noFill/>
                </a:ln>
                <a:solidFill>
                  <a:schemeClr val="tx1"/>
                </a:solidFill>
                <a:effectLst/>
                <a:latin typeface="Arial" panose="020B0604020202020204" pitchFamily="34" charset="0"/>
              </a:rPr>
              <a:t>.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334" y="2165429"/>
            <a:ext cx="4179223" cy="4179223"/>
          </a:xfrm>
          <a:prstGeom prst="rect">
            <a:avLst/>
          </a:prstGeom>
        </p:spPr>
      </p:pic>
      <p:sp>
        <p:nvSpPr>
          <p:cNvPr id="7" name="Rechteck 6"/>
          <p:cNvSpPr/>
          <p:nvPr/>
        </p:nvSpPr>
        <p:spPr>
          <a:xfrm>
            <a:off x="6504945" y="5905043"/>
            <a:ext cx="6096000" cy="261610"/>
          </a:xfrm>
          <a:prstGeom prst="rect">
            <a:avLst/>
          </a:prstGeom>
        </p:spPr>
        <p:txBody>
          <a:bodyPr>
            <a:spAutoFit/>
          </a:bodyPr>
          <a:lstStyle/>
          <a:p>
            <a:pPr algn="ctr"/>
            <a:r>
              <a:rPr lang="en-GB" sz="1100" i="1" dirty="0">
                <a:solidFill>
                  <a:schemeClr val="bg2">
                    <a:lumMod val="75000"/>
                  </a:schemeClr>
                </a:solidFill>
              </a:rPr>
              <a:t>Εικόνα από </a:t>
            </a:r>
            <a:r>
              <a:rPr lang="en-GB" sz="1100" i="1" dirty="0" err="1">
                <a:solidFill>
                  <a:schemeClr val="bg2">
                    <a:lumMod val="75000"/>
                  </a:schemeClr>
                </a:solidFill>
              </a:rPr>
              <a:t>Freepik</a:t>
            </a:r>
            <a:endParaRPr lang="en-GB" sz="1100" i="1" dirty="0">
              <a:solidFill>
                <a:schemeClr val="bg2">
                  <a:lumMod val="75000"/>
                </a:schemeClr>
              </a:solidFill>
            </a:endParaRPr>
          </a:p>
        </p:txBody>
      </p:sp>
    </p:spTree>
    <p:extLst>
      <p:ext uri="{BB962C8B-B14F-4D97-AF65-F5344CB8AC3E}">
        <p14:creationId xmlns:p14="http://schemas.microsoft.com/office/powerpoint/2010/main" val="326011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8008771" y="1981906"/>
            <a:ext cx="3605464" cy="3441719"/>
          </a:xfrm>
          <a:prstGeom prst="ellipse">
            <a:avLst/>
          </a:prstGeom>
          <a:solidFill>
            <a:srgbClr val="67ADD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Ellipse 10"/>
          <p:cNvSpPr/>
          <p:nvPr/>
        </p:nvSpPr>
        <p:spPr>
          <a:xfrm>
            <a:off x="4185237" y="3440102"/>
            <a:ext cx="3777413" cy="3417898"/>
          </a:xfrm>
          <a:prstGeom prst="ellipse">
            <a:avLst/>
          </a:prstGeom>
          <a:solidFill>
            <a:srgbClr val="4A4E8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Τίτλος 1"/>
          <p:cNvSpPr>
            <a:spLocks noGrp="1"/>
          </p:cNvSpPr>
          <p:nvPr>
            <p:ph type="title"/>
          </p:nvPr>
        </p:nvSpPr>
        <p:spPr>
          <a:xfrm>
            <a:off x="485775" y="1140823"/>
            <a:ext cx="10868025" cy="679268"/>
          </a:xfrm>
        </p:spPr>
        <p:txBody>
          <a:bodyPr>
            <a:noAutofit/>
          </a:bodyPr>
          <a:lstStyle/>
          <a:p>
            <a:pPr algn="ctr"/>
            <a:r>
              <a:rPr lang="en-US" sz="3200" b="1" dirty="0">
                <a:solidFill>
                  <a:srgbClr val="232765"/>
                </a:solidFill>
                <a:latin typeface="+mn-lt"/>
              </a:rPr>
              <a:t>Πρακτικά βήματα για εκπαιδευτικούς</a:t>
            </a:r>
          </a:p>
        </p:txBody>
      </p:sp>
      <p:sp>
        <p:nvSpPr>
          <p:cNvPr id="5" name="Ellipse 4"/>
          <p:cNvSpPr/>
          <p:nvPr/>
        </p:nvSpPr>
        <p:spPr>
          <a:xfrm>
            <a:off x="485776" y="2110789"/>
            <a:ext cx="3485148" cy="3312836"/>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feld 6"/>
          <p:cNvSpPr txBox="1"/>
          <p:nvPr/>
        </p:nvSpPr>
        <p:spPr>
          <a:xfrm>
            <a:off x="691753" y="2901909"/>
            <a:ext cx="3073193" cy="2092881"/>
          </a:xfrm>
          <a:prstGeom prst="rect">
            <a:avLst/>
          </a:prstGeom>
          <a:noFill/>
        </p:spPr>
        <p:txBody>
          <a:bodyPr wrap="square" rtlCol="0">
            <a:spAutoFit/>
          </a:bodyPr>
          <a:lstStyle/>
          <a:p>
            <a:pPr lvl="0" algn="ctr" eaLnBrk="0" fontAlgn="base" hangingPunct="0">
              <a:spcBef>
                <a:spcPct val="0"/>
              </a:spcBef>
              <a:spcAft>
                <a:spcPct val="0"/>
              </a:spcAft>
            </a:pPr>
            <a:r>
              <a:rPr lang="en-US" altLang="en-US" sz="2000" b="1" dirty="0">
                <a:solidFill>
                  <a:schemeClr val="bg1"/>
                </a:solidFill>
                <a:latin typeface="Arial" panose="020B0604020202020204" pitchFamily="34" charset="0"/>
              </a:rPr>
              <a:t>Εξερευνήστε προσωπικές αφηγήσεις</a:t>
            </a:r>
          </a:p>
          <a:p>
            <a:pPr lvl="0" algn="ctr" eaLnBrk="0" fontAlgn="base" hangingPunct="0">
              <a:spcBef>
                <a:spcPct val="0"/>
              </a:spcBef>
              <a:spcAft>
                <a:spcPct val="0"/>
              </a:spcAft>
            </a:pPr>
            <a:endParaRPr lang="en-US" altLang="en-US" b="1" dirty="0">
              <a:solidFill>
                <a:schemeClr val="bg1"/>
              </a:solidFill>
              <a:latin typeface="Arial" panose="020B0604020202020204" pitchFamily="34" charset="0"/>
            </a:endParaRPr>
          </a:p>
          <a:p>
            <a:pPr lvl="0" algn="ctr" eaLnBrk="0" fontAlgn="base" hangingPunct="0">
              <a:spcBef>
                <a:spcPct val="0"/>
              </a:spcBef>
              <a:spcAft>
                <a:spcPct val="0"/>
              </a:spcAft>
            </a:pPr>
            <a:r>
              <a:rPr lang="en-US" altLang="en-US" dirty="0">
                <a:solidFill>
                  <a:schemeClr val="bg1"/>
                </a:solidFill>
                <a:latin typeface="Arial" panose="020B0604020202020204" pitchFamily="34" charset="0"/>
              </a:rPr>
              <a:t>Σκεφτείτε την ανατροφή και τις πολιτισμικές επιρροές που διαμορφώνουν τις αξίες.</a:t>
            </a:r>
          </a:p>
          <a:p>
            <a:pPr algn="ctr"/>
            <a:endParaRPr lang="en-GB" dirty="0">
              <a:solidFill>
                <a:schemeClr val="bg1"/>
              </a:solidFill>
            </a:endParaRPr>
          </a:p>
        </p:txBody>
      </p:sp>
      <p:sp>
        <p:nvSpPr>
          <p:cNvPr id="8" name="Rechteck 7"/>
          <p:cNvSpPr/>
          <p:nvPr/>
        </p:nvSpPr>
        <p:spPr>
          <a:xfrm>
            <a:off x="4432199" y="4225721"/>
            <a:ext cx="3283487" cy="1846659"/>
          </a:xfrm>
          <a:prstGeom prst="rect">
            <a:avLst/>
          </a:prstGeom>
        </p:spPr>
        <p:txBody>
          <a:bodyPr wrap="square">
            <a:spAutoFit/>
          </a:bodyPr>
          <a:lstStyle/>
          <a:p>
            <a:pPr lvl="0" algn="ctr" eaLnBrk="0" fontAlgn="base" hangingPunct="0">
              <a:spcBef>
                <a:spcPct val="0"/>
              </a:spcBef>
              <a:spcAft>
                <a:spcPct val="0"/>
              </a:spcAft>
            </a:pPr>
            <a:r>
              <a:rPr lang="en-US" altLang="en-US" sz="2000" b="1" dirty="0">
                <a:solidFill>
                  <a:schemeClr val="bg1"/>
                </a:solidFill>
                <a:latin typeface="Arial" panose="020B0604020202020204" pitchFamily="34" charset="0"/>
              </a:rPr>
              <a:t>Αναζήτηση εναλλακτικών εξηγήσεων</a:t>
            </a:r>
          </a:p>
          <a:p>
            <a:pPr lvl="0" algn="ctr" eaLnBrk="0" fontAlgn="base" hangingPunct="0">
              <a:spcBef>
                <a:spcPct val="0"/>
              </a:spcBef>
              <a:spcAft>
                <a:spcPct val="0"/>
              </a:spcAft>
            </a:pPr>
            <a:endParaRPr lang="en-US" altLang="en-US" sz="2000" b="1" dirty="0">
              <a:solidFill>
                <a:schemeClr val="bg1"/>
              </a:solidFill>
              <a:latin typeface="Arial" panose="020B0604020202020204" pitchFamily="34" charset="0"/>
            </a:endParaRPr>
          </a:p>
          <a:p>
            <a:pPr lvl="0" algn="ctr" eaLnBrk="0" fontAlgn="base" hangingPunct="0">
              <a:spcBef>
                <a:spcPct val="0"/>
              </a:spcBef>
              <a:spcAft>
                <a:spcPct val="0"/>
              </a:spcAft>
            </a:pPr>
            <a:r>
              <a:rPr lang="en-US" altLang="en-US" dirty="0">
                <a:solidFill>
                  <a:schemeClr val="bg1"/>
                </a:solidFill>
                <a:latin typeface="Arial" panose="020B0604020202020204" pitchFamily="34" charset="0"/>
              </a:rPr>
              <a:t>Αμφισβητήστε τις αρχικές ερμηνείες και εξετάστε διαφορετικές προοπτικές.</a:t>
            </a:r>
          </a:p>
        </p:txBody>
      </p:sp>
      <p:sp>
        <p:nvSpPr>
          <p:cNvPr id="9" name="Rechteck 8"/>
          <p:cNvSpPr/>
          <p:nvPr/>
        </p:nvSpPr>
        <p:spPr>
          <a:xfrm>
            <a:off x="8209612" y="2901909"/>
            <a:ext cx="3252787" cy="1538883"/>
          </a:xfrm>
          <a:prstGeom prst="rect">
            <a:avLst/>
          </a:prstGeom>
        </p:spPr>
        <p:txBody>
          <a:bodyPr wrap="square">
            <a:spAutoFit/>
          </a:bodyPr>
          <a:lstStyle/>
          <a:p>
            <a:pPr lvl="0" algn="ctr" eaLnBrk="0" fontAlgn="base" hangingPunct="0">
              <a:spcBef>
                <a:spcPct val="0"/>
              </a:spcBef>
              <a:spcAft>
                <a:spcPct val="0"/>
              </a:spcAft>
            </a:pPr>
            <a:r>
              <a:rPr lang="en-US" altLang="en-US" sz="2000" b="1" dirty="0">
                <a:solidFill>
                  <a:schemeClr val="bg1"/>
                </a:solidFill>
                <a:latin typeface="Arial" panose="020B0604020202020204" pitchFamily="34" charset="0"/>
              </a:rPr>
              <a:t>Διαβάστε ευρέως</a:t>
            </a:r>
          </a:p>
          <a:p>
            <a:pPr lvl="0" algn="ctr" eaLnBrk="0" fontAlgn="base" hangingPunct="0">
              <a:spcBef>
                <a:spcPct val="0"/>
              </a:spcBef>
              <a:spcAft>
                <a:spcPct val="0"/>
              </a:spcAft>
            </a:pPr>
            <a:endParaRPr lang="en-US" altLang="en-US" sz="2000" b="1" dirty="0">
              <a:solidFill>
                <a:schemeClr val="bg1"/>
              </a:solidFill>
              <a:latin typeface="Arial" panose="020B0604020202020204" pitchFamily="34" charset="0"/>
            </a:endParaRPr>
          </a:p>
          <a:p>
            <a:pPr lvl="0" algn="ctr" eaLnBrk="0" fontAlgn="base" hangingPunct="0">
              <a:spcBef>
                <a:spcPct val="0"/>
              </a:spcBef>
              <a:spcAft>
                <a:spcPct val="0"/>
              </a:spcAft>
            </a:pPr>
            <a:r>
              <a:rPr lang="en-US" altLang="en-US" dirty="0">
                <a:solidFill>
                  <a:schemeClr val="bg1"/>
                </a:solidFill>
                <a:latin typeface="Arial" panose="020B0604020202020204" pitchFamily="34" charset="0"/>
              </a:rPr>
              <a:t>Ασχοληθείτε με βιβλία και πηγές που αμφισβητούν τις προσωπικές προκαταλήψεις.</a:t>
            </a:r>
          </a:p>
        </p:txBody>
      </p:sp>
    </p:spTree>
    <p:extLst>
      <p:ext uri="{BB962C8B-B14F-4D97-AF65-F5344CB8AC3E}">
        <p14:creationId xmlns:p14="http://schemas.microsoft.com/office/powerpoint/2010/main" val="185374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23040" y="1140821"/>
            <a:ext cx="6875402" cy="5420399"/>
          </a:xfrm>
          <a:solidFill>
            <a:srgbClr val="BDD7EE"/>
          </a:solidFill>
          <a:ln>
            <a:noFill/>
          </a:ln>
        </p:spPr>
        <p:txBody>
          <a:bodyPr>
            <a:normAutofit fontScale="92500" lnSpcReduction="10000"/>
          </a:bodyPr>
          <a:lstStyle/>
          <a:p>
            <a:pPr marL="228600" marR="0" lvl="0" indent="-228600" algn="just"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Greenwald, A. G., Poehlman, T. A., Uhlmann, E. L., &amp; Banaji, M. R. (2009). Understanding and using the Implicit Association Test: III. Meta-analysis of predictive validity. Journal of Personality and Social Psychology,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https://www.sciencedirect.com/science/article/abs/pii/S0022103108001145?via%3Dihub</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Utah State Board of Education. (n.d.). Three Steps to Address Implicit Biases and Improve Equity.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https://schools.utah.gov/ulead/uleadfiles/reports/topicoverview/Three%20Steps%20to%20Address%20Implicit%20Biases%20and%20Improve%20Equity.pdf</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National Education Association. (n.d.). Implicit Bias, Microaggressions, and Stereotypes: Resources.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https://www.nea.org/resource-library/implicit-bias-microaggressions-and-stereotypes-resources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MacNell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L. (2020). Strategies for Countering Unconscious Bias in the Classroom. NAFSA: Association of International Educators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https://www.nafsa.org/ie-magazine/2020/8/4/strategies-countering-unconscious-bias-classroom</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Maryland State Education Association. (n.d.).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Educator Self-Assessment: Addressing Unconscious Bias.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https://www.cep.ngo/uploads/1/1/2/5/11252849/msea_educator_self_assessment__1_.pdf</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indent="0" algn="just">
              <a:buNone/>
            </a:pPr>
            <a:endParaRPr lang="en-US" sz="2400" dirty="0">
              <a:solidFill>
                <a:schemeClr val="bg1"/>
              </a:solidFill>
            </a:endParaRPr>
          </a:p>
        </p:txBody>
      </p:sp>
      <p:sp>
        <p:nvSpPr>
          <p:cNvPr id="6" name="Τίτλος 1"/>
          <p:cNvSpPr>
            <a:spLocks noGrp="1"/>
          </p:cNvSpPr>
          <p:nvPr>
            <p:ph type="title"/>
          </p:nvPr>
        </p:nvSpPr>
        <p:spPr>
          <a:xfrm>
            <a:off x="436789" y="3161302"/>
            <a:ext cx="4286251" cy="679268"/>
          </a:xfrm>
        </p:spPr>
        <p:txBody>
          <a:bodyPr>
            <a:noAutofit/>
          </a:bodyPr>
          <a:lstStyle/>
          <a:p>
            <a:r>
              <a:rPr lang="en-US" sz="4000" b="1" dirty="0">
                <a:solidFill>
                  <a:srgbClr val="232765"/>
                </a:solidFill>
                <a:latin typeface="+mn-lt"/>
              </a:rPr>
              <a:t>Προτεινόμενα αναγνώσματα και πηγές </a:t>
            </a:r>
          </a:p>
        </p:txBody>
      </p:sp>
    </p:spTree>
    <p:extLst>
      <p:ext uri="{BB962C8B-B14F-4D97-AF65-F5344CB8AC3E}">
        <p14:creationId xmlns:p14="http://schemas.microsoft.com/office/powerpoint/2010/main" val="146054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3173561" cy="646331"/>
          </a:xfrm>
          <a:prstGeom prst="rect">
            <a:avLst/>
          </a:prstGeom>
        </p:spPr>
        <p:txBody>
          <a:bodyPr wrap="none">
            <a:spAutoFit/>
          </a:bodyPr>
          <a:lstStyle/>
          <a:p>
            <a:r>
              <a:rPr lang="en-GB" sz="3600" b="1" dirty="0">
                <a:solidFill>
                  <a:srgbClr val="BDD7EE"/>
                </a:solidFill>
              </a:rPr>
              <a:t>Ερωτήσεις;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552032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EMPLATE PPT" id="{49F4A356-7E3C-0D41-A10A-245C221A6801}" vid="{A55FD7E4-E498-EF43-B2C5-EDC466D31D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709A441-2576-4BE5-BABE-DE70D3E9D762}">
  <ds:schemaRefs>
    <ds:schemaRef ds:uri="http://schemas.microsoft.com/sharepoint/v3/contenttype/forms"/>
  </ds:schemaRefs>
</ds:datastoreItem>
</file>

<file path=customXml/itemProps3.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132</TotalTime>
  <Words>1128</Words>
  <Application>Microsoft Office PowerPoint</Application>
  <PresentationFormat>Ευρεία οθόνη</PresentationFormat>
  <Paragraphs>84</Paragraphs>
  <Slides>8</Slides>
  <Notes>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Aptos</vt:lpstr>
      <vt:lpstr>Arial</vt:lpstr>
      <vt:lpstr>Calibri</vt:lpstr>
      <vt:lpstr>Calibri Light</vt:lpstr>
      <vt:lpstr>Open Sans Hebrew</vt:lpstr>
      <vt:lpstr>Office Theme</vt:lpstr>
      <vt:lpstr>Παρουσίαση του PowerPoint</vt:lpstr>
      <vt:lpstr>Παρουσίαση του PowerPoint</vt:lpstr>
      <vt:lpstr>Σιωπηρές vs. ρητές στάσεις</vt:lpstr>
      <vt:lpstr>Ο αντίκτυπος της γνωστικής ασυμφωνίας</vt:lpstr>
      <vt:lpstr>Στρατηγικές για τη μείωση της προκατάληψης</vt:lpstr>
      <vt:lpstr>Πρακτικά βήματα για εκπαιδευτικούς</vt:lpstr>
      <vt:lpstr>Προτεινόμενα αναγνώσματα και πηγές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Patricia Tejada Fernandéz</dc:creator>
  <cp:keywords>, docId:EA0E7B796BA4319BBD54AA6595D5D8EC</cp:keywords>
  <cp:lastModifiedBy>ΕΛΕΝΗ ΜΑΥΡΟΠΟΥΛΟΥ</cp:lastModifiedBy>
  <cp:revision>21</cp:revision>
  <dcterms:created xsi:type="dcterms:W3CDTF">2024-08-21T08:35:52Z</dcterms:created>
  <dcterms:modified xsi:type="dcterms:W3CDTF">2025-08-26T18:42:46Z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