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DHS15ouw/Q6hYk0r4/2lxvr6z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Relationship Id="rId8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06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004" y="591655"/>
            <a:ext cx="3282189" cy="9312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67861" y="2677347"/>
            <a:ext cx="548947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Ενότητα 3:</a:t>
            </a:r>
            <a:b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Εργαλεία &amp; Μέθοδοι διδασκαλίας </a:t>
            </a:r>
            <a:endParaRPr b="1" sz="2800">
              <a:solidFill>
                <a:srgbClr val="69ABD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959923" y="591655"/>
            <a:ext cx="18630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DD7EE"/>
                </a:solidFill>
                <a:latin typeface="Open Sans"/>
                <a:ea typeface="Open Sans"/>
                <a:cs typeface="Open Sans"/>
                <a:sym typeface="Open Sans"/>
              </a:rPr>
              <a:t>Αριθμός έργου: 101056515</a:t>
            </a:r>
            <a:endParaRPr sz="1100">
              <a:solidFill>
                <a:srgbClr val="BDD7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9729" y="5562295"/>
            <a:ext cx="4353486" cy="62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35221" r="0" t="0"/>
          <a:stretch/>
        </p:blipFill>
        <p:spPr>
          <a:xfrm>
            <a:off x="2785241" y="5517550"/>
            <a:ext cx="3984284" cy="63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5006" y="5669078"/>
            <a:ext cx="905752" cy="33263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825334" y="6322957"/>
            <a:ext cx="9830638" cy="367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900"/>
              <a:buFont typeface="Arial"/>
              <a:buNone/>
            </a:pPr>
            <a:r>
              <a:rPr b="0" lang="en-US" sz="900" u="none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Το έργο αυτό χρηματοδοτήθηκε με την υποστήριξη της Ευρωπαϊκής Επιτροπής.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αυτήν. 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0004" y="6322957"/>
            <a:ext cx="1355329" cy="36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9">
            <a:alphaModFix/>
          </a:blip>
          <a:srcRect b="0" l="17429" r="66744" t="0"/>
          <a:stretch/>
        </p:blipFill>
        <p:spPr>
          <a:xfrm>
            <a:off x="1648921" y="5480243"/>
            <a:ext cx="899577" cy="58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1118890" y="2067961"/>
            <a:ext cx="5389486" cy="4055633"/>
          </a:xfrm>
          <a:prstGeom prst="foldedCorner">
            <a:avLst>
              <a:gd fmla="val 16667" name="adj"/>
            </a:avLst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 txBox="1"/>
          <p:nvPr>
            <p:ph type="title"/>
          </p:nvPr>
        </p:nvSpPr>
        <p:spPr>
          <a:xfrm>
            <a:off x="1676400" y="8060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Χτίστε ένα πρόγραμμα σπουδών με πολιτισμική ανταπόκριση</a:t>
            </a:r>
            <a:endParaRPr/>
          </a:p>
        </p:txBody>
      </p:sp>
      <p:sp>
        <p:nvSpPr>
          <p:cNvPr id="179" name="Google Shape;179;p10"/>
          <p:cNvSpPr txBox="1"/>
          <p:nvPr>
            <p:ph idx="1" type="body"/>
          </p:nvPr>
        </p:nvSpPr>
        <p:spPr>
          <a:xfrm>
            <a:off x="6706272" y="2542260"/>
            <a:ext cx="5109884" cy="2910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Το πρόγραμμα σπουδών αντικατοπτρίζει διάφορα πολιτιστικά υπόβαθρα και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αναδεικνύει τη συμβολή και την ανθεκτικότητα των μεταναστευτικών κοινοτήτων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890" y="2586887"/>
            <a:ext cx="4092295" cy="30177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0"/>
          <p:cNvCxnSpPr/>
          <p:nvPr/>
        </p:nvCxnSpPr>
        <p:spPr>
          <a:xfrm>
            <a:off x="6357769" y="5862918"/>
            <a:ext cx="5464885" cy="0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3235865" y="5825219"/>
            <a:ext cx="7240019" cy="1344706"/>
          </a:xfrm>
          <a:prstGeom prst="mathMinus">
            <a:avLst>
              <a:gd fmla="val 23520" name="adj1"/>
            </a:avLst>
          </a:prstGeom>
          <a:solidFill>
            <a:srgbClr val="BF9000"/>
          </a:solidFill>
          <a:ln cap="flat" cmpd="sng" w="12700">
            <a:solidFill>
              <a:srgbClr val="9E8C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7465807" y="1513524"/>
            <a:ext cx="4249271" cy="3176810"/>
          </a:xfrm>
          <a:prstGeom prst="teardrop">
            <a:avLst>
              <a:gd fmla="val 100000" name="adj"/>
            </a:avLst>
          </a:prstGeom>
          <a:solidFill>
            <a:srgbClr val="BF9000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 txBox="1"/>
          <p:nvPr>
            <p:ph type="title"/>
          </p:nvPr>
        </p:nvSpPr>
        <p:spPr>
          <a:xfrm>
            <a:off x="983158" y="1397954"/>
            <a:ext cx="10422779" cy="105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Προώθηση του ανοικτού διαλόγου και της κριτικής σκέψης</a:t>
            </a:r>
            <a:endParaRPr/>
          </a:p>
        </p:txBody>
      </p:sp>
      <p:sp>
        <p:nvSpPr>
          <p:cNvPr id="189" name="Google Shape;189;p11"/>
          <p:cNvSpPr txBox="1"/>
          <p:nvPr>
            <p:ph idx="1" type="body"/>
          </p:nvPr>
        </p:nvSpPr>
        <p:spPr>
          <a:xfrm>
            <a:off x="838200" y="2973291"/>
            <a:ext cx="4594412" cy="320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Δημιουργία ασφαλών χώρων για συζήτηση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Διευκόλυνση των συζητήσεων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Ανάλυση περιπτωσιολογικών μελετών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A group of people sitting in a circle&#10;&#10;Description automatically generated" id="190" name="Google Shape;1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647" y="1924504"/>
            <a:ext cx="5440195" cy="4338556"/>
          </a:xfrm>
          <a:custGeom>
            <a:rect b="b" l="l" r="r" t="t"/>
            <a:pathLst>
              <a:path extrusionOk="0" h="5550370" w="4643496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1" name="Google Shape;191;p11"/>
          <p:cNvSpPr/>
          <p:nvPr/>
        </p:nvSpPr>
        <p:spPr>
          <a:xfrm rot="1825004">
            <a:off x="3109628" y="4717228"/>
            <a:ext cx="3107689" cy="2710927"/>
          </a:xfrm>
          <a:prstGeom prst="triangle">
            <a:avLst>
              <a:gd fmla="val 50000" name="adj"/>
            </a:avLst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>
            <p:ph type="title"/>
          </p:nvPr>
        </p:nvSpPr>
        <p:spPr>
          <a:xfrm>
            <a:off x="838200" y="1054646"/>
            <a:ext cx="5866800" cy="15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Ενισχύστε την ενσυναίσθηση και τη λήψη προοπτικών</a:t>
            </a:r>
            <a:endParaRPr/>
          </a:p>
        </p:txBody>
      </p:sp>
      <p:sp>
        <p:nvSpPr>
          <p:cNvPr id="197" name="Google Shape;197;p12"/>
          <p:cNvSpPr txBox="1"/>
          <p:nvPr>
            <p:ph idx="1" type="body"/>
          </p:nvPr>
        </p:nvSpPr>
        <p:spPr>
          <a:xfrm>
            <a:off x="838200" y="3967963"/>
            <a:ext cx="4712746" cy="220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Σχέδια πολιτιστικής βιογραφίας ή ιστοί ταυτότητας</a:t>
            </a:r>
            <a:endParaRPr/>
          </a:p>
        </p:txBody>
      </p:sp>
      <p:sp>
        <p:nvSpPr>
          <p:cNvPr id="198" name="Google Shape;198;p12"/>
          <p:cNvSpPr/>
          <p:nvPr/>
        </p:nvSpPr>
        <p:spPr>
          <a:xfrm>
            <a:off x="5776856" y="3967964"/>
            <a:ext cx="2312894" cy="2226833"/>
          </a:xfrm>
          <a:prstGeom prst="donut">
            <a:avLst>
              <a:gd fmla="val 25000" name="adj"/>
            </a:avLst>
          </a:prstGeom>
          <a:solidFill>
            <a:srgbClr val="2F5496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12"/>
          <p:cNvCxnSpPr/>
          <p:nvPr/>
        </p:nvCxnSpPr>
        <p:spPr>
          <a:xfrm rot="10800000">
            <a:off x="945777" y="2667897"/>
            <a:ext cx="5616388" cy="0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200" name="Google Shape;200;p12"/>
          <p:cNvSpPr/>
          <p:nvPr/>
        </p:nvSpPr>
        <p:spPr>
          <a:xfrm rot="5400000">
            <a:off x="3536924" y="204333"/>
            <a:ext cx="434093" cy="5616388"/>
          </a:xfrm>
          <a:prstGeom prst="rect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-1" l="19068" r="13431" t="0"/>
          <a:stretch/>
        </p:blipFill>
        <p:spPr>
          <a:xfrm>
            <a:off x="6374920" y="758514"/>
            <a:ext cx="5122238" cy="5122238"/>
          </a:xfrm>
          <a:custGeom>
            <a:rect b="b" l="l" r="r" t="t"/>
            <a:pathLst>
              <a:path extrusionOk="0" h="2663168" w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/>
          <p:nvPr>
            <p:ph type="title"/>
          </p:nvPr>
        </p:nvSpPr>
        <p:spPr>
          <a:xfrm>
            <a:off x="5958840" y="892250"/>
            <a:ext cx="55733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Αμφισβητήστε τα στερεότυπα όταν προκύπτουν</a:t>
            </a:r>
            <a:endParaRPr/>
          </a:p>
        </p:txBody>
      </p:sp>
      <p:sp>
        <p:nvSpPr>
          <p:cNvPr id="207" name="Google Shape;207;p13"/>
          <p:cNvSpPr txBox="1"/>
          <p:nvPr>
            <p:ph idx="1" type="body"/>
          </p:nvPr>
        </p:nvSpPr>
        <p:spPr>
          <a:xfrm>
            <a:off x="7042673" y="2842540"/>
            <a:ext cx="4648200" cy="3024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Ενθάρρυνση των μαθητών να συμμετέχουν σε εποικοδομητικές συζητήσεις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4550485" y="5088367"/>
            <a:ext cx="4001844" cy="4001845"/>
          </a:xfrm>
          <a:prstGeom prst="rect">
            <a:avLst/>
          </a:prstGeom>
          <a:noFill/>
          <a:ln cap="flat" cmpd="sng" w="762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3">
            <a:alphaModFix/>
          </a:blip>
          <a:srcRect b="-2" l="18375" r="25373" t="0"/>
          <a:stretch/>
        </p:blipFill>
        <p:spPr>
          <a:xfrm>
            <a:off x="901284" y="1389294"/>
            <a:ext cx="5178249" cy="5178249"/>
          </a:xfrm>
          <a:custGeom>
            <a:rect b="b" l="l" r="r" t="t"/>
            <a:pathLst>
              <a:path extrusionOk="0" h="3741748" w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0" name="Google Shape;210;p13"/>
          <p:cNvSpPr/>
          <p:nvPr/>
        </p:nvSpPr>
        <p:spPr>
          <a:xfrm rot="-5400000">
            <a:off x="3805684" y="-322730"/>
            <a:ext cx="2226833" cy="1957892"/>
          </a:xfrm>
          <a:prstGeom prst="triangle">
            <a:avLst>
              <a:gd fmla="val 50000" name="adj"/>
            </a:avLst>
          </a:prstGeom>
          <a:noFill/>
          <a:ln cap="flat" cmpd="sng" w="762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290456" y="1555031"/>
            <a:ext cx="839097" cy="790136"/>
          </a:xfrm>
          <a:prstGeom prst="ellipse">
            <a:avLst/>
          </a:prstGeom>
          <a:solidFill>
            <a:srgbClr val="548135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7347473" y="5561704"/>
            <a:ext cx="4432151" cy="1387736"/>
          </a:xfrm>
          <a:prstGeom prst="mathMinus">
            <a:avLst>
              <a:gd fmla="val 23520" name="adj1"/>
            </a:avLst>
          </a:prstGeom>
          <a:solidFill>
            <a:srgbClr val="548135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/>
          <p:nvPr>
            <p:ph type="title"/>
          </p:nvPr>
        </p:nvSpPr>
        <p:spPr>
          <a:xfrm>
            <a:off x="838200" y="1291880"/>
            <a:ext cx="655230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Παροχή επαγγελματικής ανάπτυξης και συνεχούς μάθησης</a:t>
            </a:r>
            <a:endParaRPr/>
          </a:p>
        </p:txBody>
      </p:sp>
      <p:sp>
        <p:nvSpPr>
          <p:cNvPr id="218" name="Google Shape;218;p14"/>
          <p:cNvSpPr txBox="1"/>
          <p:nvPr>
            <p:ph idx="1" type="body"/>
          </p:nvPr>
        </p:nvSpPr>
        <p:spPr>
          <a:xfrm>
            <a:off x="838200" y="3130475"/>
            <a:ext cx="5667487" cy="3046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Οι εκπαιδευτικοί συμμετέχουν σε συνεχή επαγγελματική ανάπτυξη που επικεντρώνεται στη διδασκαλία με πολιτισμική ανταπόκριση και στη μείωση της ευαισθητοποίησης σε θέματα προκαταλήψεων</a:t>
            </a:r>
            <a:endParaRPr sz="2000"/>
          </a:p>
        </p:txBody>
      </p:sp>
      <p:pic>
        <p:nvPicPr>
          <p:cNvPr id="219" name="Google Shape;2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6206" y="1130808"/>
            <a:ext cx="4777381" cy="3917453"/>
          </a:xfrm>
          <a:custGeom>
            <a:rect b="b" l="l" r="r" t="t"/>
            <a:pathLst>
              <a:path extrusionOk="0" h="5643794" w="4777381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0" name="Google Shape;220;p14"/>
          <p:cNvSpPr/>
          <p:nvPr/>
        </p:nvSpPr>
        <p:spPr>
          <a:xfrm rot="2601819">
            <a:off x="4723946" y="4557398"/>
            <a:ext cx="3883511" cy="2710927"/>
          </a:xfrm>
          <a:prstGeom prst="parallelogram">
            <a:avLst>
              <a:gd fmla="val 25000" name="adj"/>
            </a:avLst>
          </a:prstGeom>
          <a:noFill/>
          <a:ln cap="flat" cmpd="sng" w="76200">
            <a:solidFill>
              <a:srgbClr val="2641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4"/>
          <p:cNvSpPr/>
          <p:nvPr/>
        </p:nvSpPr>
        <p:spPr>
          <a:xfrm rot="2551424">
            <a:off x="5216407" y="4564698"/>
            <a:ext cx="3883511" cy="2710927"/>
          </a:xfrm>
          <a:prstGeom prst="parallelogram">
            <a:avLst>
              <a:gd fmla="val 25000" name="adj"/>
            </a:avLst>
          </a:prstGeom>
          <a:noFill/>
          <a:ln cap="flat" cmpd="sng" w="76200">
            <a:solidFill>
              <a:srgbClr val="BF9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14"/>
          <p:cNvCxnSpPr/>
          <p:nvPr/>
        </p:nvCxnSpPr>
        <p:spPr>
          <a:xfrm>
            <a:off x="5920" y="5566120"/>
            <a:ext cx="3971604" cy="0"/>
          </a:xfrm>
          <a:prstGeom prst="straightConnector1">
            <a:avLst/>
          </a:prstGeom>
          <a:noFill/>
          <a:ln cap="flat" cmpd="sng" w="381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4"/>
          <p:cNvCxnSpPr/>
          <p:nvPr/>
        </p:nvCxnSpPr>
        <p:spPr>
          <a:xfrm>
            <a:off x="158320" y="5718520"/>
            <a:ext cx="3971604" cy="0"/>
          </a:xfrm>
          <a:prstGeom prst="straightConnector1">
            <a:avLst/>
          </a:prstGeom>
          <a:noFill/>
          <a:ln cap="flat" cmpd="sng" w="381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/>
          <p:nvPr>
            <p:ph type="title"/>
          </p:nvPr>
        </p:nvSpPr>
        <p:spPr>
          <a:xfrm>
            <a:off x="1147669" y="90110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Ανάπτυξη κανόνων στην τάξη που προωθούν τη συμπερίληψη</a:t>
            </a:r>
            <a:endParaRPr/>
          </a:p>
        </p:txBody>
      </p:sp>
      <p:sp>
        <p:nvSpPr>
          <p:cNvPr id="229" name="Google Shape;229;p15"/>
          <p:cNvSpPr txBox="1"/>
          <p:nvPr>
            <p:ph idx="1" type="body"/>
          </p:nvPr>
        </p:nvSpPr>
        <p:spPr>
          <a:xfrm>
            <a:off x="403989" y="2226796"/>
            <a:ext cx="10515600" cy="3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Κανόνες τάξης που δίνουν προτεραιότητα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/>
              <a:t>Σεβασμός,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/>
              <a:t>Ενσυναίσθηση,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/>
              <a:t>Συμμετοχικότητα</a:t>
            </a:r>
            <a:endParaRPr sz="2000"/>
          </a:p>
        </p:txBody>
      </p:sp>
      <p:sp>
        <p:nvSpPr>
          <p:cNvPr id="230" name="Google Shape;230;p15"/>
          <p:cNvSpPr/>
          <p:nvPr/>
        </p:nvSpPr>
        <p:spPr>
          <a:xfrm>
            <a:off x="3087444" y="5206701"/>
            <a:ext cx="4512833" cy="1538344"/>
          </a:xfrm>
          <a:prstGeom prst="flowChartPreparation">
            <a:avLst/>
          </a:prstGeom>
          <a:noFill/>
          <a:ln cap="flat" cmpd="sng" w="381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8186568" y="2131807"/>
            <a:ext cx="3944471" cy="1538344"/>
          </a:xfrm>
          <a:prstGeom prst="flowChartPreparation">
            <a:avLst/>
          </a:prstGeom>
          <a:noFill/>
          <a:ln cap="flat" cmpd="sng" w="381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2758" y="2591432"/>
            <a:ext cx="6691256" cy="358553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5"/>
          <p:cNvSpPr/>
          <p:nvPr/>
        </p:nvSpPr>
        <p:spPr>
          <a:xfrm>
            <a:off x="8890300" y="1639672"/>
            <a:ext cx="3485478" cy="1409831"/>
          </a:xfrm>
          <a:prstGeom prst="mathMinus">
            <a:avLst>
              <a:gd fmla="val 23520" name="adj1"/>
            </a:avLst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5"/>
          <p:cNvSpPr/>
          <p:nvPr/>
        </p:nvSpPr>
        <p:spPr>
          <a:xfrm rot="5400000">
            <a:off x="2588113" y="3729309"/>
            <a:ext cx="3485478" cy="1409831"/>
          </a:xfrm>
          <a:prstGeom prst="mathMinus">
            <a:avLst>
              <a:gd fmla="val 23520" name="adj1"/>
            </a:avLst>
          </a:prstGeom>
          <a:solidFill>
            <a:srgbClr val="2F5496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/>
          <p:nvPr/>
        </p:nvSpPr>
        <p:spPr>
          <a:xfrm>
            <a:off x="3087444" y="5206701"/>
            <a:ext cx="4512833" cy="1538344"/>
          </a:xfrm>
          <a:prstGeom prst="flowChartPreparation">
            <a:avLst/>
          </a:prstGeom>
          <a:noFill/>
          <a:ln cap="flat" cmpd="sng" w="381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8186568" y="2131807"/>
            <a:ext cx="3944471" cy="1538344"/>
          </a:xfrm>
          <a:prstGeom prst="flowChartPreparation">
            <a:avLst/>
          </a:prstGeom>
          <a:noFill/>
          <a:ln cap="flat" cmpd="sng" w="381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8890300" y="1639672"/>
            <a:ext cx="3485478" cy="1409831"/>
          </a:xfrm>
          <a:prstGeom prst="mathMinus">
            <a:avLst>
              <a:gd fmla="val 23520" name="adj1"/>
            </a:avLst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ducation retro cartoon 473121 Vector Art at Vecteezy" id="242" name="Google Shape;24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2249" y="102079"/>
            <a:ext cx="6725728" cy="675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ACDD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/>
          <p:nvPr/>
        </p:nvSpPr>
        <p:spPr>
          <a:xfrm>
            <a:off x="0" y="4245731"/>
            <a:ext cx="12192000" cy="10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52865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252865"/>
                </a:solidFill>
                <a:latin typeface="Calibri"/>
                <a:ea typeface="Calibri"/>
                <a:cs typeface="Calibri"/>
                <a:sym typeface="Calibri"/>
              </a:rPr>
              <a:t>3.2.2 Ενσωμάτωση διαφορετικών προοπτικών και αντι-στερεοτυπικού παραδείγματος στο υλικό του προγράμματος σπουδών και στη συζήτηση στην τάξη </a:t>
            </a:r>
            <a:endParaRPr/>
          </a:p>
        </p:txBody>
      </p:sp>
      <p:pic>
        <p:nvPicPr>
          <p:cNvPr id="248" name="Google Shape;24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696" y="1570869"/>
            <a:ext cx="1638608" cy="1616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/>
          <p:nvPr/>
        </p:nvSpPr>
        <p:spPr>
          <a:xfrm>
            <a:off x="4807479" y="1254442"/>
            <a:ext cx="2577043" cy="2523565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18"/>
          <p:cNvGrpSpPr/>
          <p:nvPr/>
        </p:nvGrpSpPr>
        <p:grpSpPr>
          <a:xfrm>
            <a:off x="2561979" y="1488126"/>
            <a:ext cx="1131074" cy="1131074"/>
            <a:chOff x="0" y="0"/>
            <a:chExt cx="812800" cy="812800"/>
          </a:xfrm>
        </p:grpSpPr>
        <p:sp>
          <p:nvSpPr>
            <p:cNvPr id="255" name="Google Shape;255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440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8"/>
          <p:cNvGrpSpPr/>
          <p:nvPr/>
        </p:nvGrpSpPr>
        <p:grpSpPr>
          <a:xfrm>
            <a:off x="8498946" y="1488126"/>
            <a:ext cx="1131074" cy="1131074"/>
            <a:chOff x="0" y="0"/>
            <a:chExt cx="812800" cy="812800"/>
          </a:xfrm>
        </p:grpSpPr>
        <p:sp>
          <p:nvSpPr>
            <p:cNvPr id="258" name="Google Shape;25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4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8"/>
          <p:cNvGrpSpPr/>
          <p:nvPr/>
        </p:nvGrpSpPr>
        <p:grpSpPr>
          <a:xfrm>
            <a:off x="2844265" y="3739968"/>
            <a:ext cx="1131074" cy="1131074"/>
            <a:chOff x="0" y="0"/>
            <a:chExt cx="812800" cy="812800"/>
          </a:xfrm>
        </p:grpSpPr>
        <p:sp>
          <p:nvSpPr>
            <p:cNvPr id="261" name="Google Shape;26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4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8"/>
          <p:cNvGrpSpPr/>
          <p:nvPr/>
        </p:nvGrpSpPr>
        <p:grpSpPr>
          <a:xfrm>
            <a:off x="5530463" y="4694012"/>
            <a:ext cx="1131074" cy="1131074"/>
            <a:chOff x="0" y="0"/>
            <a:chExt cx="812800" cy="812800"/>
          </a:xfrm>
        </p:grpSpPr>
        <p:sp>
          <p:nvSpPr>
            <p:cNvPr id="264" name="Google Shape;26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4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8"/>
          <p:cNvGrpSpPr/>
          <p:nvPr/>
        </p:nvGrpSpPr>
        <p:grpSpPr>
          <a:xfrm>
            <a:off x="8222721" y="3739968"/>
            <a:ext cx="1131074" cy="1131074"/>
            <a:chOff x="0" y="0"/>
            <a:chExt cx="812800" cy="812800"/>
          </a:xfrm>
        </p:grpSpPr>
        <p:sp>
          <p:nvSpPr>
            <p:cNvPr id="267" name="Google Shape;267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4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9" name="Google Shape;269;p18"/>
          <p:cNvCxnSpPr/>
          <p:nvPr/>
        </p:nvCxnSpPr>
        <p:spPr>
          <a:xfrm>
            <a:off x="3676209" y="2236686"/>
            <a:ext cx="1184357" cy="28575"/>
          </a:xfrm>
          <a:prstGeom prst="straightConnector1">
            <a:avLst/>
          </a:prstGeom>
          <a:noFill/>
          <a:ln cap="flat" cmpd="sng" w="28575">
            <a:solidFill>
              <a:srgbClr val="3C567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70" name="Google Shape;270;p18"/>
          <p:cNvCxnSpPr/>
          <p:nvPr/>
        </p:nvCxnSpPr>
        <p:spPr>
          <a:xfrm>
            <a:off x="3655396" y="3476158"/>
            <a:ext cx="1471426" cy="28575"/>
          </a:xfrm>
          <a:prstGeom prst="straightConnector1">
            <a:avLst/>
          </a:prstGeom>
          <a:noFill/>
          <a:ln cap="flat" cmpd="sng" w="28575">
            <a:solidFill>
              <a:srgbClr val="3C567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71" name="Google Shape;271;p18"/>
          <p:cNvCxnSpPr/>
          <p:nvPr/>
        </p:nvCxnSpPr>
        <p:spPr>
          <a:xfrm>
            <a:off x="5647879" y="4221676"/>
            <a:ext cx="916131" cy="28575"/>
          </a:xfrm>
          <a:prstGeom prst="straightConnector1">
            <a:avLst/>
          </a:prstGeom>
          <a:noFill/>
          <a:ln cap="flat" cmpd="sng" w="28575">
            <a:solidFill>
              <a:srgbClr val="3C567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72" name="Google Shape;272;p18"/>
          <p:cNvCxnSpPr/>
          <p:nvPr/>
        </p:nvCxnSpPr>
        <p:spPr>
          <a:xfrm>
            <a:off x="6941363" y="3631600"/>
            <a:ext cx="1461618" cy="28575"/>
          </a:xfrm>
          <a:prstGeom prst="straightConnector1">
            <a:avLst/>
          </a:prstGeom>
          <a:noFill/>
          <a:ln cap="flat" cmpd="sng" w="28575">
            <a:solidFill>
              <a:srgbClr val="3C567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73" name="Google Shape;273;p18"/>
          <p:cNvCxnSpPr/>
          <p:nvPr/>
        </p:nvCxnSpPr>
        <p:spPr>
          <a:xfrm>
            <a:off x="7339631" y="2205398"/>
            <a:ext cx="1171441" cy="28575"/>
          </a:xfrm>
          <a:prstGeom prst="straightConnector1">
            <a:avLst/>
          </a:prstGeom>
          <a:noFill/>
          <a:ln cap="flat" cmpd="sng" w="28575">
            <a:solidFill>
              <a:srgbClr val="3C5679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74" name="Google Shape;274;p18"/>
          <p:cNvSpPr/>
          <p:nvPr/>
        </p:nvSpPr>
        <p:spPr>
          <a:xfrm>
            <a:off x="5530463" y="1882569"/>
            <a:ext cx="1131074" cy="1267310"/>
          </a:xfrm>
          <a:custGeom>
            <a:rect b="b" l="l" r="r" t="t"/>
            <a:pathLst>
              <a:path extrusionOk="0" h="1267310" w="1131074">
                <a:moveTo>
                  <a:pt x="0" y="0"/>
                </a:moveTo>
                <a:lnTo>
                  <a:pt x="1131074" y="0"/>
                </a:lnTo>
                <a:lnTo>
                  <a:pt x="1131074" y="1267310"/>
                </a:lnTo>
                <a:lnTo>
                  <a:pt x="0" y="1267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2845231" y="1771378"/>
            <a:ext cx="564571" cy="564571"/>
          </a:xfrm>
          <a:custGeom>
            <a:rect b="b" l="l" r="r" t="t"/>
            <a:pathLst>
              <a:path extrusionOk="0" h="564571" w="564571">
                <a:moveTo>
                  <a:pt x="0" y="0"/>
                </a:moveTo>
                <a:lnTo>
                  <a:pt x="564571" y="0"/>
                </a:lnTo>
                <a:lnTo>
                  <a:pt x="564571" y="564571"/>
                </a:lnTo>
                <a:lnTo>
                  <a:pt x="0" y="564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3135626" y="4031329"/>
            <a:ext cx="548353" cy="548353"/>
          </a:xfrm>
          <a:custGeom>
            <a:rect b="b" l="l" r="r" t="t"/>
            <a:pathLst>
              <a:path extrusionOk="0" h="548353" w="548353">
                <a:moveTo>
                  <a:pt x="0" y="0"/>
                </a:moveTo>
                <a:lnTo>
                  <a:pt x="548353" y="0"/>
                </a:lnTo>
                <a:lnTo>
                  <a:pt x="548353" y="548353"/>
                </a:lnTo>
                <a:lnTo>
                  <a:pt x="0" y="548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5815109" y="5018685"/>
            <a:ext cx="561781" cy="481728"/>
          </a:xfrm>
          <a:custGeom>
            <a:rect b="b" l="l" r="r" t="t"/>
            <a:pathLst>
              <a:path extrusionOk="0" h="481728" w="561781">
                <a:moveTo>
                  <a:pt x="0" y="0"/>
                </a:moveTo>
                <a:lnTo>
                  <a:pt x="561782" y="0"/>
                </a:lnTo>
                <a:lnTo>
                  <a:pt x="561782" y="481728"/>
                </a:lnTo>
                <a:lnTo>
                  <a:pt x="0" y="4817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8495726" y="4033816"/>
            <a:ext cx="585065" cy="543379"/>
          </a:xfrm>
          <a:custGeom>
            <a:rect b="b" l="l" r="r" t="t"/>
            <a:pathLst>
              <a:path extrusionOk="0" h="543379" w="585065">
                <a:moveTo>
                  <a:pt x="0" y="0"/>
                </a:moveTo>
                <a:lnTo>
                  <a:pt x="585065" y="0"/>
                </a:lnTo>
                <a:lnTo>
                  <a:pt x="585065" y="543379"/>
                </a:lnTo>
                <a:lnTo>
                  <a:pt x="0" y="543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8747040" y="1804073"/>
            <a:ext cx="634888" cy="499181"/>
          </a:xfrm>
          <a:custGeom>
            <a:rect b="b" l="l" r="r" t="t"/>
            <a:pathLst>
              <a:path extrusionOk="0" h="499181" w="634888">
                <a:moveTo>
                  <a:pt x="0" y="0"/>
                </a:moveTo>
                <a:lnTo>
                  <a:pt x="634888" y="0"/>
                </a:lnTo>
                <a:lnTo>
                  <a:pt x="634888" y="499181"/>
                </a:lnTo>
                <a:lnTo>
                  <a:pt x="0" y="499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663974" y="1420904"/>
            <a:ext cx="16565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Βοηθά στην αμφισβήτηση στερεοτύπων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663974" y="2921511"/>
            <a:ext cx="200404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Διεύρυνση της κατανόησης των μαθητών για την ταυτότητα και τη μετανάστευση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2844265" y="5162336"/>
            <a:ext cx="22032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διαφορετικές προοπτικές ενισχύουν την κριτική σκέψη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6555498" y="5300835"/>
            <a:ext cx="22858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Προώθηση της ενσυναίσθησης και της συμμετοχικότητας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10043397" y="652711"/>
            <a:ext cx="165654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Δημιουργία πιο δίκαιου μαθησιακού περιβάλλοντος για όλους τους μαθητές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9564301" y="3118205"/>
            <a:ext cx="239600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ανάδειξη επιτυχημένων ατόμων από κοινότητες μεταναστών μπορεί να βοηθήσει τους μαθητές να ξεπεράσουν τα στερεότυπα και να δουν τις πλήρεις δυνατότητες των συνομηλίκων τους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/>
          <p:nvPr>
            <p:ph type="title"/>
          </p:nvPr>
        </p:nvSpPr>
        <p:spPr>
          <a:xfrm>
            <a:off x="838200" y="85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ΣΥΝΟΨΙΖΟΝΤΑΣ ΤΑ ΠΑΝΤΑ!</a:t>
            </a:r>
            <a:endParaRPr sz="6600"/>
          </a:p>
        </p:txBody>
      </p:sp>
      <p:pic>
        <p:nvPicPr>
          <p:cNvPr id="291" name="Google Shape;29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9203" y="2696590"/>
            <a:ext cx="3025402" cy="301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1119" y="2398779"/>
            <a:ext cx="4872681" cy="3605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19"/>
          <p:cNvCxnSpPr/>
          <p:nvPr/>
        </p:nvCxnSpPr>
        <p:spPr>
          <a:xfrm>
            <a:off x="3919728" y="2014408"/>
            <a:ext cx="4352544" cy="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4" name="Google Shape;294;p19"/>
          <p:cNvCxnSpPr/>
          <p:nvPr/>
        </p:nvCxnSpPr>
        <p:spPr>
          <a:xfrm>
            <a:off x="3919728" y="2179000"/>
            <a:ext cx="4352544" cy="0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ACD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0" y="3770686"/>
            <a:ext cx="12192000" cy="10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ABDB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69ABDB"/>
                </a:solidFill>
                <a:latin typeface="Calibri"/>
                <a:ea typeface="Calibri"/>
                <a:cs typeface="Calibri"/>
                <a:sym typeface="Calibri"/>
              </a:rPr>
              <a:t>Μείωση προκαταλήψεων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52865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252865"/>
                </a:solidFill>
                <a:latin typeface="Calibri"/>
                <a:ea typeface="Calibri"/>
                <a:cs typeface="Calibri"/>
                <a:sym typeface="Calibri"/>
              </a:rPr>
              <a:t>3.2 Μείωση των προκαταλήψεων</a:t>
            </a:r>
            <a:endParaRPr b="1" sz="2800">
              <a:solidFill>
                <a:srgbClr val="252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ABDB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69ABDB"/>
                </a:solidFill>
                <a:latin typeface="Calibri"/>
                <a:ea typeface="Calibri"/>
                <a:cs typeface="Calibri"/>
                <a:sym typeface="Calibri"/>
              </a:rPr>
              <a:t>Μείωση προκαταλήψεων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696" y="1570869"/>
            <a:ext cx="1638608" cy="1616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/>
        </p:nvSpPr>
        <p:spPr>
          <a:xfrm>
            <a:off x="1825334" y="6322957"/>
            <a:ext cx="9830638" cy="367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Το έργο αυτό χρηματοδοτήθηκε με την υποστήριξη της Ευρωπαϊκής Επιτροπής.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αυτήν. </a:t>
            </a:r>
            <a:endParaRPr/>
          </a:p>
        </p:txBody>
      </p:sp>
      <p:pic>
        <p:nvPicPr>
          <p:cNvPr id="300" name="Google Shape;30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004" y="6322957"/>
            <a:ext cx="1355329" cy="367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0"/>
          <p:cNvSpPr/>
          <p:nvPr/>
        </p:nvSpPr>
        <p:spPr>
          <a:xfrm>
            <a:off x="1727850" y="2768929"/>
            <a:ext cx="4724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Σας ευχαριστώ 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304" y="738627"/>
            <a:ext cx="2122430" cy="60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443990" y="1203923"/>
            <a:ext cx="10970029" cy="1346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Εφαρμογή στρατηγικών για τη μείωση των στερεοτύπων και των προκαταλήψεων μέσω της αντιμετώπισης των στάσεων των μαθητών </a:t>
            </a:r>
            <a:endParaRPr b="1" sz="3600"/>
          </a:p>
        </p:txBody>
      </p:sp>
      <p:pic>
        <p:nvPicPr>
          <p:cNvPr descr="How to Negotiate and Reason with a Name-Calling Sexist (Or Can You?)"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137" y="2547807"/>
            <a:ext cx="7487726" cy="401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6433949" y="369403"/>
            <a:ext cx="5212490" cy="461503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E8E6E6"/>
          </a:solidFill>
          <a:ln cap="flat" cmpd="sng" w="76200">
            <a:solidFill>
              <a:srgbClr val="BF900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>
            <p:ph type="title"/>
          </p:nvPr>
        </p:nvSpPr>
        <p:spPr>
          <a:xfrm>
            <a:off x="4478794" y="393138"/>
            <a:ext cx="545883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Εκδήλωση στις καθημερινές αλληλεπιδράσεις</a:t>
            </a:r>
            <a:endParaRPr b="1"/>
          </a:p>
        </p:txBody>
      </p:sp>
      <p:sp>
        <p:nvSpPr>
          <p:cNvPr id="118" name="Google Shape;118;p4"/>
          <p:cNvSpPr/>
          <p:nvPr/>
        </p:nvSpPr>
        <p:spPr>
          <a:xfrm>
            <a:off x="3894039" y="4254642"/>
            <a:ext cx="2086984" cy="2033196"/>
          </a:xfrm>
          <a:prstGeom prst="ellipse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868" y="2122160"/>
            <a:ext cx="4610500" cy="30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5894962" y="1984442"/>
            <a:ext cx="5458838" cy="4379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στερεότυπα και οι προκαταλήψεις επηρεάζουν τις αλληλεπιδράσεις μέσα από:</a:t>
            </a:r>
            <a:endParaRPr/>
          </a:p>
          <a:p>
            <a:pPr indent="-23812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λεπτές συμπεριφορές, </a:t>
            </a:r>
            <a:endParaRPr/>
          </a:p>
          <a:p>
            <a:pPr indent="-23812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μικροεπιθέσεις, και </a:t>
            </a:r>
            <a:endParaRPr/>
          </a:p>
          <a:p>
            <a:pPr indent="-23812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πρακτικές διακρίσεων.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παράδειγμα:</a:t>
            </a:r>
            <a:endParaRPr/>
          </a:p>
          <a:p>
            <a:pPr indent="-23812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εκπαιδευτικοί μπορεί ασυνείδητα να περιμένουν λιγότερα από τους μαθητές με μεταναστευτικό υπόβαθρο.</a:t>
            </a:r>
            <a:endParaRPr/>
          </a:p>
          <a:p>
            <a:pPr indent="-23812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Καλοπροαίρετα άτομα μπορεί να υποθέσουν ότι οι μαθητές από ορισμένες εθνοτικές ομάδες θα δυσκολευτούν, γεγονός που μπορεί να περιορίσει τις δυνατότητές τους.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838200" y="1057425"/>
            <a:ext cx="10515600" cy="733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/>
              <a:t>Ψυχολογικές και κοινωνικές επιπτώσεις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838200" y="1825625"/>
            <a:ext cx="10515600" cy="99994"/>
          </a:xfrm>
          <a:prstGeom prst="rect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8318" y="2209109"/>
            <a:ext cx="5257799" cy="3288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5"/>
          <p:cNvCxnSpPr/>
          <p:nvPr/>
        </p:nvCxnSpPr>
        <p:spPr>
          <a:xfrm>
            <a:off x="11489167" y="1825625"/>
            <a:ext cx="0" cy="766968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838200" y="2069151"/>
            <a:ext cx="5257800" cy="4030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/>
              <a:t>Οι σημαντικές επιπτώσεις των στερεοτύπων και των προκαταλήψεων στους μαθητές με μεταναστευτικό υπόβαθρο περιλαμβάνουν: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Στρες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Άγχος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Μειωμένη αίσθηση αυτοεκτίμησης</a:t>
            </a:r>
            <a:endParaRPr sz="2200"/>
          </a:p>
          <a:p>
            <a:pPr indent="-9937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/>
              <a:t>Για παράδειγμα: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Ενίσχυση της περιθωριοποίησης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Δυσανάλογη πειθαρχία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Χαμηλότερη ακαδημαϊκή παρακολούθηση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Αποκλεισμός από προχωρημένα μαθήματα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cxnSp>
        <p:nvCxnSpPr>
          <p:cNvPr id="130" name="Google Shape;130;p5"/>
          <p:cNvCxnSpPr/>
          <p:nvPr/>
        </p:nvCxnSpPr>
        <p:spPr>
          <a:xfrm>
            <a:off x="11353800" y="1825625"/>
            <a:ext cx="0" cy="766968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p5"/>
          <p:cNvSpPr/>
          <p:nvPr/>
        </p:nvSpPr>
        <p:spPr>
          <a:xfrm rot="-379955">
            <a:off x="4173966" y="5074920"/>
            <a:ext cx="2409713" cy="2630245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838200" y="909020"/>
            <a:ext cx="6552304" cy="18617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4400"/>
              <a:t>Επίδραση στην ανάπτυξη των μαθητών και στα εκπαιδευτικά επιτεύγματα</a:t>
            </a:r>
            <a:endParaRPr/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1068593" y="2760934"/>
            <a:ext cx="6014421" cy="3218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Τα στερεότυπα μπορούν να καταπνίξουν τη φιλοδοξία και τη δέσμευση των μαθητών, περιορίζοντας την εκπαιδευτική και επαγγελματική τους πορεία.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Για την αντιμετώπιση αυτών των ζητημάτων, οι εκπαιδευτικοί θα πρέπει: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Αμφισβήτηση στερεοτύπων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Προώθηση της συμμετοχικότητας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Δημιουργία ενδυναμωτικών περιβαλλόντων για όλους τους μαθητές</a:t>
            </a:r>
            <a:endParaRPr sz="2000"/>
          </a:p>
        </p:txBody>
      </p:sp>
      <p:cxnSp>
        <p:nvCxnSpPr>
          <p:cNvPr id="138" name="Google Shape;138;p6"/>
          <p:cNvCxnSpPr/>
          <p:nvPr/>
        </p:nvCxnSpPr>
        <p:spPr>
          <a:xfrm>
            <a:off x="9434456" y="107576"/>
            <a:ext cx="0" cy="1602889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6"/>
          <p:cNvCxnSpPr/>
          <p:nvPr/>
        </p:nvCxnSpPr>
        <p:spPr>
          <a:xfrm>
            <a:off x="9821732" y="5375518"/>
            <a:ext cx="0" cy="1602889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6"/>
          <p:cNvCxnSpPr/>
          <p:nvPr/>
        </p:nvCxnSpPr>
        <p:spPr>
          <a:xfrm>
            <a:off x="9821732" y="0"/>
            <a:ext cx="0" cy="1602889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6"/>
          <p:cNvCxnSpPr/>
          <p:nvPr/>
        </p:nvCxnSpPr>
        <p:spPr>
          <a:xfrm>
            <a:off x="9651402" y="0"/>
            <a:ext cx="0" cy="1626959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6"/>
          <p:cNvCxnSpPr/>
          <p:nvPr/>
        </p:nvCxnSpPr>
        <p:spPr>
          <a:xfrm flipH="1">
            <a:off x="9631680" y="4841240"/>
            <a:ext cx="1" cy="2016760"/>
          </a:xfrm>
          <a:prstGeom prst="straightConnector1">
            <a:avLst/>
          </a:prstGeom>
          <a:noFill/>
          <a:ln cap="flat" cmpd="sng" w="76200">
            <a:solidFill>
              <a:srgbClr val="939C2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" name="Google Shape;143;p6"/>
          <p:cNvCxnSpPr/>
          <p:nvPr/>
        </p:nvCxnSpPr>
        <p:spPr>
          <a:xfrm>
            <a:off x="9434456" y="5325035"/>
            <a:ext cx="0" cy="1532965"/>
          </a:xfrm>
          <a:prstGeom prst="straightConnector1">
            <a:avLst/>
          </a:prstGeom>
          <a:noFill/>
          <a:ln cap="flat" cmpd="sng" w="762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5205" y="1626959"/>
            <a:ext cx="3098202" cy="369807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45" name="Google Shape;145;p6"/>
          <p:cNvSpPr/>
          <p:nvPr/>
        </p:nvSpPr>
        <p:spPr>
          <a:xfrm>
            <a:off x="7333130" y="5212080"/>
            <a:ext cx="749450" cy="747656"/>
          </a:xfrm>
          <a:prstGeom prst="ellipse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title"/>
          </p:nvPr>
        </p:nvSpPr>
        <p:spPr>
          <a:xfrm>
            <a:off x="838200" y="10105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rgbClr val="1E4E79"/>
                </a:solidFill>
              </a:rPr>
              <a:t>Προέλευση και διαιώνιση των στερεοτύπων</a:t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-193638" y="2205318"/>
            <a:ext cx="3377902" cy="1818042"/>
          </a:xfrm>
          <a:prstGeom prst="flowChartDecision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3986921" y="3967478"/>
            <a:ext cx="2961938" cy="2861534"/>
          </a:xfrm>
          <a:prstGeom prst="donut">
            <a:avLst>
              <a:gd fmla="val 25000" name="adj"/>
            </a:avLst>
          </a:prstGeom>
          <a:solidFill>
            <a:srgbClr val="2F5496"/>
          </a:solidFill>
          <a:ln cap="flat" cmpd="sng" w="3810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9988" y="2435726"/>
            <a:ext cx="3063505" cy="306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>
            <p:ph idx="1" type="body"/>
          </p:nvPr>
        </p:nvSpPr>
        <p:spPr>
          <a:xfrm>
            <a:off x="6733391" y="2435726"/>
            <a:ext cx="4789915" cy="3694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Τα μέσα μαζικής ενημέρωσης συχνά συνδέουν τη μετανάστευση με το έγκλημα και τη φτώχεια, προερχόμενα από στερεότυπα που έχουν τις ρίζες τους σε ιστορικές αφηγήσεις όπως η αποικιοκρατία, η οικονομική μετανάστευση και οι παγκόσμιες ανισότητες.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Οι μικροεπιθέσεις διαιωνίζουν επιβλαβείς προκαταλήψεις και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Συμβάλλουν στην αίσθηση αποκλεισμού και αποξένωσης.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6409" y="1067821"/>
            <a:ext cx="5426358" cy="472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Μείωση στερεοτύπων και προκαταλήψεων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688491" y="2428539"/>
            <a:ext cx="4754880" cy="2000922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737867" y="2625975"/>
            <a:ext cx="3979137" cy="1606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lang="en-US" sz="4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Μείωση στερεοτύπων και προκαταλήψεων</a:t>
            </a:r>
            <a:endParaRPr sz="1000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4621686" y="752476"/>
            <a:ext cx="67321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Ενθαρρύνετε τον αυτο-αναστοχασμό και την ευαισθητοποίηση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4621686" y="2254183"/>
            <a:ext cx="6049900" cy="189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Διαμορφώστε την προοπτική για την ενίσχυση της αυτογνωσίας και της ενσυναίσθησης με: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Journaling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Συζήτηση για τη μετανάστευση και την πολιτιστική εμπειρία </a:t>
            </a: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3625327" y="4141693"/>
            <a:ext cx="6732113" cy="347472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BF9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632" y="2270318"/>
            <a:ext cx="3635055" cy="264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/>
          <p:nvPr/>
        </p:nvSpPr>
        <p:spPr>
          <a:xfrm>
            <a:off x="828339" y="4941580"/>
            <a:ext cx="7207623" cy="1331935"/>
          </a:xfrm>
          <a:prstGeom prst="mathMinus">
            <a:avLst>
              <a:gd fmla="val 23520" name="adj1"/>
            </a:avLst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615440" y="5454127"/>
            <a:ext cx="7207623" cy="1331935"/>
          </a:xfrm>
          <a:prstGeom prst="mathMinus">
            <a:avLst>
              <a:gd fmla="val 23520" name="adj1"/>
            </a:avLst>
          </a:prstGeom>
          <a:solidFill>
            <a:srgbClr val="2F5496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2021-11-25T08:56:18Z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0x0101008C1C790A0A6B5D439550C5EA15C74BCC</vt:lpwstr>
  </property>
</Properties>
</file>