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embeddedFontLst>
    <p:embeddedFont>
      <p:font typeface="Cascadia Code"/>
      <p:regular r:id="rId30"/>
      <p:bold r:id="rId31"/>
      <p:italic r:id="rId32"/>
      <p:boldItalic r:id="rId33"/>
    </p:embeddedFont>
    <p:embeddedFont>
      <p:font typeface="DM Sans"/>
      <p:bold r:id="rId34"/>
      <p:boldItalic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0" roundtripDataSignature="AMtx7mhUGfLc0UwhWC/+ixoEZQZuZqaDd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Abouwarda Hag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ascadiaCode-bold.fntdata"/><Relationship Id="rId30" Type="http://schemas.openxmlformats.org/officeDocument/2006/relationships/font" Target="fonts/CascadiaCode-regular.fntdata"/><Relationship Id="rId11" Type="http://schemas.openxmlformats.org/officeDocument/2006/relationships/slide" Target="slides/slide6.xml"/><Relationship Id="rId33" Type="http://schemas.openxmlformats.org/officeDocument/2006/relationships/font" Target="fonts/CascadiaCode-boldItalic.fntdata"/><Relationship Id="rId10" Type="http://schemas.openxmlformats.org/officeDocument/2006/relationships/slide" Target="slides/slide5.xml"/><Relationship Id="rId32" Type="http://schemas.openxmlformats.org/officeDocument/2006/relationships/font" Target="fonts/CascadiaCode-italic.fntdata"/><Relationship Id="rId13" Type="http://schemas.openxmlformats.org/officeDocument/2006/relationships/slide" Target="slides/slide8.xml"/><Relationship Id="rId35" Type="http://schemas.openxmlformats.org/officeDocument/2006/relationships/font" Target="fonts/DMSans-boldItalic.fntdata"/><Relationship Id="rId12" Type="http://schemas.openxmlformats.org/officeDocument/2006/relationships/slide" Target="slides/slide7.xml"/><Relationship Id="rId34" Type="http://schemas.openxmlformats.org/officeDocument/2006/relationships/font" Target="fonts/DMSans-bold.fntdata"/><Relationship Id="rId15" Type="http://schemas.openxmlformats.org/officeDocument/2006/relationships/slide" Target="slides/slide10.xml"/><Relationship Id="rId37" Type="http://schemas.openxmlformats.org/officeDocument/2006/relationships/font" Target="fonts/OpenSans-bold.fntdata"/><Relationship Id="rId14" Type="http://schemas.openxmlformats.org/officeDocument/2006/relationships/slide" Target="slides/slide9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8-29T16:33:59.038">
    <p:pos x="10" y="10"/>
    <p:text/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qKuXSl4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5.jpg"/><Relationship Id="rId9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jpg"/><Relationship Id="rId4" Type="http://schemas.openxmlformats.org/officeDocument/2006/relationships/image" Target="../media/image3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8.jpg"/><Relationship Id="rId4" Type="http://schemas.openxmlformats.org/officeDocument/2006/relationships/image" Target="../media/image45.jpg"/><Relationship Id="rId5" Type="http://schemas.openxmlformats.org/officeDocument/2006/relationships/image" Target="../media/image4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Relationship Id="rId4" Type="http://schemas.openxmlformats.org/officeDocument/2006/relationships/image" Target="../media/image11.png"/><Relationship Id="rId5" Type="http://schemas.openxmlformats.org/officeDocument/2006/relationships/image" Target="../media/image4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6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4.png"/><Relationship Id="rId7" Type="http://schemas.openxmlformats.org/officeDocument/2006/relationships/image" Target="../media/image16.gif"/><Relationship Id="rId8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0"/>
            <a:ext cx="12192000" cy="6067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0004" y="591655"/>
            <a:ext cx="3282189" cy="93125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367861" y="2677347"/>
            <a:ext cx="548947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Ενότητα 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9959923" y="591655"/>
            <a:ext cx="186301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BDD7EE"/>
                </a:solidFill>
                <a:latin typeface="Open Sans"/>
                <a:ea typeface="Open Sans"/>
                <a:cs typeface="Open Sans"/>
                <a:sym typeface="Open Sans"/>
              </a:rPr>
              <a:t>Αριθμός έργου: 101056515</a:t>
            </a:r>
            <a:endParaRPr sz="1100">
              <a:solidFill>
                <a:srgbClr val="BDD7E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39729" y="5562295"/>
            <a:ext cx="4353486" cy="62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7">
            <a:alphaModFix/>
          </a:blip>
          <a:srcRect b="0" l="35221" r="0" t="0"/>
          <a:stretch/>
        </p:blipFill>
        <p:spPr>
          <a:xfrm>
            <a:off x="2785241" y="5517550"/>
            <a:ext cx="3984284" cy="63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5006" y="5669078"/>
            <a:ext cx="905752" cy="33263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1825334" y="6322957"/>
            <a:ext cx="9830638" cy="367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Pts val="900"/>
              <a:buFont typeface="Arial"/>
              <a:buNone/>
            </a:pPr>
            <a:r>
              <a:rPr b="0" lang="en-US" sz="900" u="none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Το έργο αυτό χρηματοδοτήθηκε με την υποστήριξη της Ευρωπαϊκής Επιτροπής.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αυτήν. </a:t>
            </a:r>
            <a:endParaRPr/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0004" y="6322957"/>
            <a:ext cx="1355329" cy="367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10">
            <a:alphaModFix/>
          </a:blip>
          <a:srcRect b="0" l="17429" r="66744" t="0"/>
          <a:stretch/>
        </p:blipFill>
        <p:spPr>
          <a:xfrm>
            <a:off x="1648921" y="5480243"/>
            <a:ext cx="899577" cy="587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/>
          <p:nvPr>
            <p:ph type="title"/>
          </p:nvPr>
        </p:nvSpPr>
        <p:spPr>
          <a:xfrm>
            <a:off x="330199" y="945008"/>
            <a:ext cx="1080052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2F5496"/>
                </a:solidFill>
              </a:rPr>
              <a:t>Διεπιστημονική προσέγγιση </a:t>
            </a:r>
            <a:endParaRPr b="1" sz="4800">
              <a:solidFill>
                <a:srgbClr val="2F5496"/>
              </a:solidFill>
            </a:endParaRPr>
          </a:p>
        </p:txBody>
      </p:sp>
      <p:sp>
        <p:nvSpPr>
          <p:cNvPr id="226" name="Google Shape;226;p10"/>
          <p:cNvSpPr/>
          <p:nvPr/>
        </p:nvSpPr>
        <p:spPr>
          <a:xfrm>
            <a:off x="10842152" y="-556905"/>
            <a:ext cx="1544320" cy="1574251"/>
          </a:xfrm>
          <a:prstGeom prst="donut">
            <a:avLst>
              <a:gd fmla="val 25000" name="adj"/>
            </a:avLst>
          </a:prstGeom>
          <a:noFill/>
          <a:ln cap="flat" cmpd="sng" w="76200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0"/>
          <p:cNvSpPr/>
          <p:nvPr/>
        </p:nvSpPr>
        <p:spPr>
          <a:xfrm rot="-8367859">
            <a:off x="10538293" y="-1540891"/>
            <a:ext cx="6941157" cy="970648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76200">
            <a:solidFill>
              <a:srgbClr val="BF9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hat Questions to Ask a Tarot Card Reader About Friendships" id="228" name="Google Shape;228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3070" y="2162796"/>
            <a:ext cx="6374295" cy="430647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0"/>
          <p:cNvSpPr txBox="1"/>
          <p:nvPr>
            <p:ph idx="2" type="body"/>
          </p:nvPr>
        </p:nvSpPr>
        <p:spPr>
          <a:xfrm>
            <a:off x="248477" y="2022149"/>
            <a:ext cx="4507948" cy="3500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solidFill>
                  <a:schemeClr val="dk1"/>
                </a:solidFill>
              </a:rPr>
              <a:t>Σχέδιο μαθήματος με διαφορετική και πολιτιστική προοπτική </a:t>
            </a:r>
            <a:endParaRPr sz="28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solidFill>
                  <a:schemeClr val="dk1"/>
                </a:solidFill>
              </a:rPr>
              <a:t>Εμπλέκουν τους μαθητές σε κριτική ανάλυση και συζητήσεις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solidFill>
                  <a:schemeClr val="dk1"/>
                </a:solidFill>
              </a:rPr>
              <a:t>Κάντε τη μάθηση πιο σχετική</a:t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solidFill>
                  <a:schemeClr val="dk1"/>
                </a:solidFill>
              </a:rPr>
              <a:t>Προώθηση της ενσυναίσθησης, της κατανόησης και του σεβασμού</a:t>
            </a:r>
            <a:endParaRPr/>
          </a:p>
          <a:p>
            <a:pPr indent="-774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"/>
          <p:cNvSpPr txBox="1"/>
          <p:nvPr>
            <p:ph type="title"/>
          </p:nvPr>
        </p:nvSpPr>
        <p:spPr>
          <a:xfrm>
            <a:off x="330199" y="945008"/>
            <a:ext cx="1080052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2F5496"/>
                </a:solidFill>
              </a:rPr>
              <a:t>Διεπιστημονική προσέγγιση </a:t>
            </a:r>
            <a:endParaRPr b="1" sz="4800">
              <a:solidFill>
                <a:srgbClr val="2F5496"/>
              </a:solidFill>
            </a:endParaRPr>
          </a:p>
        </p:txBody>
      </p:sp>
      <p:sp>
        <p:nvSpPr>
          <p:cNvPr id="235" name="Google Shape;235;p11"/>
          <p:cNvSpPr/>
          <p:nvPr/>
        </p:nvSpPr>
        <p:spPr>
          <a:xfrm>
            <a:off x="10842152" y="-556905"/>
            <a:ext cx="1544320" cy="1574251"/>
          </a:xfrm>
          <a:prstGeom prst="donut">
            <a:avLst>
              <a:gd fmla="val 25000" name="adj"/>
            </a:avLst>
          </a:prstGeom>
          <a:noFill/>
          <a:ln cap="flat" cmpd="sng" w="76200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1"/>
          <p:cNvSpPr/>
          <p:nvPr/>
        </p:nvSpPr>
        <p:spPr>
          <a:xfrm rot="-8367859">
            <a:off x="10538293" y="-1540891"/>
            <a:ext cx="6941157" cy="970648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76200">
            <a:solidFill>
              <a:srgbClr val="BF9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hat Questions to Ask a Tarot Card Reader About Friendships" id="237" name="Google Shape;237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3070" y="2162796"/>
            <a:ext cx="6374295" cy="430647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1"/>
          <p:cNvSpPr txBox="1"/>
          <p:nvPr>
            <p:ph idx="2" type="body"/>
          </p:nvPr>
        </p:nvSpPr>
        <p:spPr>
          <a:xfrm>
            <a:off x="331304" y="2398368"/>
            <a:ext cx="4507948" cy="3500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Προκλήσεις και περιορισμοί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554 Boy Solves Equation Royalty-Free Images, Stock Photos &amp; Pictures ..." id="239" name="Google Shape;23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0562" y="2569464"/>
            <a:ext cx="5616146" cy="3510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1725" y="1242466"/>
            <a:ext cx="8775749" cy="476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75" y="1288675"/>
            <a:ext cx="10537975" cy="473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"/>
          <p:cNvSpPr txBox="1"/>
          <p:nvPr/>
        </p:nvSpPr>
        <p:spPr>
          <a:xfrm>
            <a:off x="368643" y="1460157"/>
            <a:ext cx="715044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Καθορισμός σαφών στόχων </a:t>
            </a:r>
            <a:endParaRPr b="1" sz="4000">
              <a:solidFill>
                <a:srgbClr val="2F55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siness woman get the target. Business goals and objectives concept ..." id="255" name="Google Shape;25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3130" y="2174790"/>
            <a:ext cx="6058929" cy="405301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4"/>
          <p:cNvSpPr txBox="1"/>
          <p:nvPr/>
        </p:nvSpPr>
        <p:spPr>
          <a:xfrm>
            <a:off x="331304" y="2398368"/>
            <a:ext cx="4507948" cy="3500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Καθορίστε τι πρέπει να μαθαίνουν οι μαθητές για την πολιτισμική ποικιλομορφία και την κοινωνική δικαιοσύνη. 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Ενέργειες: Θέστε συγκεκριμένους και μετρήσιμους στόχους </a:t>
            </a:r>
            <a:endParaRPr/>
          </a:p>
        </p:txBody>
      </p:sp>
      <p:sp>
        <p:nvSpPr>
          <p:cNvPr id="257" name="Google Shape;257;p14"/>
          <p:cNvSpPr/>
          <p:nvPr/>
        </p:nvSpPr>
        <p:spPr>
          <a:xfrm rot="1107671">
            <a:off x="5838424" y="-540876"/>
            <a:ext cx="2533422" cy="2464419"/>
          </a:xfrm>
          <a:prstGeom prst="diamond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5513416" y="5526026"/>
            <a:ext cx="2115189" cy="1954291"/>
          </a:xfrm>
          <a:prstGeom prst="flowChartConnector">
            <a:avLst/>
          </a:prstGeom>
          <a:solidFill>
            <a:srgbClr val="BF9000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9" name="Google Shape;259;p14"/>
          <p:cNvCxnSpPr/>
          <p:nvPr/>
        </p:nvCxnSpPr>
        <p:spPr>
          <a:xfrm>
            <a:off x="6973179" y="2261251"/>
            <a:ext cx="0" cy="3119995"/>
          </a:xfrm>
          <a:prstGeom prst="straightConnector1">
            <a:avLst/>
          </a:prstGeom>
          <a:noFill/>
          <a:ln cap="flat" cmpd="sng" w="76200">
            <a:solidFill>
              <a:srgbClr val="2F5496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/>
          <p:nvPr/>
        </p:nvSpPr>
        <p:spPr>
          <a:xfrm>
            <a:off x="358346" y="1357184"/>
            <a:ext cx="1147530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Έρευνα και ενσωμάτωση αυθεντικών πολιτιστικών προοπτικών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5"/>
          <p:cNvSpPr txBox="1"/>
          <p:nvPr/>
        </p:nvSpPr>
        <p:spPr>
          <a:xfrm>
            <a:off x="5685898" y="2171828"/>
            <a:ext cx="5774515" cy="4108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Διασφαλίστε ότι το περιεχόμενο αντικατοπτρίζει ακριβείς και με σεβασμό πολιτιστικές αναπαραστάσεις.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Ενέργειες: Χρήση αξιόπιστων πηγών και διαβούλευση με πολιτιστικούς εμπειρογνώμονες ή μέλη της κοινότητας για τη συλλογή αυθεντικού υλικού</a:t>
            </a:r>
            <a:endParaRPr/>
          </a:p>
        </p:txBody>
      </p:sp>
      <p:pic>
        <p:nvPicPr>
          <p:cNvPr descr="Diversity | Digital art illustration, Illustration character design ..." id="266" name="Google Shape;26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103" y="2173760"/>
            <a:ext cx="4905632" cy="3674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p15"/>
          <p:cNvCxnSpPr/>
          <p:nvPr/>
        </p:nvCxnSpPr>
        <p:spPr>
          <a:xfrm flipH="1">
            <a:off x="11493692" y="-127722"/>
            <a:ext cx="20594" cy="5169157"/>
          </a:xfrm>
          <a:prstGeom prst="straightConnector1">
            <a:avLst/>
          </a:prstGeom>
          <a:noFill/>
          <a:ln cap="flat" cmpd="sng" w="76200">
            <a:solidFill>
              <a:srgbClr val="2F5496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"/>
          <p:cNvSpPr txBox="1"/>
          <p:nvPr/>
        </p:nvSpPr>
        <p:spPr>
          <a:xfrm>
            <a:off x="358346" y="1357184"/>
            <a:ext cx="1147530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Δημιουργήστε σχετικό και ελκυστικό περιεχόμενο </a:t>
            </a:r>
            <a:endParaRPr b="1" sz="4000">
              <a:solidFill>
                <a:srgbClr val="2F55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6"/>
          <p:cNvSpPr txBox="1"/>
          <p:nvPr/>
        </p:nvSpPr>
        <p:spPr>
          <a:xfrm>
            <a:off x="362195" y="2243909"/>
            <a:ext cx="5774515" cy="4108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Κάντε το περιεχόμενο σχετικό με τη ζωή και τις εμπειρίες των μαθητών.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Ενέργειες: Σχεδιασμός σχεδίων μαθημάτων που συνδέουν τις πολιτισμικές προοπτικές με τις προσωπικές εμπειρίες των μαθητών και τα τρέχοντα γεγονότα</a:t>
            </a:r>
            <a:endParaRPr/>
          </a:p>
        </p:txBody>
      </p:sp>
      <p:pic>
        <p:nvPicPr>
          <p:cNvPr descr="Premium Vector | Vector flat cartoon illustration content manager ..." id="274" name="Google Shape;27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4561" y="2067695"/>
            <a:ext cx="4442254" cy="447314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6"/>
          <p:cNvSpPr/>
          <p:nvPr/>
        </p:nvSpPr>
        <p:spPr>
          <a:xfrm rot="1107671">
            <a:off x="10400127" y="-736524"/>
            <a:ext cx="2533422" cy="2464419"/>
          </a:xfrm>
          <a:prstGeom prst="diamond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6"/>
          <p:cNvSpPr/>
          <p:nvPr/>
        </p:nvSpPr>
        <p:spPr>
          <a:xfrm>
            <a:off x="2671362" y="5659891"/>
            <a:ext cx="2115189" cy="1954291"/>
          </a:xfrm>
          <a:prstGeom prst="flowChartConnector">
            <a:avLst/>
          </a:prstGeom>
          <a:solidFill>
            <a:srgbClr val="BF9000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7" name="Google Shape;277;p16"/>
          <p:cNvCxnSpPr/>
          <p:nvPr/>
        </p:nvCxnSpPr>
        <p:spPr>
          <a:xfrm>
            <a:off x="6890801" y="2065602"/>
            <a:ext cx="0" cy="3119995"/>
          </a:xfrm>
          <a:prstGeom prst="straightConnector1">
            <a:avLst/>
          </a:prstGeom>
          <a:noFill/>
          <a:ln cap="flat" cmpd="sng" w="76200">
            <a:solidFill>
              <a:srgbClr val="2F5496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"/>
          <p:cNvSpPr txBox="1"/>
          <p:nvPr/>
        </p:nvSpPr>
        <p:spPr>
          <a:xfrm>
            <a:off x="416632" y="985343"/>
            <a:ext cx="517336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Ανάπτυξη διεπιστημονικών δραστηριοτήτων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7"/>
          <p:cNvSpPr txBox="1"/>
          <p:nvPr/>
        </p:nvSpPr>
        <p:spPr>
          <a:xfrm>
            <a:off x="216281" y="2844439"/>
            <a:ext cx="5774515" cy="4108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Ενθαρρύνετε τους μαθητές να εξερευνήσουν τις πολιτισμικές προοπτικές μέσα από πολλαπλούς φακούς.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Ενέργειες: Σχεδιάστε διεπιστημονικές δραστηριότητες που ευθυγραμμίζονται φυσικά με τα βασικά θέματα των εξετάσεων. </a:t>
            </a:r>
            <a:endParaRPr/>
          </a:p>
        </p:txBody>
      </p:sp>
      <p:pic>
        <p:nvPicPr>
          <p:cNvPr descr="Oh My God It's 8AM: September 2015" id="284" name="Google Shape;28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0073" y="698033"/>
            <a:ext cx="9413628" cy="591913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7"/>
          <p:cNvSpPr/>
          <p:nvPr/>
        </p:nvSpPr>
        <p:spPr>
          <a:xfrm rot="1107671">
            <a:off x="4829289" y="-1447038"/>
            <a:ext cx="2533422" cy="2464419"/>
          </a:xfrm>
          <a:prstGeom prst="diamond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7"/>
          <p:cNvSpPr/>
          <p:nvPr/>
        </p:nvSpPr>
        <p:spPr>
          <a:xfrm>
            <a:off x="-706152" y="6143864"/>
            <a:ext cx="2115189" cy="1954291"/>
          </a:xfrm>
          <a:prstGeom prst="flowChartConnector">
            <a:avLst/>
          </a:prstGeom>
          <a:solidFill>
            <a:srgbClr val="BF9000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7" name="Google Shape;287;p17"/>
          <p:cNvCxnSpPr/>
          <p:nvPr/>
        </p:nvCxnSpPr>
        <p:spPr>
          <a:xfrm>
            <a:off x="5800075" y="1868993"/>
            <a:ext cx="0" cy="3120000"/>
          </a:xfrm>
          <a:prstGeom prst="straightConnector1">
            <a:avLst/>
          </a:prstGeom>
          <a:noFill/>
          <a:ln cap="flat" cmpd="sng" w="76200">
            <a:solidFill>
              <a:srgbClr val="2F5496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"/>
          <p:cNvSpPr txBox="1"/>
          <p:nvPr/>
        </p:nvSpPr>
        <p:spPr>
          <a:xfrm>
            <a:off x="358346" y="1357184"/>
            <a:ext cx="1147530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Αναγνώριση των περιορισμών του προγράμματος σπουδών και των εξετάσεων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8"/>
          <p:cNvSpPr txBox="1"/>
          <p:nvPr/>
        </p:nvSpPr>
        <p:spPr>
          <a:xfrm>
            <a:off x="6669210" y="2173571"/>
            <a:ext cx="4942177" cy="4108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Αναγνωρίστε τους περιορισμούς που θέτουν οι εξεταστικές χρονιές με υψηλά διακυβεύματα.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Ενέργειες: Αντί να θεωρείτε το διαφορετικό περιεχόμενο ως συμπληρωματικό, δείξτε πώς μπορεί να ενισχύσει την κατανόηση της βασικής εξεταστέας ύλης. </a:t>
            </a:r>
            <a:endParaRPr/>
          </a:p>
        </p:txBody>
      </p:sp>
      <p:pic>
        <p:nvPicPr>
          <p:cNvPr descr="Limitation Freedom. Limitations can be positive." id="294" name="Google Shape;29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346" y="2668221"/>
            <a:ext cx="6084276" cy="381293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8"/>
          <p:cNvSpPr/>
          <p:nvPr/>
        </p:nvSpPr>
        <p:spPr>
          <a:xfrm rot="1107671">
            <a:off x="10614627" y="-562896"/>
            <a:ext cx="2533422" cy="2464419"/>
          </a:xfrm>
          <a:prstGeom prst="diamond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8"/>
          <p:cNvSpPr/>
          <p:nvPr/>
        </p:nvSpPr>
        <p:spPr>
          <a:xfrm>
            <a:off x="10289619" y="5504006"/>
            <a:ext cx="2115189" cy="1954291"/>
          </a:xfrm>
          <a:prstGeom prst="flowChartConnector">
            <a:avLst/>
          </a:prstGeom>
          <a:solidFill>
            <a:srgbClr val="BF9000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7" name="Google Shape;297;p18"/>
          <p:cNvCxnSpPr/>
          <p:nvPr/>
        </p:nvCxnSpPr>
        <p:spPr>
          <a:xfrm>
            <a:off x="11749382" y="2239231"/>
            <a:ext cx="0" cy="3119995"/>
          </a:xfrm>
          <a:prstGeom prst="straightConnector1">
            <a:avLst/>
          </a:prstGeom>
          <a:noFill/>
          <a:ln cap="flat" cmpd="sng" w="76200">
            <a:solidFill>
              <a:srgbClr val="2F5496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"/>
          <p:cNvSpPr txBox="1"/>
          <p:nvPr/>
        </p:nvSpPr>
        <p:spPr>
          <a:xfrm>
            <a:off x="358346" y="1357184"/>
            <a:ext cx="1147530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Foster Κριτική ανάλυση και συζήτηση</a:t>
            </a:r>
            <a:endParaRPr/>
          </a:p>
        </p:txBody>
      </p:sp>
      <p:sp>
        <p:nvSpPr>
          <p:cNvPr id="303" name="Google Shape;303;p19"/>
          <p:cNvSpPr txBox="1"/>
          <p:nvPr/>
        </p:nvSpPr>
        <p:spPr>
          <a:xfrm>
            <a:off x="358346" y="2032888"/>
            <a:ext cx="4942177" cy="4108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Ανάπτυξη των δεξιοτήτων κριτικής σκέψης των μαθητών και ενθάρρυνση του ανοιχτού διαλόγου σχετικά με τη διαφορετικότητα και την κοινωνική δικαιοσύνη.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Ενέργειες: Χρησιμοποιήστε δραστηριότητες που ενσωματώνουν δεξιότητες που σχετίζονται με τις εξετάσεις, ενώ παράλληλα προωθούν την ανοιχτή συζήτηση.</a:t>
            </a:r>
            <a:endParaRPr/>
          </a:p>
        </p:txBody>
      </p:sp>
      <p:sp>
        <p:nvSpPr>
          <p:cNvPr id="304" name="Google Shape;304;p19"/>
          <p:cNvSpPr/>
          <p:nvPr/>
        </p:nvSpPr>
        <p:spPr>
          <a:xfrm rot="1107642">
            <a:off x="4574479" y="4699500"/>
            <a:ext cx="2533364" cy="2464395"/>
          </a:xfrm>
          <a:prstGeom prst="diamond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9"/>
          <p:cNvSpPr/>
          <p:nvPr/>
        </p:nvSpPr>
        <p:spPr>
          <a:xfrm>
            <a:off x="10742700" y="-1384886"/>
            <a:ext cx="2115189" cy="1954291"/>
          </a:xfrm>
          <a:prstGeom prst="flowChartConnector">
            <a:avLst/>
          </a:prstGeom>
          <a:solidFill>
            <a:srgbClr val="BF9000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6" name="Google Shape;306;p19"/>
          <p:cNvCxnSpPr/>
          <p:nvPr/>
        </p:nvCxnSpPr>
        <p:spPr>
          <a:xfrm>
            <a:off x="8382166" y="-1055904"/>
            <a:ext cx="0" cy="3119995"/>
          </a:xfrm>
          <a:prstGeom prst="straightConnector1">
            <a:avLst/>
          </a:prstGeom>
          <a:noFill/>
          <a:ln cap="flat" cmpd="sng" w="76200">
            <a:solidFill>
              <a:srgbClr val="2F5496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descr="Grist Diversity, Equity, Inclusion, and Justice Committee | Grist" id="307" name="Google Shape;30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3914" y="2214692"/>
            <a:ext cx="7346091" cy="4199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ACDD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/>
        </p:nvSpPr>
        <p:spPr>
          <a:xfrm>
            <a:off x="-1" y="4532167"/>
            <a:ext cx="12192000" cy="10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52865"/>
              </a:buClr>
              <a:buSzPct val="100000"/>
              <a:buFont typeface="Calibri"/>
              <a:buNone/>
            </a:pPr>
            <a:r>
              <a:rPr b="1" lang="en-US" sz="6000">
                <a:solidFill>
                  <a:srgbClr val="252865"/>
                </a:solidFill>
                <a:latin typeface="Calibri"/>
                <a:ea typeface="Calibri"/>
                <a:cs typeface="Calibri"/>
                <a:sym typeface="Calibri"/>
              </a:rPr>
              <a:t>ΕΝΟΤΗΤΑ 3.1</a:t>
            </a:r>
            <a:endParaRPr b="1" sz="6000">
              <a:solidFill>
                <a:srgbClr val="2528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865"/>
              </a:buClr>
              <a:buSzPct val="100000"/>
              <a:buFont typeface="Calibri"/>
              <a:buNone/>
            </a:pPr>
            <a:r>
              <a:rPr b="1" lang="en-US" sz="6000">
                <a:solidFill>
                  <a:srgbClr val="252865"/>
                </a:solidFill>
                <a:latin typeface="Calibri"/>
                <a:ea typeface="Calibri"/>
                <a:cs typeface="Calibri"/>
                <a:sym typeface="Calibri"/>
              </a:rPr>
              <a:t>Ενσωμάτωση περιεχομένου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5040" y="2520743"/>
            <a:ext cx="1841920" cy="1816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"/>
          <p:cNvSpPr txBox="1"/>
          <p:nvPr/>
        </p:nvSpPr>
        <p:spPr>
          <a:xfrm>
            <a:off x="358346" y="1357184"/>
            <a:ext cx="1147530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Αξιολόγηση και αναστοχασμός της μάθησης των μαθητών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0"/>
          <p:cNvSpPr txBox="1"/>
          <p:nvPr/>
        </p:nvSpPr>
        <p:spPr>
          <a:xfrm>
            <a:off x="5443832" y="2358922"/>
            <a:ext cx="6116068" cy="4190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Αξιολογήστε πόσο καλά οι μαθητές έχουν ασχοληθεί με διαφορετικές προοπτικές και έχουν αναπτύξει δεξιότητες κριτικής σκέψης.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Ενέργειες: Χρησιμοποιήστε μεθόδους αξιολόγησης όπως έργα, παρουσιάσεις και αναστοχαστικά δοκίμια που μπορούν να χρησιμεύσουν και ως προετοιμασία για εξετάσεις.</a:t>
            </a:r>
            <a:endParaRPr/>
          </a:p>
        </p:txBody>
      </p:sp>
      <p:sp>
        <p:nvSpPr>
          <p:cNvPr id="314" name="Google Shape;314;p20"/>
          <p:cNvSpPr/>
          <p:nvPr/>
        </p:nvSpPr>
        <p:spPr>
          <a:xfrm rot="1107671">
            <a:off x="9214194" y="5883212"/>
            <a:ext cx="2533422" cy="2464419"/>
          </a:xfrm>
          <a:prstGeom prst="diamond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0"/>
          <p:cNvSpPr/>
          <p:nvPr/>
        </p:nvSpPr>
        <p:spPr>
          <a:xfrm>
            <a:off x="3215376" y="4319817"/>
            <a:ext cx="2115189" cy="1954291"/>
          </a:xfrm>
          <a:prstGeom prst="flowChartConnector">
            <a:avLst/>
          </a:prstGeom>
          <a:solidFill>
            <a:srgbClr val="BF9000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6" name="Google Shape;316;p20"/>
          <p:cNvCxnSpPr/>
          <p:nvPr/>
        </p:nvCxnSpPr>
        <p:spPr>
          <a:xfrm>
            <a:off x="4222058" y="5297528"/>
            <a:ext cx="0" cy="3119995"/>
          </a:xfrm>
          <a:prstGeom prst="straightConnector1">
            <a:avLst/>
          </a:prstGeom>
          <a:noFill/>
          <a:ln cap="flat" cmpd="sng" w="76200">
            <a:solidFill>
              <a:srgbClr val="2F5496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descr="Primary Assessment Cartoon" id="317" name="Google Shape;31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356" y="2704060"/>
            <a:ext cx="3330145" cy="3500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1"/>
          <p:cNvSpPr txBox="1"/>
          <p:nvPr/>
        </p:nvSpPr>
        <p:spPr>
          <a:xfrm>
            <a:off x="358346" y="1357184"/>
            <a:ext cx="1147530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Συνεχής βελτίωση και προσαρμογή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1"/>
          <p:cNvSpPr txBox="1"/>
          <p:nvPr/>
        </p:nvSpPr>
        <p:spPr>
          <a:xfrm>
            <a:off x="449646" y="2065071"/>
            <a:ext cx="5376564" cy="3962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Διασφαλίστε ότι τα σχέδια μαθήματος παραμένουν σχετικά και αποτελεσματικά στη διδασκαλία της πολιτισμικής ποικιλομορφίας, ενώ παράλληλα καλύπτουν τις ανάγκες του προγράμματος σπουδών.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Ενέργειες: Συγκεντρώστε ανατροφοδότηση από μαθητές και συναδέλφους σχετικά με την αποτελεσματικότητα των σχεδίων μαθήματος.</a:t>
            </a:r>
            <a:endParaRPr/>
          </a:p>
        </p:txBody>
      </p:sp>
      <p:sp>
        <p:nvSpPr>
          <p:cNvPr id="324" name="Google Shape;324;p21"/>
          <p:cNvSpPr/>
          <p:nvPr/>
        </p:nvSpPr>
        <p:spPr>
          <a:xfrm rot="1107671">
            <a:off x="4971708" y="-1654410"/>
            <a:ext cx="2533422" cy="2464419"/>
          </a:xfrm>
          <a:prstGeom prst="diamond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1"/>
          <p:cNvSpPr/>
          <p:nvPr/>
        </p:nvSpPr>
        <p:spPr>
          <a:xfrm>
            <a:off x="-1665543" y="-1065669"/>
            <a:ext cx="2115189" cy="1954291"/>
          </a:xfrm>
          <a:prstGeom prst="flowChartConnector">
            <a:avLst/>
          </a:prstGeom>
          <a:solidFill>
            <a:srgbClr val="BF9000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6" name="Google Shape;326;p21"/>
          <p:cNvCxnSpPr/>
          <p:nvPr/>
        </p:nvCxnSpPr>
        <p:spPr>
          <a:xfrm>
            <a:off x="164923" y="715231"/>
            <a:ext cx="0" cy="3119995"/>
          </a:xfrm>
          <a:prstGeom prst="straightConnector1">
            <a:avLst/>
          </a:prstGeom>
          <a:noFill/>
          <a:ln cap="flat" cmpd="sng" w="76200">
            <a:solidFill>
              <a:srgbClr val="2F5496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descr="OUT WITH THE OLD, IN WITH THE NEW. HOW ARE YOU ADAPTING TO SUCCEED IN ..." id="327" name="Google Shape;32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6211" y="2131316"/>
            <a:ext cx="5842685" cy="4490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2"/>
          <p:cNvSpPr txBox="1"/>
          <p:nvPr/>
        </p:nvSpPr>
        <p:spPr>
          <a:xfrm>
            <a:off x="451022" y="1326292"/>
            <a:ext cx="1147530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ΣΥΝΟΨΊΖΟΝΤΑΣ ΤΑ ΠΑΝΤΑ!</a:t>
            </a:r>
            <a:endParaRPr/>
          </a:p>
        </p:txBody>
      </p:sp>
      <p:sp>
        <p:nvSpPr>
          <p:cNvPr id="333" name="Google Shape;333;p22"/>
          <p:cNvSpPr/>
          <p:nvPr/>
        </p:nvSpPr>
        <p:spPr>
          <a:xfrm rot="1107671">
            <a:off x="5146762" y="96131"/>
            <a:ext cx="2533422" cy="2464419"/>
          </a:xfrm>
          <a:prstGeom prst="diamond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2"/>
          <p:cNvSpPr/>
          <p:nvPr/>
        </p:nvSpPr>
        <p:spPr>
          <a:xfrm>
            <a:off x="11545889" y="345061"/>
            <a:ext cx="2032811" cy="2397074"/>
          </a:xfrm>
          <a:prstGeom prst="flowChartConnector">
            <a:avLst/>
          </a:prstGeom>
          <a:solidFill>
            <a:srgbClr val="BF9000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5" name="Google Shape;335;p22"/>
          <p:cNvCxnSpPr/>
          <p:nvPr/>
        </p:nvCxnSpPr>
        <p:spPr>
          <a:xfrm flipH="1" rot="10800000">
            <a:off x="6508059" y="1528632"/>
            <a:ext cx="6662351" cy="30977"/>
          </a:xfrm>
          <a:prstGeom prst="straightConnector1">
            <a:avLst/>
          </a:prstGeom>
          <a:noFill/>
          <a:ln cap="flat" cmpd="sng" w="76200">
            <a:solidFill>
              <a:srgbClr val="2F5496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descr="the scientist conducts laboratory studies and studies the statistical ..." id="336" name="Google Shape;33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7537" y="2658761"/>
            <a:ext cx="4493739" cy="3064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OTIONAL WELLBEING" id="337" name="Google Shape;33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66005" y="2662236"/>
            <a:ext cx="4856206" cy="3078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mium Photo | Group of People Standing in a Circle" id="338" name="Google Shape;33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1022" y="2664941"/>
            <a:ext cx="3103605" cy="307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"/>
          <p:cNvSpPr/>
          <p:nvPr/>
        </p:nvSpPr>
        <p:spPr>
          <a:xfrm>
            <a:off x="7508242" y="4240683"/>
            <a:ext cx="1117600" cy="1107440"/>
          </a:xfrm>
          <a:prstGeom prst="mathPlus">
            <a:avLst>
              <a:gd fmla="val 23520" name="adj1"/>
            </a:avLst>
          </a:prstGeom>
          <a:solidFill>
            <a:srgbClr val="BF9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3"/>
          <p:cNvSpPr/>
          <p:nvPr/>
        </p:nvSpPr>
        <p:spPr>
          <a:xfrm>
            <a:off x="11125200" y="1120974"/>
            <a:ext cx="640080" cy="596894"/>
          </a:xfrm>
          <a:prstGeom prst="ellipse">
            <a:avLst/>
          </a:prstGeom>
          <a:noFill/>
          <a:ln cap="flat" cmpd="sng" w="57150">
            <a:solidFill>
              <a:srgbClr val="2F5496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3"/>
          <p:cNvSpPr txBox="1"/>
          <p:nvPr/>
        </p:nvSpPr>
        <p:spPr>
          <a:xfrm>
            <a:off x="2440463" y="850871"/>
            <a:ext cx="7311073" cy="997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18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1F3864"/>
                </a:solidFill>
                <a:latin typeface="DM Sans"/>
                <a:ea typeface="DM Sans"/>
                <a:cs typeface="DM Sans"/>
                <a:sym typeface="DM Sans"/>
              </a:rPr>
              <a:t>Ερώτηση 1</a:t>
            </a:r>
            <a:endParaRPr/>
          </a:p>
        </p:txBody>
      </p:sp>
      <p:pic>
        <p:nvPicPr>
          <p:cNvPr id="346" name="Google Shape;34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0199" y="1349854"/>
            <a:ext cx="3642676" cy="3589331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3"/>
          <p:cNvSpPr txBox="1"/>
          <p:nvPr/>
        </p:nvSpPr>
        <p:spPr>
          <a:xfrm>
            <a:off x="619123" y="2077040"/>
            <a:ext cx="7311000" cy="47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Ποιος είναι ο κύριος στόχος της ενσωμάτωσης της διαφορετικής πολιτισμικής προοπτικής στα διαθεματικά σχέδια μαθημάτων;</a:t>
            </a:r>
            <a:endParaRPr/>
          </a:p>
          <a:p>
            <a:pPr indent="0" lvl="0" marL="0" marR="0" rtl="0" algn="l">
              <a:lnSpc>
                <a:spcPct val="17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DM Sans"/>
                <a:ea typeface="DM Sans"/>
                <a:cs typeface="DM Sans"/>
                <a:sym typeface="DM Sans"/>
              </a:rPr>
              <a:t>α</a:t>
            </a:r>
            <a:r>
              <a:rPr lang="en-US" sz="1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) Να διδάξουν στους μαθητές διάφορα ιστορικά γεγονότα</a:t>
            </a:r>
            <a:endParaRPr/>
          </a:p>
          <a:p>
            <a:pPr indent="0" lvl="0" marL="0" marR="0" rtl="0" algn="l">
              <a:lnSpc>
                <a:spcPct val="17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DM Sans"/>
                <a:ea typeface="DM Sans"/>
                <a:cs typeface="DM Sans"/>
                <a:sym typeface="DM Sans"/>
              </a:rPr>
              <a:t>β</a:t>
            </a:r>
            <a:r>
              <a:rPr lang="en-US" sz="1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Προώθηση της ενσυναίσθησης, της κριτικής σκέψης και της κοινωνικής δικαιοσύνης</a:t>
            </a:r>
            <a:endParaRPr/>
          </a:p>
          <a:p>
            <a:pPr indent="0" lvl="0" marL="0" marR="0" rtl="0" algn="l">
              <a:lnSpc>
                <a:spcPct val="17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DM Sans"/>
                <a:ea typeface="DM Sans"/>
                <a:cs typeface="DM Sans"/>
                <a:sym typeface="DM Sans"/>
              </a:rPr>
              <a:t>γ</a:t>
            </a:r>
            <a:r>
              <a:rPr lang="en-US" sz="1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) Προετοιμασία των μαθητών για τις εξετάσεις χωρίς να λαμβάνεται υπόψη η διαφορετικότητα </a:t>
            </a:r>
            <a:endParaRPr/>
          </a:p>
          <a:p>
            <a:pPr indent="0" lvl="0" marL="0" marR="0" rtl="0" algn="l">
              <a:lnSpc>
                <a:spcPct val="17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DM Sans"/>
                <a:ea typeface="DM Sans"/>
                <a:cs typeface="DM Sans"/>
                <a:sym typeface="DM Sans"/>
              </a:rPr>
              <a:t>δ</a:t>
            </a:r>
            <a:r>
              <a:rPr lang="en-US" sz="1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) Να επικεντρωθεί αποκλειστικά στη βελτίωση των γλωσσικών και μαθηματικών δεξιοτήτων</a:t>
            </a:r>
            <a:endParaRPr/>
          </a:p>
          <a:p>
            <a:pPr indent="0" lvl="0" marL="0" marR="0" rtl="0" algn="l">
              <a:lnSpc>
                <a:spcPct val="17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4"/>
          <p:cNvSpPr txBox="1"/>
          <p:nvPr/>
        </p:nvSpPr>
        <p:spPr>
          <a:xfrm>
            <a:off x="1825334" y="6322957"/>
            <a:ext cx="9830638" cy="367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Το έργο αυτό χρηματοδοτήθηκε με την υποστήριξη της Ευρωπαϊκής Επιτροπής.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αυτήν. </a:t>
            </a:r>
            <a:endParaRPr/>
          </a:p>
        </p:txBody>
      </p:sp>
      <p:pic>
        <p:nvPicPr>
          <p:cNvPr id="353" name="Google Shape;35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004" y="6322957"/>
            <a:ext cx="1355329" cy="367633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4"/>
          <p:cNvSpPr/>
          <p:nvPr/>
        </p:nvSpPr>
        <p:spPr>
          <a:xfrm>
            <a:off x="361387" y="1340822"/>
            <a:ext cx="4724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Σας ευχαριστώ 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☺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4"/>
          <p:cNvSpPr/>
          <p:nvPr/>
        </p:nvSpPr>
        <p:spPr>
          <a:xfrm>
            <a:off x="361387" y="2794948"/>
            <a:ext cx="184428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BDD7EE"/>
                </a:solidFill>
                <a:latin typeface="Calibri"/>
                <a:ea typeface="Calibri"/>
                <a:cs typeface="Calibri"/>
                <a:sym typeface="Calibri"/>
              </a:rPr>
              <a:t>Ερωτήσεις;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DD7EE"/>
                </a:solidFill>
                <a:latin typeface="Calibri"/>
                <a:ea typeface="Calibri"/>
                <a:cs typeface="Calibri"/>
                <a:sym typeface="Calibri"/>
              </a:rPr>
              <a:t>Στοιχεία επικοινωνίας</a:t>
            </a:r>
            <a:endParaRPr/>
          </a:p>
        </p:txBody>
      </p:sp>
      <p:pic>
        <p:nvPicPr>
          <p:cNvPr id="356" name="Google Shape;35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5304" y="738627"/>
            <a:ext cx="2122430" cy="60219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4"/>
          <p:cNvSpPr/>
          <p:nvPr/>
        </p:nvSpPr>
        <p:spPr>
          <a:xfrm>
            <a:off x="470004" y="4273101"/>
            <a:ext cx="309963" cy="227297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BDD7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4"/>
          <p:cNvSpPr/>
          <p:nvPr/>
        </p:nvSpPr>
        <p:spPr>
          <a:xfrm rot="-5400000">
            <a:off x="431230" y="4684969"/>
            <a:ext cx="348625" cy="348854"/>
          </a:xfrm>
          <a:custGeom>
            <a:rect b="b" l="l" r="r" t="t"/>
            <a:pathLst>
              <a:path extrusionOk="0" h="3187558" w="3185463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BDD7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4"/>
          <p:cNvSpPr/>
          <p:nvPr/>
        </p:nvSpPr>
        <p:spPr>
          <a:xfrm>
            <a:off x="817685" y="3533622"/>
            <a:ext cx="68159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DD7EE"/>
                </a:solidFill>
                <a:latin typeface="Calibri"/>
                <a:ea typeface="Calibri"/>
                <a:cs typeface="Calibri"/>
                <a:sym typeface="Calibri"/>
              </a:rPr>
              <a:t>Όνομα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DD7EE"/>
                </a:solidFill>
                <a:latin typeface="Calibri"/>
                <a:ea typeface="Calibri"/>
                <a:cs typeface="Calibri"/>
                <a:sym typeface="Calibri"/>
              </a:rPr>
              <a:t>Ηλεκτρονικό ταχυδρομείο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DD7EE"/>
                </a:solidFill>
                <a:latin typeface="Calibri"/>
                <a:ea typeface="Calibri"/>
                <a:cs typeface="Calibri"/>
                <a:sym typeface="Calibri"/>
              </a:rPr>
              <a:t>Ιστοσελίδα</a:t>
            </a:r>
            <a:endParaRPr/>
          </a:p>
        </p:txBody>
      </p:sp>
      <p:sp>
        <p:nvSpPr>
          <p:cNvPr id="360" name="Google Shape;360;p24"/>
          <p:cNvSpPr/>
          <p:nvPr/>
        </p:nvSpPr>
        <p:spPr>
          <a:xfrm>
            <a:off x="470004" y="3683561"/>
            <a:ext cx="309963" cy="310438"/>
          </a:xfrm>
          <a:custGeom>
            <a:rect b="b" l="l" r="r" t="t"/>
            <a:pathLst>
              <a:path extrusionOk="0" h="3202496" w="3197597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BDD7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3"/>
          <p:cNvGrpSpPr/>
          <p:nvPr/>
        </p:nvGrpSpPr>
        <p:grpSpPr>
          <a:xfrm>
            <a:off x="5158948" y="1102565"/>
            <a:ext cx="6203595" cy="983062"/>
            <a:chOff x="0" y="0"/>
            <a:chExt cx="2342659" cy="857492"/>
          </a:xfrm>
        </p:grpSpPr>
        <p:sp>
          <p:nvSpPr>
            <p:cNvPr id="111" name="Google Shape;111;p3"/>
            <p:cNvSpPr/>
            <p:nvPr/>
          </p:nvSpPr>
          <p:spPr>
            <a:xfrm>
              <a:off x="0" y="0"/>
              <a:ext cx="2342659" cy="857492"/>
            </a:xfrm>
            <a:custGeom>
              <a:rect b="b" l="l" r="r" t="t"/>
              <a:pathLst>
                <a:path extrusionOk="0" h="857492" w="2342659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2F5496"/>
            </a:solidFill>
            <a:ln cap="flat" cmpd="sng" w="9525">
              <a:solidFill>
                <a:srgbClr val="1F386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6015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5158948" y="4412957"/>
            <a:ext cx="6203593" cy="983062"/>
            <a:chOff x="0" y="0"/>
            <a:chExt cx="2342659" cy="857492"/>
          </a:xfrm>
        </p:grpSpPr>
        <p:sp>
          <p:nvSpPr>
            <p:cNvPr id="114" name="Google Shape;114;p3"/>
            <p:cNvSpPr/>
            <p:nvPr/>
          </p:nvSpPr>
          <p:spPr>
            <a:xfrm>
              <a:off x="0" y="0"/>
              <a:ext cx="2342659" cy="857492"/>
            </a:xfrm>
            <a:custGeom>
              <a:rect b="b" l="l" r="r" t="t"/>
              <a:pathLst>
                <a:path extrusionOk="0" h="857492" w="2342659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6015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3"/>
          <p:cNvSpPr txBox="1"/>
          <p:nvPr/>
        </p:nvSpPr>
        <p:spPr>
          <a:xfrm>
            <a:off x="5146380" y="2815527"/>
            <a:ext cx="6203592" cy="1339879"/>
          </a:xfrm>
          <a:prstGeom prst="rect">
            <a:avLst/>
          </a:prstGeom>
          <a:solidFill>
            <a:srgbClr val="2F5496"/>
          </a:solidFill>
          <a:ln cap="flat" cmpd="sng" w="9525">
            <a:solidFill>
              <a:srgbClr val="1F38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601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2370766" y="1490980"/>
            <a:ext cx="3717560" cy="3606984"/>
          </a:xfrm>
          <a:custGeom>
            <a:rect b="b" l="l" r="r" t="t"/>
            <a:pathLst>
              <a:path extrusionOk="0" h="6440252" w="6279246">
                <a:moveTo>
                  <a:pt x="0" y="0"/>
                </a:moveTo>
                <a:lnTo>
                  <a:pt x="6279246" y="0"/>
                </a:lnTo>
                <a:lnTo>
                  <a:pt x="6279246" y="6440252"/>
                </a:lnTo>
                <a:lnTo>
                  <a:pt x="0" y="6440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0999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 flipH="1">
            <a:off x="959004" y="2660790"/>
            <a:ext cx="3173877" cy="10025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22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Εισαγωγή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5356285" y="970213"/>
            <a:ext cx="1141221" cy="857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scadia Code"/>
                <a:ea typeface="Cascadia Code"/>
                <a:cs typeface="Cascadia Code"/>
                <a:sym typeface="Cascadia Code"/>
              </a:rPr>
              <a:t>01</a:t>
            </a:r>
            <a:r>
              <a:rPr lang="en-US" sz="3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5351112" y="2642791"/>
            <a:ext cx="1141221" cy="857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scadia Code"/>
                <a:ea typeface="Cascadia Code"/>
                <a:cs typeface="Cascadia Code"/>
                <a:sym typeface="Cascadia Code"/>
              </a:rPr>
              <a:t>02</a:t>
            </a:r>
            <a:r>
              <a:rPr b="1" lang="en-US" sz="3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>
            <a:off x="5376605" y="4285340"/>
            <a:ext cx="1141221" cy="857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scadia Code"/>
                <a:ea typeface="Cascadia Code"/>
                <a:cs typeface="Cascadia Code"/>
                <a:sym typeface="Cascadia Code"/>
              </a:rPr>
              <a:t>03</a:t>
            </a:r>
            <a:r>
              <a:rPr b="1" lang="en-US" sz="3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5947215" y="1211361"/>
            <a:ext cx="5009132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2208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Ενσωμάτωση περιεχομένου</a:t>
            </a:r>
            <a:endParaRPr/>
          </a:p>
        </p:txBody>
      </p:sp>
      <p:sp>
        <p:nvSpPr>
          <p:cNvPr id="123" name="Google Shape;123;p3"/>
          <p:cNvSpPr txBox="1"/>
          <p:nvPr/>
        </p:nvSpPr>
        <p:spPr>
          <a:xfrm>
            <a:off x="5727032" y="2896008"/>
            <a:ext cx="5505965" cy="1176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22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Διεύρυνση των προοπτικών των φοιτητών</a:t>
            </a:r>
            <a:endParaRPr/>
          </a:p>
        </p:txBody>
      </p:sp>
      <p:sp>
        <p:nvSpPr>
          <p:cNvPr id="124" name="Google Shape;124;p3"/>
          <p:cNvSpPr txBox="1"/>
          <p:nvPr/>
        </p:nvSpPr>
        <p:spPr>
          <a:xfrm>
            <a:off x="5947215" y="4511235"/>
            <a:ext cx="5009132" cy="551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22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Διεπιστημονική προσέγγιση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4"/>
          <p:cNvGrpSpPr/>
          <p:nvPr/>
        </p:nvGrpSpPr>
        <p:grpSpPr>
          <a:xfrm>
            <a:off x="4909561" y="5049977"/>
            <a:ext cx="4615837" cy="1742039"/>
            <a:chOff x="0" y="-38100"/>
            <a:chExt cx="2065940" cy="1022743"/>
          </a:xfrm>
        </p:grpSpPr>
        <p:sp>
          <p:nvSpPr>
            <p:cNvPr id="131" name="Google Shape;131;p4"/>
            <p:cNvSpPr/>
            <p:nvPr/>
          </p:nvSpPr>
          <p:spPr>
            <a:xfrm>
              <a:off x="0" y="0"/>
              <a:ext cx="2065940" cy="984643"/>
            </a:xfrm>
            <a:custGeom>
              <a:rect b="b" l="l" r="r" t="t"/>
              <a:pathLst>
                <a:path extrusionOk="0" h="984643" w="2065940">
                  <a:moveTo>
                    <a:pt x="20785" y="0"/>
                  </a:moveTo>
                  <a:lnTo>
                    <a:pt x="2045156" y="0"/>
                  </a:lnTo>
                  <a:cubicBezTo>
                    <a:pt x="2056635" y="0"/>
                    <a:pt x="2065940" y="9306"/>
                    <a:pt x="2065940" y="20785"/>
                  </a:cubicBezTo>
                  <a:lnTo>
                    <a:pt x="2065940" y="963859"/>
                  </a:lnTo>
                  <a:cubicBezTo>
                    <a:pt x="2065940" y="975338"/>
                    <a:pt x="2056635" y="984643"/>
                    <a:pt x="2045156" y="984643"/>
                  </a:cubicBezTo>
                  <a:lnTo>
                    <a:pt x="20785" y="984643"/>
                  </a:lnTo>
                  <a:cubicBezTo>
                    <a:pt x="9306" y="984643"/>
                    <a:pt x="0" y="975338"/>
                    <a:pt x="0" y="963859"/>
                  </a:cubicBezTo>
                  <a:lnTo>
                    <a:pt x="0" y="20785"/>
                  </a:lnTo>
                  <a:cubicBezTo>
                    <a:pt x="0" y="9306"/>
                    <a:pt x="9306" y="0"/>
                    <a:pt x="20785" y="0"/>
                  </a:cubicBezTo>
                  <a:close/>
                </a:path>
              </a:pathLst>
            </a:custGeom>
            <a:solidFill>
              <a:srgbClr val="2F5496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 txBox="1"/>
            <p:nvPr/>
          </p:nvSpPr>
          <p:spPr>
            <a:xfrm>
              <a:off x="0" y="-38100"/>
              <a:ext cx="2065940" cy="1022743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7346736" y="278551"/>
            <a:ext cx="4459904" cy="2514477"/>
            <a:chOff x="0" y="-38100"/>
            <a:chExt cx="2065940" cy="1022743"/>
          </a:xfrm>
        </p:grpSpPr>
        <p:sp>
          <p:nvSpPr>
            <p:cNvPr id="134" name="Google Shape;134;p4"/>
            <p:cNvSpPr/>
            <p:nvPr/>
          </p:nvSpPr>
          <p:spPr>
            <a:xfrm>
              <a:off x="0" y="0"/>
              <a:ext cx="2065940" cy="984643"/>
            </a:xfrm>
            <a:custGeom>
              <a:rect b="b" l="l" r="r" t="t"/>
              <a:pathLst>
                <a:path extrusionOk="0" h="984643" w="2065940">
                  <a:moveTo>
                    <a:pt x="20785" y="0"/>
                  </a:moveTo>
                  <a:lnTo>
                    <a:pt x="2045156" y="0"/>
                  </a:lnTo>
                  <a:cubicBezTo>
                    <a:pt x="2056635" y="0"/>
                    <a:pt x="2065940" y="9306"/>
                    <a:pt x="2065940" y="20785"/>
                  </a:cubicBezTo>
                  <a:lnTo>
                    <a:pt x="2065940" y="963859"/>
                  </a:lnTo>
                  <a:cubicBezTo>
                    <a:pt x="2065940" y="975338"/>
                    <a:pt x="2056635" y="984643"/>
                    <a:pt x="2045156" y="984643"/>
                  </a:cubicBezTo>
                  <a:lnTo>
                    <a:pt x="20785" y="984643"/>
                  </a:lnTo>
                  <a:cubicBezTo>
                    <a:pt x="9306" y="984643"/>
                    <a:pt x="0" y="975338"/>
                    <a:pt x="0" y="963859"/>
                  </a:cubicBezTo>
                  <a:lnTo>
                    <a:pt x="0" y="20785"/>
                  </a:lnTo>
                  <a:cubicBezTo>
                    <a:pt x="0" y="9306"/>
                    <a:pt x="9306" y="0"/>
                    <a:pt x="20785" y="0"/>
                  </a:cubicBezTo>
                  <a:close/>
                </a:path>
              </a:pathLst>
            </a:custGeom>
            <a:solidFill>
              <a:srgbClr val="2F5496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0" y="-38100"/>
              <a:ext cx="2065940" cy="1022743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789792" y="1477332"/>
            <a:ext cx="4140200" cy="1677143"/>
            <a:chOff x="0" y="-38100"/>
            <a:chExt cx="2065940" cy="1022743"/>
          </a:xfrm>
        </p:grpSpPr>
        <p:sp>
          <p:nvSpPr>
            <p:cNvPr id="137" name="Google Shape;137;p4"/>
            <p:cNvSpPr/>
            <p:nvPr/>
          </p:nvSpPr>
          <p:spPr>
            <a:xfrm>
              <a:off x="0" y="0"/>
              <a:ext cx="2065940" cy="984643"/>
            </a:xfrm>
            <a:custGeom>
              <a:rect b="b" l="l" r="r" t="t"/>
              <a:pathLst>
                <a:path extrusionOk="0" h="984643" w="2065940">
                  <a:moveTo>
                    <a:pt x="20785" y="0"/>
                  </a:moveTo>
                  <a:lnTo>
                    <a:pt x="2045156" y="0"/>
                  </a:lnTo>
                  <a:cubicBezTo>
                    <a:pt x="2056635" y="0"/>
                    <a:pt x="2065940" y="9306"/>
                    <a:pt x="2065940" y="20785"/>
                  </a:cubicBezTo>
                  <a:lnTo>
                    <a:pt x="2065940" y="963859"/>
                  </a:lnTo>
                  <a:cubicBezTo>
                    <a:pt x="2065940" y="975338"/>
                    <a:pt x="2056635" y="984643"/>
                    <a:pt x="2045156" y="984643"/>
                  </a:cubicBezTo>
                  <a:lnTo>
                    <a:pt x="20785" y="984643"/>
                  </a:lnTo>
                  <a:cubicBezTo>
                    <a:pt x="9306" y="984643"/>
                    <a:pt x="0" y="975338"/>
                    <a:pt x="0" y="963859"/>
                  </a:cubicBezTo>
                  <a:lnTo>
                    <a:pt x="0" y="20785"/>
                  </a:lnTo>
                  <a:cubicBezTo>
                    <a:pt x="0" y="9306"/>
                    <a:pt x="9306" y="0"/>
                    <a:pt x="20785" y="0"/>
                  </a:cubicBezTo>
                  <a:close/>
                </a:path>
              </a:pathLst>
            </a:custGeom>
            <a:solidFill>
              <a:srgbClr val="2F5496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 txBox="1"/>
            <p:nvPr/>
          </p:nvSpPr>
          <p:spPr>
            <a:xfrm>
              <a:off x="0" y="-38100"/>
              <a:ext cx="2065940" cy="1022743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4"/>
          <p:cNvGrpSpPr/>
          <p:nvPr/>
        </p:nvGrpSpPr>
        <p:grpSpPr>
          <a:xfrm>
            <a:off x="7688031" y="3017078"/>
            <a:ext cx="4118609" cy="1613964"/>
            <a:chOff x="0" y="-38100"/>
            <a:chExt cx="2065940" cy="1022743"/>
          </a:xfrm>
        </p:grpSpPr>
        <p:sp>
          <p:nvSpPr>
            <p:cNvPr id="140" name="Google Shape;140;p4"/>
            <p:cNvSpPr/>
            <p:nvPr/>
          </p:nvSpPr>
          <p:spPr>
            <a:xfrm>
              <a:off x="0" y="0"/>
              <a:ext cx="2065940" cy="984643"/>
            </a:xfrm>
            <a:custGeom>
              <a:rect b="b" l="l" r="r" t="t"/>
              <a:pathLst>
                <a:path extrusionOk="0" h="984643" w="2065940">
                  <a:moveTo>
                    <a:pt x="20785" y="0"/>
                  </a:moveTo>
                  <a:lnTo>
                    <a:pt x="2045156" y="0"/>
                  </a:lnTo>
                  <a:cubicBezTo>
                    <a:pt x="2056635" y="0"/>
                    <a:pt x="2065940" y="9306"/>
                    <a:pt x="2065940" y="20785"/>
                  </a:cubicBezTo>
                  <a:lnTo>
                    <a:pt x="2065940" y="963859"/>
                  </a:lnTo>
                  <a:cubicBezTo>
                    <a:pt x="2065940" y="975338"/>
                    <a:pt x="2056635" y="984643"/>
                    <a:pt x="2045156" y="984643"/>
                  </a:cubicBezTo>
                  <a:lnTo>
                    <a:pt x="20785" y="984643"/>
                  </a:lnTo>
                  <a:cubicBezTo>
                    <a:pt x="9306" y="984643"/>
                    <a:pt x="0" y="975338"/>
                    <a:pt x="0" y="963859"/>
                  </a:cubicBezTo>
                  <a:lnTo>
                    <a:pt x="0" y="20785"/>
                  </a:lnTo>
                  <a:cubicBezTo>
                    <a:pt x="0" y="9306"/>
                    <a:pt x="9306" y="0"/>
                    <a:pt x="20785" y="0"/>
                  </a:cubicBezTo>
                  <a:close/>
                </a:path>
              </a:pathLst>
            </a:custGeom>
            <a:solidFill>
              <a:srgbClr val="2F5496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0" y="-38100"/>
              <a:ext cx="2065940" cy="1022743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4"/>
          <p:cNvGrpSpPr/>
          <p:nvPr/>
        </p:nvGrpSpPr>
        <p:grpSpPr>
          <a:xfrm>
            <a:off x="421347" y="3556797"/>
            <a:ext cx="4140200" cy="2587329"/>
            <a:chOff x="0" y="-38100"/>
            <a:chExt cx="2065940" cy="1022743"/>
          </a:xfrm>
        </p:grpSpPr>
        <p:sp>
          <p:nvSpPr>
            <p:cNvPr id="143" name="Google Shape;143;p4"/>
            <p:cNvSpPr/>
            <p:nvPr/>
          </p:nvSpPr>
          <p:spPr>
            <a:xfrm>
              <a:off x="0" y="0"/>
              <a:ext cx="2065940" cy="984643"/>
            </a:xfrm>
            <a:custGeom>
              <a:rect b="b" l="l" r="r" t="t"/>
              <a:pathLst>
                <a:path extrusionOk="0" h="984643" w="2065940">
                  <a:moveTo>
                    <a:pt x="20785" y="0"/>
                  </a:moveTo>
                  <a:lnTo>
                    <a:pt x="2045156" y="0"/>
                  </a:lnTo>
                  <a:cubicBezTo>
                    <a:pt x="2056635" y="0"/>
                    <a:pt x="2065940" y="9306"/>
                    <a:pt x="2065940" y="20785"/>
                  </a:cubicBezTo>
                  <a:lnTo>
                    <a:pt x="2065940" y="963859"/>
                  </a:lnTo>
                  <a:cubicBezTo>
                    <a:pt x="2065940" y="975338"/>
                    <a:pt x="2056635" y="984643"/>
                    <a:pt x="2045156" y="984643"/>
                  </a:cubicBezTo>
                  <a:lnTo>
                    <a:pt x="20785" y="984643"/>
                  </a:lnTo>
                  <a:cubicBezTo>
                    <a:pt x="9306" y="984643"/>
                    <a:pt x="0" y="975338"/>
                    <a:pt x="0" y="963859"/>
                  </a:cubicBezTo>
                  <a:lnTo>
                    <a:pt x="0" y="20785"/>
                  </a:lnTo>
                  <a:cubicBezTo>
                    <a:pt x="0" y="9306"/>
                    <a:pt x="9306" y="0"/>
                    <a:pt x="20785" y="0"/>
                  </a:cubicBezTo>
                  <a:close/>
                </a:path>
              </a:pathLst>
            </a:custGeom>
            <a:solidFill>
              <a:srgbClr val="2F5496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0" y="-38100"/>
              <a:ext cx="2065940" cy="1022743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4"/>
          <p:cNvSpPr/>
          <p:nvPr/>
        </p:nvSpPr>
        <p:spPr>
          <a:xfrm rot="-7900054">
            <a:off x="5218885" y="2191890"/>
            <a:ext cx="612205" cy="218178"/>
          </a:xfrm>
          <a:custGeom>
            <a:rect b="b" l="l" r="r" t="t"/>
            <a:pathLst>
              <a:path extrusionOk="0" h="345234" w="768739">
                <a:moveTo>
                  <a:pt x="0" y="0"/>
                </a:moveTo>
                <a:lnTo>
                  <a:pt x="768739" y="0"/>
                </a:lnTo>
                <a:lnTo>
                  <a:pt x="768739" y="345234"/>
                </a:lnTo>
                <a:lnTo>
                  <a:pt x="0" y="345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 rot="-2700000">
            <a:off x="6740366" y="2202191"/>
            <a:ext cx="612206" cy="218178"/>
          </a:xfrm>
          <a:custGeom>
            <a:rect b="b" l="l" r="r" t="t"/>
            <a:pathLst>
              <a:path extrusionOk="0" h="345234" w="768739">
                <a:moveTo>
                  <a:pt x="0" y="0"/>
                </a:moveTo>
                <a:lnTo>
                  <a:pt x="768739" y="0"/>
                </a:lnTo>
                <a:lnTo>
                  <a:pt x="768739" y="345234"/>
                </a:lnTo>
                <a:lnTo>
                  <a:pt x="0" y="345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 rot="2926496">
            <a:off x="6816683" y="4008233"/>
            <a:ext cx="612206" cy="218178"/>
          </a:xfrm>
          <a:custGeom>
            <a:rect b="b" l="l" r="r" t="t"/>
            <a:pathLst>
              <a:path extrusionOk="0" h="345234" w="768739">
                <a:moveTo>
                  <a:pt x="0" y="0"/>
                </a:moveTo>
                <a:lnTo>
                  <a:pt x="768739" y="0"/>
                </a:lnTo>
                <a:lnTo>
                  <a:pt x="768739" y="345234"/>
                </a:lnTo>
                <a:lnTo>
                  <a:pt x="0" y="345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 rot="7582880">
            <a:off x="5181141" y="3994603"/>
            <a:ext cx="612206" cy="218178"/>
          </a:xfrm>
          <a:custGeom>
            <a:rect b="b" l="l" r="r" t="t"/>
            <a:pathLst>
              <a:path extrusionOk="0" h="345234" w="768739">
                <a:moveTo>
                  <a:pt x="0" y="0"/>
                </a:moveTo>
                <a:lnTo>
                  <a:pt x="768740" y="0"/>
                </a:lnTo>
                <a:lnTo>
                  <a:pt x="768740" y="345234"/>
                </a:lnTo>
                <a:lnTo>
                  <a:pt x="0" y="345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872150" y="1743877"/>
            <a:ext cx="1308455" cy="1075536"/>
          </a:xfrm>
          <a:custGeom>
            <a:rect b="b" l="l" r="r" t="t"/>
            <a:pathLst>
              <a:path extrusionOk="0" h="1348297" w="2149460">
                <a:moveTo>
                  <a:pt x="0" y="0"/>
                </a:moveTo>
                <a:lnTo>
                  <a:pt x="2149459" y="0"/>
                </a:lnTo>
                <a:lnTo>
                  <a:pt x="2149459" y="1348298"/>
                </a:lnTo>
                <a:lnTo>
                  <a:pt x="0" y="13482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472480" y="3935805"/>
            <a:ext cx="946072" cy="958065"/>
          </a:xfrm>
          <a:custGeom>
            <a:rect b="b" l="l" r="r" t="t"/>
            <a:pathLst>
              <a:path extrusionOk="0" h="1712079" w="1727192">
                <a:moveTo>
                  <a:pt x="0" y="0"/>
                </a:moveTo>
                <a:lnTo>
                  <a:pt x="1727191" y="0"/>
                </a:lnTo>
                <a:lnTo>
                  <a:pt x="1727191" y="1712079"/>
                </a:lnTo>
                <a:lnTo>
                  <a:pt x="0" y="17120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7611498" y="919992"/>
            <a:ext cx="1455227" cy="1361653"/>
          </a:xfrm>
          <a:custGeom>
            <a:rect b="b" l="l" r="r" t="t"/>
            <a:pathLst>
              <a:path extrusionOk="0" h="1903475" w="1910640">
                <a:moveTo>
                  <a:pt x="0" y="0"/>
                </a:moveTo>
                <a:lnTo>
                  <a:pt x="1910640" y="0"/>
                </a:lnTo>
                <a:lnTo>
                  <a:pt x="1910640" y="1903475"/>
                </a:lnTo>
                <a:lnTo>
                  <a:pt x="0" y="19034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75183" y="3179034"/>
            <a:ext cx="1275918" cy="135017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"/>
          <p:cNvSpPr txBox="1"/>
          <p:nvPr/>
        </p:nvSpPr>
        <p:spPr>
          <a:xfrm>
            <a:off x="9160890" y="324635"/>
            <a:ext cx="2538295" cy="2248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2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Μαθήματα φυσικών επιστημών που ενσωματώνουν συνεισφορές από διαφορετικές κουλτούρες</a:t>
            </a:r>
            <a:endParaRPr/>
          </a:p>
        </p:txBody>
      </p:sp>
      <p:sp>
        <p:nvSpPr>
          <p:cNvPr id="154" name="Google Shape;154;p4"/>
          <p:cNvSpPr txBox="1"/>
          <p:nvPr/>
        </p:nvSpPr>
        <p:spPr>
          <a:xfrm>
            <a:off x="9151100" y="3100025"/>
            <a:ext cx="2538300" cy="14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8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Εξερεύνηση της τέχνης και της μουσικής σε όλες τις κουλτούρες</a:t>
            </a:r>
            <a:endParaRPr b="1"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2205688" y="1403937"/>
            <a:ext cx="2721547" cy="1342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Λογοτεχνία &amp; αφήγηση με πολλαπλές προοπτικές</a:t>
            </a:r>
            <a:endParaRPr/>
          </a:p>
        </p:txBody>
      </p:sp>
      <p:sp>
        <p:nvSpPr>
          <p:cNvPr id="156" name="Google Shape;156;p4"/>
          <p:cNvSpPr txBox="1"/>
          <p:nvPr/>
        </p:nvSpPr>
        <p:spPr>
          <a:xfrm>
            <a:off x="1469685" y="3693089"/>
            <a:ext cx="3085838" cy="1357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8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Ιστορικές μελέτες περίπτωσης που αναδεικνύουν περιθωριοποιημένες φωνές </a:t>
            </a:r>
            <a:endParaRPr/>
          </a:p>
        </p:txBody>
      </p:sp>
      <p:sp>
        <p:nvSpPr>
          <p:cNvPr id="157" name="Google Shape;157;p4"/>
          <p:cNvSpPr txBox="1"/>
          <p:nvPr/>
        </p:nvSpPr>
        <p:spPr>
          <a:xfrm>
            <a:off x="5147562" y="2620175"/>
            <a:ext cx="2133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3.1.1 Παραδείγματα και μέθοδοι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6096000" y="5185549"/>
            <a:ext cx="32493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78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Σχέδια Κοινωνικών Σπουδών για την Πολιτιστική Ποικιλομορφία &amp; την Παγκόσμια Αλληλεξάρτηση</a:t>
            </a:r>
            <a:endParaRPr sz="1000"/>
          </a:p>
        </p:txBody>
      </p:sp>
      <p:sp>
        <p:nvSpPr>
          <p:cNvPr id="159" name="Google Shape;159;p4"/>
          <p:cNvSpPr/>
          <p:nvPr/>
        </p:nvSpPr>
        <p:spPr>
          <a:xfrm>
            <a:off x="5002553" y="5093582"/>
            <a:ext cx="1093447" cy="1183527"/>
          </a:xfrm>
          <a:custGeom>
            <a:rect b="b" l="l" r="r" t="t"/>
            <a:pathLst>
              <a:path extrusionOk="0" h="1753760" w="1753760">
                <a:moveTo>
                  <a:pt x="0" y="0"/>
                </a:moveTo>
                <a:lnTo>
                  <a:pt x="1753761" y="0"/>
                </a:lnTo>
                <a:lnTo>
                  <a:pt x="1753761" y="1753760"/>
                </a:lnTo>
                <a:lnTo>
                  <a:pt x="0" y="1753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/>
          <p:nvPr/>
        </p:nvSpPr>
        <p:spPr>
          <a:xfrm rot="-7905666">
            <a:off x="3814674" y="4974377"/>
            <a:ext cx="1838960" cy="1184824"/>
          </a:xfrm>
          <a:prstGeom prst="homePlate">
            <a:avLst>
              <a:gd fmla="val 50000" name="adj"/>
            </a:avLst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 txBox="1"/>
          <p:nvPr>
            <p:ph idx="2" type="body"/>
          </p:nvPr>
        </p:nvSpPr>
        <p:spPr>
          <a:xfrm>
            <a:off x="5147792" y="2794000"/>
            <a:ext cx="6687149" cy="3385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None/>
            </a:pPr>
            <a:r>
              <a:rPr b="1" lang="en-US">
                <a:solidFill>
                  <a:srgbClr val="2F5496"/>
                </a:solidFill>
              </a:rPr>
              <a:t>Συνδέεται με την πολυπλοκότητα και την κριτική σκέψη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Η αφήγηση δείχνει ποικίλες πολιτισμικές προοπτικές, κοινωνικές νόρμες και ιστορικά συμφραζόμενα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Η συγκριτική ανάλυση ενισχύει την κριτική σκέψη </a:t>
            </a:r>
            <a:endParaRPr/>
          </a:p>
        </p:txBody>
      </p:sp>
      <p:sp>
        <p:nvSpPr>
          <p:cNvPr id="167" name="Google Shape;167;p5"/>
          <p:cNvSpPr txBox="1"/>
          <p:nvPr>
            <p:ph type="title"/>
          </p:nvPr>
        </p:nvSpPr>
        <p:spPr>
          <a:xfrm>
            <a:off x="762000" y="10696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2F5496"/>
                </a:solidFill>
              </a:rPr>
              <a:t>Λογοτεχνία &amp; αφήγηση με πολλαπλές προοπτικές</a:t>
            </a:r>
            <a:endParaRPr b="1" sz="4000">
              <a:solidFill>
                <a:srgbClr val="2F5496"/>
              </a:solidFill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1154530" y="2702560"/>
            <a:ext cx="2910469" cy="2605421"/>
          </a:xfrm>
          <a:prstGeom prst="ellipse">
            <a:avLst/>
          </a:prstGeom>
          <a:noFill/>
          <a:ln cap="flat" cmpd="sng" w="57150">
            <a:solidFill>
              <a:srgbClr val="2F549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8112" y="2395225"/>
            <a:ext cx="1225191" cy="20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20440" y="3429000"/>
            <a:ext cx="1336577" cy="20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441" y="3900844"/>
            <a:ext cx="1267079" cy="190061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5"/>
          <p:cNvSpPr/>
          <p:nvPr/>
        </p:nvSpPr>
        <p:spPr>
          <a:xfrm>
            <a:off x="-562421" y="2586670"/>
            <a:ext cx="1838960" cy="1184824"/>
          </a:xfrm>
          <a:prstGeom prst="homePlate">
            <a:avLst>
              <a:gd fmla="val 50000" name="adj"/>
            </a:avLst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p5"/>
          <p:cNvCxnSpPr/>
          <p:nvPr/>
        </p:nvCxnSpPr>
        <p:spPr>
          <a:xfrm flipH="1" rot="10800000">
            <a:off x="5029200" y="5943600"/>
            <a:ext cx="894080" cy="792480"/>
          </a:xfrm>
          <a:prstGeom prst="straightConnector1">
            <a:avLst/>
          </a:prstGeom>
          <a:noFill/>
          <a:ln cap="flat" cmpd="sng" w="76200">
            <a:solidFill>
              <a:srgbClr val="2F5496"/>
            </a:solidFill>
            <a:prstDash val="dot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/>
          <p:nvPr>
            <p:ph type="title"/>
          </p:nvPr>
        </p:nvSpPr>
        <p:spPr>
          <a:xfrm>
            <a:off x="838200" y="1126393"/>
            <a:ext cx="722413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2F5496"/>
                </a:solidFill>
              </a:rPr>
              <a:t>Ιστορικές μελέτες περίπτωσης που αναδεικνύουν περιθωριοποιημένες φωνές </a:t>
            </a:r>
            <a:endParaRPr b="1" sz="4000">
              <a:solidFill>
                <a:srgbClr val="2F5496"/>
              </a:solidFill>
            </a:endParaRPr>
          </a:p>
        </p:txBody>
      </p:sp>
      <p:sp>
        <p:nvSpPr>
          <p:cNvPr id="179" name="Google Shape;179;p6"/>
          <p:cNvSpPr txBox="1"/>
          <p:nvPr>
            <p:ph idx="1" type="body"/>
          </p:nvPr>
        </p:nvSpPr>
        <p:spPr>
          <a:xfrm>
            <a:off x="838200" y="2692745"/>
            <a:ext cx="5181600" cy="3484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None/>
            </a:pPr>
            <a:r>
              <a:rPr b="1" lang="en-US">
                <a:solidFill>
                  <a:srgbClr val="2F5496"/>
                </a:solidFill>
              </a:rPr>
              <a:t>Συνδέεται με την πολυπλοκότητα και την κριτική σκέψη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Κατανόηση των ανισοτήτων και της κοινωνικής δυναμικής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Προώθηση της κριτικής σκέψης και της διαφοροποιημένης θεώρησης της ιστορίας</a:t>
            </a:r>
            <a:endParaRPr/>
          </a:p>
        </p:txBody>
      </p:sp>
      <p:sp>
        <p:nvSpPr>
          <p:cNvPr id="180" name="Google Shape;180;p6"/>
          <p:cNvSpPr/>
          <p:nvPr/>
        </p:nvSpPr>
        <p:spPr>
          <a:xfrm rot="1107671">
            <a:off x="7496289" y="-551173"/>
            <a:ext cx="2533422" cy="2464419"/>
          </a:xfrm>
          <a:prstGeom prst="diamond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3">
            <a:alphaModFix/>
          </a:blip>
          <a:srcRect b="24531" l="0" r="0" t="4034"/>
          <a:stretch/>
        </p:blipFill>
        <p:spPr>
          <a:xfrm>
            <a:off x="8972778" y="365125"/>
            <a:ext cx="2533422" cy="2327620"/>
          </a:xfrm>
          <a:custGeom>
            <a:rect b="b" l="l" r="r" t="t"/>
            <a:pathLst>
              <a:path extrusionOk="0" h="2247255" w="1999274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82" name="Google Shape;182;p6"/>
          <p:cNvSpPr/>
          <p:nvPr/>
        </p:nvSpPr>
        <p:spPr>
          <a:xfrm>
            <a:off x="7701688" y="2020307"/>
            <a:ext cx="512956" cy="547182"/>
          </a:xfrm>
          <a:prstGeom prst="ellipse">
            <a:avLst/>
          </a:prstGeom>
          <a:noFill/>
          <a:ln cap="flat" cmpd="sng" w="76200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6"/>
          <p:cNvPicPr preferRelativeResize="0"/>
          <p:nvPr/>
        </p:nvPicPr>
        <p:blipFill rotWithShape="1">
          <a:blip r:embed="rId4">
            <a:alphaModFix/>
          </a:blip>
          <a:srcRect b="-1" l="0" r="1134" t="0"/>
          <a:stretch/>
        </p:blipFill>
        <p:spPr>
          <a:xfrm>
            <a:off x="6691455" y="2837526"/>
            <a:ext cx="1609667" cy="2533423"/>
          </a:xfrm>
          <a:custGeom>
            <a:rect b="b" l="l" r="r" t="t"/>
            <a:pathLst>
              <a:path extrusionOk="0" h="2247255" w="1999274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84" name="Google Shape;184;p6"/>
          <p:cNvPicPr preferRelativeResize="0"/>
          <p:nvPr/>
        </p:nvPicPr>
        <p:blipFill rotWithShape="1">
          <a:blip r:embed="rId5">
            <a:alphaModFix/>
          </a:blip>
          <a:srcRect b="-4" l="11063" r="-4" t="0"/>
          <a:stretch/>
        </p:blipFill>
        <p:spPr>
          <a:xfrm>
            <a:off x="9088007" y="3708587"/>
            <a:ext cx="2533423" cy="2165278"/>
          </a:xfrm>
          <a:custGeom>
            <a:rect b="b" l="l" r="r" t="t"/>
            <a:pathLst>
              <a:path extrusionOk="0" h="3064284" w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85" name="Google Shape;185;p6"/>
          <p:cNvSpPr/>
          <p:nvPr/>
        </p:nvSpPr>
        <p:spPr>
          <a:xfrm>
            <a:off x="7171281" y="5515729"/>
            <a:ext cx="2115189" cy="1954291"/>
          </a:xfrm>
          <a:prstGeom prst="flowChartConnector">
            <a:avLst/>
          </a:prstGeom>
          <a:solidFill>
            <a:srgbClr val="BF9000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6" name="Google Shape;186;p6"/>
          <p:cNvCxnSpPr/>
          <p:nvPr/>
        </p:nvCxnSpPr>
        <p:spPr>
          <a:xfrm>
            <a:off x="8631044" y="2250954"/>
            <a:ext cx="0" cy="3119995"/>
          </a:xfrm>
          <a:prstGeom prst="straightConnector1">
            <a:avLst/>
          </a:prstGeom>
          <a:noFill/>
          <a:ln cap="flat" cmpd="sng" w="76200">
            <a:solidFill>
              <a:srgbClr val="2F5496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7"/>
          <p:cNvPicPr preferRelativeResize="0"/>
          <p:nvPr/>
        </p:nvPicPr>
        <p:blipFill rotWithShape="1">
          <a:blip r:embed="rId3">
            <a:alphaModFix/>
          </a:blip>
          <a:srcRect b="-1" l="53288" r="11289" t="0"/>
          <a:stretch/>
        </p:blipFill>
        <p:spPr>
          <a:xfrm>
            <a:off x="9933462" y="372217"/>
            <a:ext cx="2258539" cy="3554668"/>
          </a:xfrm>
          <a:custGeom>
            <a:rect b="b" l="l" r="r" t="t"/>
            <a:pathLst>
              <a:path extrusionOk="0" h="3554668" w="2258539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93" name="Google Shape;193;p7"/>
          <p:cNvSpPr txBox="1"/>
          <p:nvPr>
            <p:ph type="title"/>
          </p:nvPr>
        </p:nvSpPr>
        <p:spPr>
          <a:xfrm>
            <a:off x="275003" y="1356722"/>
            <a:ext cx="55559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Σχέδια Κοινωνικών Σπουδών για την πολιτιστική ποικιλομορφία και την παγκόσμια αλληλεξάρτηση</a:t>
            </a:r>
            <a:endParaRPr b="1" sz="3200">
              <a:solidFill>
                <a:srgbClr val="2F5496"/>
              </a:solidFill>
            </a:endParaRPr>
          </a:p>
        </p:txBody>
      </p:sp>
      <p:sp>
        <p:nvSpPr>
          <p:cNvPr id="194" name="Google Shape;194;p7"/>
          <p:cNvSpPr txBox="1"/>
          <p:nvPr>
            <p:ph idx="1" type="body"/>
          </p:nvPr>
        </p:nvSpPr>
        <p:spPr>
          <a:xfrm>
            <a:off x="704594" y="3007910"/>
            <a:ext cx="5181600" cy="3169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None/>
            </a:pPr>
            <a:r>
              <a:rPr b="1" lang="en-US">
                <a:solidFill>
                  <a:srgbClr val="2F5496"/>
                </a:solidFill>
              </a:rPr>
              <a:t>Συνδέεται με την πολυπλοκότητα και την κριτική σκέψη: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Συμβολή των πολιτισμών στην παγκόσμια πρόοδο και αλληλεξάρτηση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Ανάπτυξη βαθιάς κατανόησης των παγκόσμιων ζητημάτων και της πολιτισμικής ποικιλομορφίας</a:t>
            </a:r>
            <a:endParaRPr/>
          </a:p>
        </p:txBody>
      </p:sp>
      <p:pic>
        <p:nvPicPr>
          <p:cNvPr id="195" name="Google Shape;195;p7"/>
          <p:cNvPicPr preferRelativeResize="0"/>
          <p:nvPr/>
        </p:nvPicPr>
        <p:blipFill rotWithShape="1">
          <a:blip r:embed="rId4">
            <a:alphaModFix/>
          </a:blip>
          <a:srcRect b="10467" l="0" r="-1" t="26252"/>
          <a:stretch/>
        </p:blipFill>
        <p:spPr>
          <a:xfrm>
            <a:off x="6305807" y="1"/>
            <a:ext cx="3519312" cy="3007909"/>
          </a:xfrm>
          <a:custGeom>
            <a:rect b="b" l="l" r="r" t="t"/>
            <a:pathLst>
              <a:path extrusionOk="0" h="3007909" w="3519312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96" name="Google Shape;196;p7"/>
          <p:cNvPicPr preferRelativeResize="0"/>
          <p:nvPr/>
        </p:nvPicPr>
        <p:blipFill rotWithShape="1">
          <a:blip r:embed="rId5">
            <a:alphaModFix/>
          </a:blip>
          <a:srcRect b="-2" l="18125" r="18201" t="0"/>
          <a:stretch/>
        </p:blipFill>
        <p:spPr>
          <a:xfrm>
            <a:off x="6863996" y="3154859"/>
            <a:ext cx="4030579" cy="3703141"/>
          </a:xfrm>
          <a:custGeom>
            <a:rect b="b" l="l" r="r" t="t"/>
            <a:pathLst>
              <a:path extrusionOk="0" h="3703141" w="4030579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97" name="Google Shape;197;p7"/>
          <p:cNvSpPr/>
          <p:nvPr/>
        </p:nvSpPr>
        <p:spPr>
          <a:xfrm rot="-10399094">
            <a:off x="6036786" y="-569875"/>
            <a:ext cx="3284439" cy="3676499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76200">
            <a:solidFill>
              <a:srgbClr val="BF9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11089528" y="5967028"/>
            <a:ext cx="556504" cy="597939"/>
          </a:xfrm>
          <a:prstGeom prst="flowChartConnector">
            <a:avLst/>
          </a:prstGeom>
          <a:solidFill>
            <a:srgbClr val="BF9000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/>
          <p:nvPr/>
        </p:nvSpPr>
        <p:spPr>
          <a:xfrm>
            <a:off x="10894575" y="5822469"/>
            <a:ext cx="946411" cy="887058"/>
          </a:xfrm>
          <a:prstGeom prst="flowChartConnector">
            <a:avLst/>
          </a:prstGeom>
          <a:noFill/>
          <a:ln cap="flat" cmpd="sng" w="76200">
            <a:solidFill>
              <a:srgbClr val="BF9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 txBox="1"/>
          <p:nvPr>
            <p:ph type="title"/>
          </p:nvPr>
        </p:nvSpPr>
        <p:spPr>
          <a:xfrm>
            <a:off x="6096000" y="401925"/>
            <a:ext cx="57813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960"/>
              <a:buFont typeface="Calibri"/>
              <a:buNone/>
            </a:pPr>
            <a:r>
              <a:rPr b="1" lang="en-US" sz="3160">
                <a:solidFill>
                  <a:srgbClr val="2F5496"/>
                </a:solidFill>
              </a:rPr>
              <a:t>Μαθήματα φυσικών επιστημών που ενσωματώνουν συνεισφορές από διαφορετικές κουλτούρες</a:t>
            </a:r>
            <a:endParaRPr b="1" sz="3160">
              <a:solidFill>
                <a:srgbClr val="2F5496"/>
              </a:solidFill>
            </a:endParaRPr>
          </a:p>
        </p:txBody>
      </p:sp>
      <p:sp>
        <p:nvSpPr>
          <p:cNvPr id="205" name="Google Shape;205;p8"/>
          <p:cNvSpPr txBox="1"/>
          <p:nvPr>
            <p:ph idx="2" type="body"/>
          </p:nvPr>
        </p:nvSpPr>
        <p:spPr>
          <a:xfrm>
            <a:off x="6096000" y="2564020"/>
            <a:ext cx="5181600" cy="3500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None/>
            </a:pPr>
            <a:r>
              <a:rPr b="1" lang="en-US" sz="2800">
                <a:solidFill>
                  <a:srgbClr val="2F5496"/>
                </a:solidFill>
              </a:rPr>
              <a:t>Συνδέεται με την πολυπλοκότητα και την κριτική σκέψη: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Επιστημονική διαμόρφωση από πολλαπλούς πολιτισμούς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Κριτική σκέψη για την επίλυση προβλημάτων και τη δημιουργία γνώσης σε όλες τις κοινωνίες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06" name="Google Shape;206;p8"/>
          <p:cNvSpPr/>
          <p:nvPr/>
        </p:nvSpPr>
        <p:spPr>
          <a:xfrm>
            <a:off x="630929" y="978972"/>
            <a:ext cx="5343150" cy="5253798"/>
          </a:xfrm>
          <a:prstGeom prst="flowChartConnector">
            <a:avLst/>
          </a:prstGeom>
          <a:gradFill>
            <a:gsLst>
              <a:gs pos="0">
                <a:srgbClr val="2E5980"/>
              </a:gs>
              <a:gs pos="50000">
                <a:srgbClr val="4481B9"/>
              </a:gs>
              <a:gs pos="100000">
                <a:srgbClr val="519BDE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" l="27818" r="16183" t="0"/>
          <a:stretch/>
        </p:blipFill>
        <p:spPr>
          <a:xfrm>
            <a:off x="630929" y="1216295"/>
            <a:ext cx="5013527" cy="50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/>
          <p:nvPr/>
        </p:nvSpPr>
        <p:spPr>
          <a:xfrm>
            <a:off x="516301" y="1216295"/>
            <a:ext cx="50857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b="1" sz="4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5293711" y="5756821"/>
            <a:ext cx="367990" cy="380715"/>
          </a:xfrm>
          <a:prstGeom prst="flowChartConnector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318242" y="2303826"/>
            <a:ext cx="96459" cy="94553"/>
          </a:xfrm>
          <a:prstGeom prst="flowChartConnector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/>
          <p:nvPr>
            <p:ph type="title"/>
          </p:nvPr>
        </p:nvSpPr>
        <p:spPr>
          <a:xfrm>
            <a:off x="838200" y="1408834"/>
            <a:ext cx="5334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Calibri"/>
              <a:buNone/>
            </a:pPr>
            <a:r>
              <a:rPr b="1" lang="en-US" sz="4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Εξερεύνηση της τέχνης και της μουσικής σε όλες τις κουλτούρες</a:t>
            </a:r>
            <a:endParaRPr b="1">
              <a:solidFill>
                <a:srgbClr val="2F5496"/>
              </a:solidFill>
            </a:endParaRPr>
          </a:p>
        </p:txBody>
      </p:sp>
      <p:sp>
        <p:nvSpPr>
          <p:cNvPr id="216" name="Google Shape;216;p9"/>
          <p:cNvSpPr txBox="1"/>
          <p:nvPr>
            <p:ph idx="1" type="body"/>
          </p:nvPr>
        </p:nvSpPr>
        <p:spPr>
          <a:xfrm>
            <a:off x="838200" y="3007899"/>
            <a:ext cx="5334000" cy="3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None/>
            </a:pPr>
            <a:r>
              <a:rPr b="1" lang="en-US">
                <a:solidFill>
                  <a:srgbClr val="2F5496"/>
                </a:solidFill>
              </a:rPr>
              <a:t>Συνδέεται με την πολυπλοκότητα και την κριτική σκέψη: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Κατανοήστε την πολυπλοκότητα της ανθρώπινης έκφρασης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Ο ρόλος του πολιτισμού στη διαμόρφωση της ταυτότητας, της κοινότητας και της κοσμοθεωρίας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17" name="Google Shape;217;p9"/>
          <p:cNvSpPr/>
          <p:nvPr/>
        </p:nvSpPr>
        <p:spPr>
          <a:xfrm>
            <a:off x="9362326" y="1408834"/>
            <a:ext cx="1544320" cy="1574251"/>
          </a:xfrm>
          <a:prstGeom prst="donut">
            <a:avLst>
              <a:gd fmla="val 25000" name="adj"/>
            </a:avLst>
          </a:prstGeom>
          <a:noFill/>
          <a:ln cap="flat" cmpd="sng" w="76200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9"/>
          <p:cNvPicPr preferRelativeResize="0"/>
          <p:nvPr/>
        </p:nvPicPr>
        <p:blipFill rotWithShape="1">
          <a:blip r:embed="rId3">
            <a:alphaModFix/>
          </a:blip>
          <a:srcRect b="8639" l="0" r="2" t="7624"/>
          <a:stretch/>
        </p:blipFill>
        <p:spPr>
          <a:xfrm>
            <a:off x="6261607" y="1"/>
            <a:ext cx="3519312" cy="3007909"/>
          </a:xfrm>
          <a:custGeom>
            <a:rect b="b" l="l" r="r" t="t"/>
            <a:pathLst>
              <a:path extrusionOk="0" h="3007909" w="3519312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19" name="Google Shape;219;p9"/>
          <p:cNvPicPr preferRelativeResize="0"/>
          <p:nvPr/>
        </p:nvPicPr>
        <p:blipFill rotWithShape="1">
          <a:blip r:embed="rId4">
            <a:alphaModFix/>
          </a:blip>
          <a:srcRect b="-3" l="7486" r="14078" t="0"/>
          <a:stretch/>
        </p:blipFill>
        <p:spPr>
          <a:xfrm>
            <a:off x="7901259" y="2727729"/>
            <a:ext cx="4290741" cy="4130271"/>
          </a:xfrm>
          <a:custGeom>
            <a:rect b="b" l="l" r="r" t="t"/>
            <a:pathLst>
              <a:path extrusionOk="0" h="4130271" w="429074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20" name="Google Shape;220;p9"/>
          <p:cNvSpPr/>
          <p:nvPr/>
        </p:nvSpPr>
        <p:spPr>
          <a:xfrm rot="-8367859">
            <a:off x="7326339" y="2589287"/>
            <a:ext cx="4909158" cy="5178658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76200">
            <a:solidFill>
              <a:srgbClr val="BF9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2021-11-25T08:56:18Z</dcterms:created>
  <dc:creator>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0x0101008C1C790A0A6B5D439550C5EA15C74BCC</vt:lpwstr>
  </property>
</Properties>
</file>