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72" r:id="rId5"/>
    <p:sldId id="261" r:id="rId6"/>
    <p:sldId id="291" r:id="rId7"/>
    <p:sldId id="289" r:id="rId8"/>
    <p:sldId id="353" r:id="rId9"/>
    <p:sldId id="354" r:id="rId10"/>
    <p:sldId id="355" r:id="rId11"/>
    <p:sldId id="356" r:id="rId12"/>
    <p:sldId id="357" r:id="rId13"/>
    <p:sldId id="337" r:id="rId14"/>
    <p:sldId id="358" r:id="rId15"/>
    <p:sldId id="350" r:id="rId16"/>
    <p:sldId id="352" r:id="rId17"/>
    <p:sldId id="351" r:id="rId18"/>
    <p:sldId id="292" r:id="rId19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bouwarda Hager" initials="AH" lastIdx="1" clrIdx="0">
    <p:extLst>
      <p:ext uri="{19B8F6BF-5375-455C-9EA6-DF929625EA0E}">
        <p15:presenceInfo xmlns:p15="http://schemas.microsoft.com/office/powerpoint/2012/main" userId="S-1-5-21-541850677-3780440828-1876870789-482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2765"/>
    <a:srgbClr val="252765"/>
    <a:srgbClr val="BF9000"/>
    <a:srgbClr val="FFC305"/>
    <a:srgbClr val="4A4E80"/>
    <a:srgbClr val="BDD7EE"/>
    <a:srgbClr val="67ADDB"/>
    <a:srgbClr val="000000"/>
    <a:srgbClr val="69ABDB"/>
    <a:srgbClr val="3A4D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30552D-8317-0622-EC5A-27CF5CBF6B3E}" v="26" dt="2024-10-11T11:56:08.759"/>
    <p1510:client id="{6FFBACFA-5A78-45A5-9965-64F009B96113}" v="1" dt="2024-10-11T11:59:34.059"/>
    <p1510:client id="{A9A86FB6-0CA3-499A-A84B-DA1078ED230A}" v="77" dt="2024-10-10T07:59:24.397"/>
    <p1510:client id="{E7F11B37-E4BF-596B-3F93-AC4646442003}" v="2" dt="2024-10-11T11:14:29.5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DCA8D9-B440-4C6F-B188-8BAA0FD756B5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1F0DFB-6024-4182-80A2-40DE23394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331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F0DFB-6024-4182-80A2-40DE2339472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298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F0DFB-6024-4182-80A2-40DE2339472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584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F0DFB-6024-4182-80A2-40DE2339472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67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F0DFB-6024-4182-80A2-40DE233947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94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F0DFB-6024-4182-80A2-40DE233947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78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AEB9AB-8144-B4F7-C5D0-3E72FAA0C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734355-09F2-FE12-84CF-F3D7286A82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0439F4-F9B5-FF68-9189-E0C956BFE0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BFFB5-5C78-8A63-0658-FA8081663F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1F0DFB-6024-4182-80A2-40DE233947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608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91C52-7A88-6816-2A85-32E0BF27B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A6A195-BD5E-AA37-3DEA-84C11B1F5C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E7A6F9-CA75-6583-65FA-00334C7CBF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E96983-69DB-2975-6444-9ECDBFB8C3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F0DFB-6024-4182-80A2-40DE233947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576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F6FA3-61C6-550A-F760-AFA5B3FB2D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AAF0C4C-B638-8AB5-C3E9-2D40C96CD0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88FA3A3-0994-0CCC-7D3F-AD7BD4C592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FAC8626-A70B-8EB7-E150-B6606F7AB0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1F0DFB-6024-4182-80A2-40DE233947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643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E115-9C23-4989-9CFC-4898E9E7721A}" type="datetimeFigureOut">
              <a:rPr lang="el-GR" smtClean="0"/>
              <a:t>26/8/2025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ADC5-7AC2-49E0-A1C6-32DE2A1A1ED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09889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E115-9C23-4989-9CFC-4898E9E7721A}" type="datetimeFigureOut">
              <a:rPr lang="el-GR" smtClean="0"/>
              <a:t>26/8/2025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ADC5-7AC2-49E0-A1C6-32DE2A1A1ED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63902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E115-9C23-4989-9CFC-4898E9E7721A}" type="datetimeFigureOut">
              <a:rPr lang="el-GR" smtClean="0"/>
              <a:t>26/8/2025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ADC5-7AC2-49E0-A1C6-32DE2A1A1ED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49133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E115-9C23-4989-9CFC-4898E9E7721A}" type="datetimeFigureOut">
              <a:rPr lang="el-GR" smtClean="0"/>
              <a:t>26/8/2025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ADC5-7AC2-49E0-A1C6-32DE2A1A1ED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14238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E115-9C23-4989-9CFC-4898E9E7721A}" type="datetimeFigureOut">
              <a:rPr lang="el-GR" smtClean="0"/>
              <a:t>26/8/2025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ADC5-7AC2-49E0-A1C6-32DE2A1A1ED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2526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E115-9C23-4989-9CFC-4898E9E7721A}" type="datetimeFigureOut">
              <a:rPr lang="el-GR" smtClean="0"/>
              <a:t>26/8/2025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ADC5-7AC2-49E0-A1C6-32DE2A1A1ED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26432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E115-9C23-4989-9CFC-4898E9E7721A}" type="datetimeFigureOut">
              <a:rPr lang="el-GR" smtClean="0"/>
              <a:t>26/8/2025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ADC5-7AC2-49E0-A1C6-32DE2A1A1ED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94006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E115-9C23-4989-9CFC-4898E9E7721A}" type="datetimeFigureOut">
              <a:rPr lang="el-GR" smtClean="0"/>
              <a:t>26/8/2025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ADC5-7AC2-49E0-A1C6-32DE2A1A1ED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66838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E115-9C23-4989-9CFC-4898E9E7721A}" type="datetimeFigureOut">
              <a:rPr lang="el-GR" smtClean="0"/>
              <a:t>26/8/2025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ADC5-7AC2-49E0-A1C6-32DE2A1A1ED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31114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E115-9C23-4989-9CFC-4898E9E7721A}" type="datetimeFigureOut">
              <a:rPr lang="el-GR" smtClean="0"/>
              <a:t>26/8/2025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ADC5-7AC2-49E0-A1C6-32DE2A1A1ED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58239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E115-9C23-4989-9CFC-4898E9E7721A}" type="datetimeFigureOut">
              <a:rPr lang="el-GR" smtClean="0"/>
              <a:t>26/8/2025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ADC5-7AC2-49E0-A1C6-32DE2A1A1ED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0744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Κάντε κλικ για να επεξεργαστείτε το στυλ του κύριου τίτλου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Κάντε κλικ για να επεξεργαστείτε τα στυλ κύριου κειμένου</a:t>
            </a:r>
          </a:p>
          <a:p>
            <a:pPr lvl="1"/>
            <a:r>
              <a:rPr lang="en-US"/>
              <a:t>Δεύτερο επίπεδο</a:t>
            </a:r>
          </a:p>
          <a:p>
            <a:pPr lvl="2"/>
            <a:r>
              <a:rPr lang="en-US"/>
              <a:t>Τρίτο επίπεδο</a:t>
            </a:r>
          </a:p>
          <a:p>
            <a:pPr lvl="3"/>
            <a:r>
              <a:rPr lang="en-US"/>
              <a:t>Τέταρτο επίπεδο</a:t>
            </a:r>
          </a:p>
          <a:p>
            <a:pPr lvl="4"/>
            <a:r>
              <a:rPr lang="en-US"/>
              <a:t>Πέμπτο επίπεδο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1E115-9C23-4989-9CFC-4898E9E7721A}" type="datetimeFigureOut">
              <a:rPr lang="el-GR" smtClean="0"/>
              <a:t>26/8/2025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2ADC5-7AC2-49E0-A1C6-32DE2A1A1ED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7527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Ορθογώνιο 9"/>
          <p:cNvSpPr/>
          <p:nvPr/>
        </p:nvSpPr>
        <p:spPr>
          <a:xfrm>
            <a:off x="0" y="0"/>
            <a:ext cx="12192000" cy="6067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04" y="591655"/>
            <a:ext cx="3282189" cy="9312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6259" y="2476811"/>
            <a:ext cx="6671868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l-GR" sz="4400" dirty="0" err="1">
                <a:solidFill>
                  <a:schemeClr val="bg1"/>
                </a:solidFill>
                <a:latin typeface="+mj-lt"/>
              </a:rPr>
              <a:t>Ενότητ</a:t>
            </a:r>
            <a:r>
              <a:rPr lang="en-US" sz="4400" dirty="0">
                <a:solidFill>
                  <a:schemeClr val="bg1"/>
                </a:solidFill>
                <a:latin typeface="+mj-lt"/>
              </a:rPr>
              <a:t>α 2: </a:t>
            </a:r>
            <a:br>
              <a:rPr lang="en-US" sz="4400" dirty="0">
                <a:solidFill>
                  <a:schemeClr val="bg1"/>
                </a:solidFill>
                <a:latin typeface="+mj-lt"/>
              </a:rPr>
            </a:br>
            <a:r>
              <a:rPr lang="en-US" sz="4400" dirty="0">
                <a:solidFill>
                  <a:schemeClr val="bg1"/>
                </a:solidFill>
                <a:latin typeface="+mj-lt"/>
              </a:rPr>
              <a:t>Θεωρίες &amp; Έννοιες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9959923" y="591655"/>
            <a:ext cx="18630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BDD7EE"/>
                </a:solidFill>
                <a:latin typeface="Open Sans Hebrew" panose="00000500000000000000" pitchFamily="2" charset="-79"/>
                <a:cs typeface="Open Sans Hebrew" panose="00000500000000000000" pitchFamily="2" charset="-79"/>
              </a:rPr>
              <a:t>Αριθμός έργου: </a:t>
            </a:r>
            <a:r>
              <a:rPr lang="el-GR" sz="1000">
                <a:solidFill>
                  <a:srgbClr val="BDD7EE"/>
                </a:solidFill>
                <a:latin typeface="Open Sans Hebrew" panose="00000500000000000000" pitchFamily="2" charset="-79"/>
                <a:cs typeface="Open Sans Hebrew" panose="00000500000000000000" pitchFamily="2" charset="-79"/>
              </a:rPr>
              <a:t>101056515</a:t>
            </a:r>
            <a:endParaRPr lang="en-US" sz="1100">
              <a:solidFill>
                <a:srgbClr val="BDD7EE"/>
              </a:solidFill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729" y="5562295"/>
            <a:ext cx="4353486" cy="625117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1"/>
          <a:stretch/>
        </p:blipFill>
        <p:spPr>
          <a:xfrm>
            <a:off x="2785241" y="5517550"/>
            <a:ext cx="3984284" cy="635376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06" y="5669078"/>
            <a:ext cx="905752" cy="332637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B01F2570-F5D4-4C98-B5B7-BEDDB04DE2D3}"/>
              </a:ext>
            </a:extLst>
          </p:cNvPr>
          <p:cNvSpPr txBox="1">
            <a:spLocks/>
          </p:cNvSpPr>
          <p:nvPr/>
        </p:nvSpPr>
        <p:spPr>
          <a:xfrm>
            <a:off x="1825334" y="6322957"/>
            <a:ext cx="9830638" cy="36763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900">
                <a:solidFill>
                  <a:srgbClr val="004494"/>
                </a:solidFill>
              </a:rPr>
              <a:t>Το έργο αυτό χρηματοδοτήθηκε με την υποστήριξη της Ευρωπαϊκής Επιτροπής. Η παρούσα δημοσίευση αντικατοπτρίζει τις απόψεις μόνο του συγγραφέα και η Επιτροπή δεν μπορεί να θεωρηθεί υπεύθυνη για οποιαδήποτε χρήση των πληροφοριών που περιέχονται σε αυτήν. </a:t>
            </a:r>
          </a:p>
        </p:txBody>
      </p:sp>
      <p:pic>
        <p:nvPicPr>
          <p:cNvPr id="12" name="Εικόνα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04" y="6322957"/>
            <a:ext cx="1355329" cy="367633"/>
          </a:xfrm>
          <a:prstGeom prst="rect">
            <a:avLst/>
          </a:prstGeom>
        </p:spPr>
      </p:pic>
      <p:pic>
        <p:nvPicPr>
          <p:cNvPr id="13" name="Εικόνα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0" r="66744"/>
          <a:stretch/>
        </p:blipFill>
        <p:spPr>
          <a:xfrm>
            <a:off x="1648921" y="5480243"/>
            <a:ext cx="899577" cy="58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8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a14="http://schemas.microsoft.com/office/drawing/2010/main" xmlns:a16="http://schemas.microsoft.com/office/drawing/2014/main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amond 7">
            <a:extLst>
              <a:ext uri="{FF2B5EF4-FFF2-40B4-BE49-F238E27FC236}">
                <a16:creationId xmlns:a16="http://schemas.microsoft.com/office/drawing/2014/main" id="{1482A0E4-085B-D861-EEEB-1C3779504CC6}"/>
              </a:ext>
            </a:extLst>
          </p:cNvPr>
          <p:cNvSpPr/>
          <p:nvPr/>
        </p:nvSpPr>
        <p:spPr>
          <a:xfrm rot="1107671">
            <a:off x="2498279" y="4042614"/>
            <a:ext cx="2533422" cy="2464419"/>
          </a:xfrm>
          <a:prstGeom prst="diamond">
            <a:avLst/>
          </a:prstGeom>
          <a:noFill/>
          <a:ln w="762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" name="Flowchart: Connector 14">
            <a:extLst>
              <a:ext uri="{FF2B5EF4-FFF2-40B4-BE49-F238E27FC236}">
                <a16:creationId xmlns:a16="http://schemas.microsoft.com/office/drawing/2014/main" id="{51E53AC1-9642-B5C3-CC07-84E09902862F}"/>
              </a:ext>
            </a:extLst>
          </p:cNvPr>
          <p:cNvSpPr/>
          <p:nvPr/>
        </p:nvSpPr>
        <p:spPr>
          <a:xfrm>
            <a:off x="9831333" y="4923195"/>
            <a:ext cx="1250799" cy="1281227"/>
          </a:xfrm>
          <a:prstGeom prst="flowChartConnector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" name="Flowchart: Connector 1">
            <a:extLst>
              <a:ext uri="{FF2B5EF4-FFF2-40B4-BE49-F238E27FC236}">
                <a16:creationId xmlns:a16="http://schemas.microsoft.com/office/drawing/2014/main" id="{00B79589-351B-FFB0-EEAA-5ACA7BF81B7E}"/>
              </a:ext>
            </a:extLst>
          </p:cNvPr>
          <p:cNvSpPr/>
          <p:nvPr/>
        </p:nvSpPr>
        <p:spPr>
          <a:xfrm>
            <a:off x="280013" y="1785936"/>
            <a:ext cx="826850" cy="857052"/>
          </a:xfrm>
          <a:prstGeom prst="flowChartConnector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solidFill>
                  <a:schemeClr val="bg1"/>
                </a:solidFill>
              </a:rPr>
              <a:t>1</a:t>
            </a:r>
            <a:endParaRPr lang="en-BE" sz="3200" b="1">
              <a:solidFill>
                <a:schemeClr val="bg1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E473FE5-8225-8254-8823-A4CACECF3C0B}"/>
              </a:ext>
            </a:extLst>
          </p:cNvPr>
          <p:cNvSpPr txBox="1"/>
          <p:nvPr/>
        </p:nvSpPr>
        <p:spPr>
          <a:xfrm>
            <a:off x="750938" y="1914424"/>
            <a:ext cx="45482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/>
              <a:t>Διατήρηση της καθημερινής σχολικής ζωής</a:t>
            </a:r>
            <a:endParaRPr lang="LID4096"/>
          </a:p>
        </p:txBody>
      </p:sp>
      <p:sp>
        <p:nvSpPr>
          <p:cNvPr id="11" name="TextBox 23">
            <a:extLst>
              <a:ext uri="{FF2B5EF4-FFF2-40B4-BE49-F238E27FC236}">
                <a16:creationId xmlns:a16="http://schemas.microsoft.com/office/drawing/2014/main" id="{6BF059CA-0A9B-B2FF-D86A-9C43DBDFF186}"/>
              </a:ext>
            </a:extLst>
          </p:cNvPr>
          <p:cNvSpPr txBox="1"/>
          <p:nvPr/>
        </p:nvSpPr>
        <p:spPr>
          <a:xfrm>
            <a:off x="693437" y="2283756"/>
            <a:ext cx="56111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 err="1"/>
              <a:t>Δημιουργήστε</a:t>
            </a:r>
            <a:r>
              <a:rPr lang="es-MX" dirty="0"/>
              <a:t> </a:t>
            </a:r>
            <a:r>
              <a:rPr lang="es-MX" dirty="0" err="1"/>
              <a:t>έν</a:t>
            </a:r>
            <a:r>
              <a:rPr lang="es-MX" dirty="0"/>
              <a:t>α υποστηρικτικό περιβάλλον όπου ο καθένας αισθάνεται ότι τον σέβονται και τον εκτιμούν.</a:t>
            </a:r>
          </a:p>
          <a:p>
            <a:endParaRPr lang="en-BE" dirty="0"/>
          </a:p>
        </p:txBody>
      </p:sp>
      <p:sp>
        <p:nvSpPr>
          <p:cNvPr id="15" name="Flowchart: Connector 1">
            <a:extLst>
              <a:ext uri="{FF2B5EF4-FFF2-40B4-BE49-F238E27FC236}">
                <a16:creationId xmlns:a16="http://schemas.microsoft.com/office/drawing/2014/main" id="{014FB26E-7E5F-3E2D-E361-F8B510DFA96E}"/>
              </a:ext>
            </a:extLst>
          </p:cNvPr>
          <p:cNvSpPr/>
          <p:nvPr/>
        </p:nvSpPr>
        <p:spPr>
          <a:xfrm>
            <a:off x="6227639" y="1864313"/>
            <a:ext cx="826850" cy="857052"/>
          </a:xfrm>
          <a:prstGeom prst="flowChartConnector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solidFill>
                  <a:schemeClr val="bg1"/>
                </a:solidFill>
              </a:rPr>
              <a:t>2</a:t>
            </a:r>
            <a:endParaRPr lang="en-BE" sz="3200" b="1">
              <a:solidFill>
                <a:schemeClr val="bg1"/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A0AA16E-E828-0D6C-D64C-2048D219F17B}"/>
              </a:ext>
            </a:extLst>
          </p:cNvPr>
          <p:cNvSpPr txBox="1"/>
          <p:nvPr/>
        </p:nvSpPr>
        <p:spPr>
          <a:xfrm>
            <a:off x="7054489" y="1787294"/>
            <a:ext cx="45482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/>
              <a:t>Αντιμετώ</a:t>
            </a:r>
            <a:r>
              <a:rPr lang="en-US" b="1" dirty="0"/>
              <a:t>πιση συγκρούσεων και δύσκολων καταστάσεων</a:t>
            </a:r>
            <a:endParaRPr lang="LID4096" dirty="0"/>
          </a:p>
        </p:txBody>
      </p:sp>
      <p:sp>
        <p:nvSpPr>
          <p:cNvPr id="17" name="TextBox 23">
            <a:extLst>
              <a:ext uri="{FF2B5EF4-FFF2-40B4-BE49-F238E27FC236}">
                <a16:creationId xmlns:a16="http://schemas.microsoft.com/office/drawing/2014/main" id="{A0696AD6-B66C-364D-CF0E-F23E4A601EB4}"/>
              </a:ext>
            </a:extLst>
          </p:cNvPr>
          <p:cNvSpPr txBox="1"/>
          <p:nvPr/>
        </p:nvSpPr>
        <p:spPr>
          <a:xfrm>
            <a:off x="7321889" y="2259700"/>
            <a:ext cx="46632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/>
              <a:t>Αντιμετωπίστε τις συγκρούσεις διατηρώντας μια θετική ατμόσφαιρα στην τάξη.</a:t>
            </a:r>
          </a:p>
          <a:p>
            <a:endParaRPr lang="en-BE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EA2D61D-83FF-E9AA-A97E-A832387E3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286" y="2981298"/>
            <a:ext cx="2841171" cy="284117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F9ECBCC-299A-B87A-AD05-AC12B43B1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2982" y="2988306"/>
            <a:ext cx="2827154" cy="2827154"/>
          </a:xfrm>
          <a:prstGeom prst="rect">
            <a:avLst/>
          </a:prstGeom>
        </p:spPr>
      </p:pic>
      <p:sp>
        <p:nvSpPr>
          <p:cNvPr id="7" name="Diamond 7">
            <a:extLst>
              <a:ext uri="{FF2B5EF4-FFF2-40B4-BE49-F238E27FC236}">
                <a16:creationId xmlns:a16="http://schemas.microsoft.com/office/drawing/2014/main" id="{ABBBC007-45E3-9EDB-FBC4-70B16EFF4B4C}"/>
              </a:ext>
            </a:extLst>
          </p:cNvPr>
          <p:cNvSpPr/>
          <p:nvPr/>
        </p:nvSpPr>
        <p:spPr>
          <a:xfrm rot="1107671">
            <a:off x="9289195" y="-839221"/>
            <a:ext cx="2533422" cy="2464419"/>
          </a:xfrm>
          <a:prstGeom prst="diamond">
            <a:avLst/>
          </a:prstGeom>
          <a:noFill/>
          <a:ln w="76200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E47F22-B3E5-1E82-ED10-5E6CA5E7E2C3}"/>
              </a:ext>
            </a:extLst>
          </p:cNvPr>
          <p:cNvSpPr txBox="1"/>
          <p:nvPr/>
        </p:nvSpPr>
        <p:spPr>
          <a:xfrm>
            <a:off x="378815" y="1095558"/>
            <a:ext cx="1143436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2.2.4 </a:t>
            </a:r>
            <a:r>
              <a:rPr lang="en-US" sz="2000" b="1" dirty="0">
                <a:solidFill>
                  <a:srgbClr val="000000"/>
                </a:solidFill>
                <a:latin typeface="DM Sans Bold"/>
                <a:ea typeface="DM Sans Bold"/>
                <a:cs typeface="Calibri"/>
                <a:sym typeface="DM Sans Bold"/>
              </a:rPr>
              <a:t>Επίπ</a:t>
            </a:r>
            <a:r>
              <a:rPr lang="en-US" sz="2000" b="1" dirty="0" err="1">
                <a:solidFill>
                  <a:srgbClr val="000000"/>
                </a:solidFill>
                <a:latin typeface="DM Sans Bold"/>
                <a:ea typeface="DM Sans Bold"/>
                <a:cs typeface="Calibri"/>
                <a:sym typeface="DM Sans Bold"/>
              </a:rPr>
              <a:t>εδ</a:t>
            </a:r>
            <a:r>
              <a:rPr lang="en-US" sz="2000" b="1" dirty="0">
                <a:solidFill>
                  <a:srgbClr val="000000"/>
                </a:solidFill>
                <a:latin typeface="DM Sans Bold"/>
                <a:ea typeface="DM Sans Bold"/>
                <a:cs typeface="Calibri"/>
                <a:sym typeface="DM Sans Bold"/>
              </a:rPr>
              <a:t>α </a:t>
            </a:r>
            <a:r>
              <a:rPr lang="el-GR" sz="2000" b="1" dirty="0">
                <a:solidFill>
                  <a:srgbClr val="000000"/>
                </a:solidFill>
                <a:latin typeface="DM Sans Bold"/>
                <a:ea typeface="DM Sans Bold"/>
                <a:cs typeface="Calibri"/>
                <a:sym typeface="DM Sans Bold"/>
              </a:rPr>
              <a:t>συμπερίληψης </a:t>
            </a:r>
            <a:r>
              <a:rPr lang="en-US" sz="2000" b="1" dirty="0" err="1">
                <a:solidFill>
                  <a:srgbClr val="000000"/>
                </a:solidFill>
                <a:latin typeface="DM Sans Bold"/>
                <a:ea typeface="DM Sans Bold"/>
                <a:cs typeface="Calibri"/>
                <a:sym typeface="DM Sans Bold"/>
              </a:rPr>
              <a:t>συνθηκών</a:t>
            </a:r>
            <a:r>
              <a:rPr lang="en-US" sz="2000" b="1" dirty="0">
                <a:solidFill>
                  <a:srgbClr val="000000"/>
                </a:solidFill>
                <a:latin typeface="DM Sans Bold"/>
                <a:ea typeface="DM Sans Bold"/>
                <a:cs typeface="Calibri"/>
                <a:sym typeface="DM Sa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DM Sans Bold"/>
                <a:ea typeface="DM Sans Bold"/>
                <a:cs typeface="Calibri"/>
                <a:sym typeface="DM Sans Bold"/>
              </a:rPr>
              <a:t>σε</a:t>
            </a:r>
            <a:r>
              <a:rPr lang="en-US" sz="2000" b="1" dirty="0">
                <a:solidFill>
                  <a:srgbClr val="000000"/>
                </a:solidFill>
                <a:latin typeface="DM Sans Bold"/>
                <a:ea typeface="DM Sans Bold"/>
                <a:cs typeface="Calibri"/>
                <a:sym typeface="DM Sans Bold"/>
              </a:rPr>
              <a:t> μια ομάδα συνομηλίκων και σχετικές </a:t>
            </a:r>
            <a:r>
              <a:rPr lang="en-US" sz="2000" b="1" dirty="0">
                <a:solidFill>
                  <a:srgbClr val="2F5597"/>
                </a:solidFill>
                <a:latin typeface="Calibri Light"/>
              </a:rPr>
              <a:t>ανάγκες</a:t>
            </a:r>
            <a:r>
              <a:rPr lang="en-US" sz="2000" b="1" dirty="0">
                <a:solidFill>
                  <a:srgbClr val="000000"/>
                </a:solidFill>
                <a:latin typeface="DM Sans Bold"/>
                <a:ea typeface="DM Sans Bold"/>
                <a:cs typeface="Calibri"/>
                <a:sym typeface="DM Sans Bold"/>
              </a:rPr>
              <a:t> παρέμβασης  </a:t>
            </a:r>
            <a:endParaRPr lang="en-US" sz="2000" b="1" dirty="0">
              <a:solidFill>
                <a:srgbClr val="2F5597"/>
              </a:solidFill>
              <a:latin typeface="Calibri Light"/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750379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 xmlns:a16="http://schemas.microsoft.com/office/drawing/2014/main" xmlns:p14="http://schemas.microsoft.com/office/powerpoint/2010/main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391CD-324C-F080-D108-8C641837C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C09075-217C-08F9-7675-9C33FBC0135A}"/>
              </a:ext>
            </a:extLst>
          </p:cNvPr>
          <p:cNvSpPr txBox="1"/>
          <p:nvPr/>
        </p:nvSpPr>
        <p:spPr>
          <a:xfrm>
            <a:off x="331304" y="1245921"/>
            <a:ext cx="715044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"/>
                <a:ea typeface="DM Sans Bold"/>
                <a:cs typeface="DM Sans Bold"/>
                <a:sym typeface="DM Sans Bold"/>
              </a:rPr>
              <a:t>2.2.2 Συζήτηση για τη σημασία των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στάσεων 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2F5597"/>
              </a:solidFill>
              <a:effectLst/>
              <a:uLnTx/>
              <a:uFillTx/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8" name="Diamond 7">
            <a:extLst>
              <a:ext uri="{FF2B5EF4-FFF2-40B4-BE49-F238E27FC236}">
                <a16:creationId xmlns:a16="http://schemas.microsoft.com/office/drawing/2014/main" id="{4C3683A5-B06D-111A-352A-D0308FAEC79B}"/>
              </a:ext>
            </a:extLst>
          </p:cNvPr>
          <p:cNvSpPr/>
          <p:nvPr/>
        </p:nvSpPr>
        <p:spPr>
          <a:xfrm rot="1107671">
            <a:off x="2498279" y="4042614"/>
            <a:ext cx="2533422" cy="2464419"/>
          </a:xfrm>
          <a:prstGeom prst="diamond">
            <a:avLst/>
          </a:prstGeom>
          <a:noFill/>
          <a:ln w="762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lowchart: Connector 14">
            <a:extLst>
              <a:ext uri="{FF2B5EF4-FFF2-40B4-BE49-F238E27FC236}">
                <a16:creationId xmlns:a16="http://schemas.microsoft.com/office/drawing/2014/main" id="{775AC708-5F5B-7764-6FAF-3583B9AF42B6}"/>
              </a:ext>
            </a:extLst>
          </p:cNvPr>
          <p:cNvSpPr/>
          <p:nvPr/>
        </p:nvSpPr>
        <p:spPr>
          <a:xfrm>
            <a:off x="9831333" y="4923195"/>
            <a:ext cx="1250799" cy="1281227"/>
          </a:xfrm>
          <a:prstGeom prst="flowChartConnector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lowchart: Connector 1">
            <a:extLst>
              <a:ext uri="{FF2B5EF4-FFF2-40B4-BE49-F238E27FC236}">
                <a16:creationId xmlns:a16="http://schemas.microsoft.com/office/drawing/2014/main" id="{17272B18-4A26-CCEF-1BB6-079916BE1578}"/>
              </a:ext>
            </a:extLst>
          </p:cNvPr>
          <p:cNvSpPr/>
          <p:nvPr/>
        </p:nvSpPr>
        <p:spPr>
          <a:xfrm>
            <a:off x="280013" y="1785936"/>
            <a:ext cx="826850" cy="857052"/>
          </a:xfrm>
          <a:prstGeom prst="flowChartConnector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BE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2FF688D-11C4-AC42-FAB5-60E37BF7A523}"/>
              </a:ext>
            </a:extLst>
          </p:cNvPr>
          <p:cNvSpPr txBox="1"/>
          <p:nvPr/>
        </p:nvSpPr>
        <p:spPr>
          <a:xfrm>
            <a:off x="1116929" y="1914424"/>
            <a:ext cx="5123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Πα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ρέμ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βαση σε σοβαρά εμπόδια </a:t>
            </a:r>
            <a:r>
              <a:rPr kumimoji="0" lang="el-G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συμπερίληψης</a:t>
            </a:r>
            <a:endParaRPr kumimoji="0" lang="LID4096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23">
            <a:extLst>
              <a:ext uri="{FF2B5EF4-FFF2-40B4-BE49-F238E27FC236}">
                <a16:creationId xmlns:a16="http://schemas.microsoft.com/office/drawing/2014/main" id="{B50E2DDF-C462-01F0-F284-92A69A0FAFE0}"/>
              </a:ext>
            </a:extLst>
          </p:cNvPr>
          <p:cNvSpPr txBox="1"/>
          <p:nvPr/>
        </p:nvSpPr>
        <p:spPr>
          <a:xfrm>
            <a:off x="1209983" y="2283756"/>
            <a:ext cx="49373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Ξε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περάστε τα σημαντικά εμπόδια που εμποδίζουν τη συμμετοχή των μαθητών.</a:t>
            </a:r>
            <a:endParaRPr kumimoji="0" lang="en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lowchart: Connector 1">
            <a:extLst>
              <a:ext uri="{FF2B5EF4-FFF2-40B4-BE49-F238E27FC236}">
                <a16:creationId xmlns:a16="http://schemas.microsoft.com/office/drawing/2014/main" id="{8207EAA2-46A8-CF54-3F80-233AA7CC159B}"/>
              </a:ext>
            </a:extLst>
          </p:cNvPr>
          <p:cNvSpPr/>
          <p:nvPr/>
        </p:nvSpPr>
        <p:spPr>
          <a:xfrm>
            <a:off x="6505105" y="1785936"/>
            <a:ext cx="826850" cy="857052"/>
          </a:xfrm>
          <a:prstGeom prst="flowChartConnector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BE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EC49C76-2495-B211-915D-5031400376C1}"/>
              </a:ext>
            </a:extLst>
          </p:cNvPr>
          <p:cNvSpPr txBox="1"/>
          <p:nvPr/>
        </p:nvSpPr>
        <p:spPr>
          <a:xfrm>
            <a:off x="7331955" y="1914424"/>
            <a:ext cx="45482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Εμπλοκή εξωτερικών εμπειρογνωμόνων</a:t>
            </a:r>
            <a:endParaRPr kumimoji="0" lang="LID4096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23">
            <a:extLst>
              <a:ext uri="{FF2B5EF4-FFF2-40B4-BE49-F238E27FC236}">
                <a16:creationId xmlns:a16="http://schemas.microsoft.com/office/drawing/2014/main" id="{FDFADB4F-9FC1-ABDC-34B5-D2C758452DC4}"/>
              </a:ext>
            </a:extLst>
          </p:cNvPr>
          <p:cNvSpPr txBox="1"/>
          <p:nvPr/>
        </p:nvSpPr>
        <p:spPr>
          <a:xfrm>
            <a:off x="7321889" y="2259700"/>
            <a:ext cx="46632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Ενίσχυση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MX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των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πρα</a:t>
            </a:r>
            <a:r>
              <a:rPr kumimoji="0" lang="es-MX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κτικών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συμπερίληψης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με εξωτερική υποστήριξη.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mond 7">
            <a:extLst>
              <a:ext uri="{FF2B5EF4-FFF2-40B4-BE49-F238E27FC236}">
                <a16:creationId xmlns:a16="http://schemas.microsoft.com/office/drawing/2014/main" id="{E4E048BA-67CF-08C8-6D07-800B2C4B8985}"/>
              </a:ext>
            </a:extLst>
          </p:cNvPr>
          <p:cNvSpPr/>
          <p:nvPr/>
        </p:nvSpPr>
        <p:spPr>
          <a:xfrm rot="1107671">
            <a:off x="9289195" y="-839221"/>
            <a:ext cx="2533422" cy="2464419"/>
          </a:xfrm>
          <a:prstGeom prst="diamond">
            <a:avLst/>
          </a:prstGeom>
          <a:noFill/>
          <a:ln w="76200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EBB222F8-5B03-08C7-498B-7C5443338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363" y="2996304"/>
            <a:ext cx="2834162" cy="283416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EC06856C-87F8-2ED1-7838-B83E341E2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7031" y="2996304"/>
            <a:ext cx="2834162" cy="283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09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 xmlns:a16="http://schemas.microsoft.com/office/drawing/2014/main" xmlns:p14="http://schemas.microsoft.com/office/powerpoint/2010/main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6CEC45-0D29-6301-C627-F3E884EAA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amond 7">
            <a:extLst>
              <a:ext uri="{FF2B5EF4-FFF2-40B4-BE49-F238E27FC236}">
                <a16:creationId xmlns:a16="http://schemas.microsoft.com/office/drawing/2014/main" id="{71CE5104-1F09-C5D7-1B4B-89C2B6F354C5}"/>
              </a:ext>
            </a:extLst>
          </p:cNvPr>
          <p:cNvSpPr/>
          <p:nvPr/>
        </p:nvSpPr>
        <p:spPr>
          <a:xfrm rot="1107671">
            <a:off x="10334883" y="-166726"/>
            <a:ext cx="2533422" cy="2464419"/>
          </a:xfrm>
          <a:prstGeom prst="diamond">
            <a:avLst/>
          </a:prstGeom>
          <a:noFill/>
          <a:ln w="76200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2E4360E2-0EE6-A028-8E6D-B012505922EC}"/>
              </a:ext>
            </a:extLst>
          </p:cNvPr>
          <p:cNvSpPr/>
          <p:nvPr/>
        </p:nvSpPr>
        <p:spPr>
          <a:xfrm>
            <a:off x="7371754" y="5959028"/>
            <a:ext cx="2115189" cy="1954291"/>
          </a:xfrm>
          <a:prstGeom prst="flowChartConnector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lowchart: Connector 14">
            <a:extLst>
              <a:ext uri="{FF2B5EF4-FFF2-40B4-BE49-F238E27FC236}">
                <a16:creationId xmlns:a16="http://schemas.microsoft.com/office/drawing/2014/main" id="{129C692A-39A5-D7C7-C37D-CFD11B771DE5}"/>
              </a:ext>
            </a:extLst>
          </p:cNvPr>
          <p:cNvSpPr/>
          <p:nvPr/>
        </p:nvSpPr>
        <p:spPr>
          <a:xfrm>
            <a:off x="9866644" y="6103587"/>
            <a:ext cx="536415" cy="568207"/>
          </a:xfrm>
          <a:prstGeom prst="flowChartConnector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lowchart: Connector 15">
            <a:extLst>
              <a:ext uri="{FF2B5EF4-FFF2-40B4-BE49-F238E27FC236}">
                <a16:creationId xmlns:a16="http://schemas.microsoft.com/office/drawing/2014/main" id="{06A504A0-CE4A-8E57-7104-4ACDF6C2D751}"/>
              </a:ext>
            </a:extLst>
          </p:cNvPr>
          <p:cNvSpPr/>
          <p:nvPr/>
        </p:nvSpPr>
        <p:spPr>
          <a:xfrm>
            <a:off x="9671691" y="5959028"/>
            <a:ext cx="912247" cy="828873"/>
          </a:xfrm>
          <a:prstGeom prst="flowChartConnector">
            <a:avLst/>
          </a:prstGeom>
          <a:noFill/>
          <a:ln w="76200" cap="flat" cmpd="sng" algn="ctr">
            <a:solidFill>
              <a:schemeClr val="accent4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lowchart: Connector 1">
            <a:extLst>
              <a:ext uri="{FF2B5EF4-FFF2-40B4-BE49-F238E27FC236}">
                <a16:creationId xmlns:a16="http://schemas.microsoft.com/office/drawing/2014/main" id="{8AF6694D-2E1F-8C5A-6CBF-EE84677F9E60}"/>
              </a:ext>
            </a:extLst>
          </p:cNvPr>
          <p:cNvSpPr/>
          <p:nvPr/>
        </p:nvSpPr>
        <p:spPr>
          <a:xfrm>
            <a:off x="252966" y="2624151"/>
            <a:ext cx="2665730" cy="2393469"/>
          </a:xfrm>
          <a:prstGeom prst="flowChartConnector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Μάθηση των μαθητών</a:t>
            </a:r>
            <a:endParaRPr kumimoji="0" lang="en-BE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8DAC478-B41D-FD59-B522-08A1D59743F0}"/>
              </a:ext>
            </a:extLst>
          </p:cNvPr>
          <p:cNvSpPr txBox="1"/>
          <p:nvPr/>
        </p:nvSpPr>
        <p:spPr>
          <a:xfrm>
            <a:off x="367443" y="1328474"/>
            <a:ext cx="6341757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Πλαίσιο διδασκαλίας με πολιτισμική ανταπόκριση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5" name="Flowchart: Connector 1">
            <a:extLst>
              <a:ext uri="{FF2B5EF4-FFF2-40B4-BE49-F238E27FC236}">
                <a16:creationId xmlns:a16="http://schemas.microsoft.com/office/drawing/2014/main" id="{50D84102-AAEB-91C3-82AF-BC61F143FC92}"/>
              </a:ext>
            </a:extLst>
          </p:cNvPr>
          <p:cNvSpPr/>
          <p:nvPr/>
        </p:nvSpPr>
        <p:spPr>
          <a:xfrm>
            <a:off x="6892794" y="1323440"/>
            <a:ext cx="3788228" cy="3429000"/>
          </a:xfrm>
          <a:prstGeom prst="flowChartConnector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Κριτική συνείδηση</a:t>
            </a:r>
            <a:endParaRPr kumimoji="0" lang="en-BE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lowchart: Connector 1">
            <a:extLst>
              <a:ext uri="{FF2B5EF4-FFF2-40B4-BE49-F238E27FC236}">
                <a16:creationId xmlns:a16="http://schemas.microsoft.com/office/drawing/2014/main" id="{2C861B96-1E80-9FF6-DACF-4F56AFD130AF}"/>
              </a:ext>
            </a:extLst>
          </p:cNvPr>
          <p:cNvSpPr/>
          <p:nvPr/>
        </p:nvSpPr>
        <p:spPr>
          <a:xfrm>
            <a:off x="3386483" y="3399268"/>
            <a:ext cx="3311355" cy="3135967"/>
          </a:xfrm>
          <a:prstGeom prst="flowChartConnector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Πολιτιστική </a:t>
            </a:r>
            <a:r>
              <a:rPr kumimoji="0" lang="es-ES" sz="3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επάρκεια</a:t>
            </a:r>
            <a:endParaRPr kumimoji="0" lang="en-BE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lowchart: Connector 1">
            <a:extLst>
              <a:ext uri="{FF2B5EF4-FFF2-40B4-BE49-F238E27FC236}">
                <a16:creationId xmlns:a16="http://schemas.microsoft.com/office/drawing/2014/main" id="{9F9BC942-97F5-4DA5-0ADE-DEAF3CBB080D}"/>
              </a:ext>
            </a:extLst>
          </p:cNvPr>
          <p:cNvSpPr/>
          <p:nvPr/>
        </p:nvSpPr>
        <p:spPr>
          <a:xfrm>
            <a:off x="249552" y="2624151"/>
            <a:ext cx="2665730" cy="2393469"/>
          </a:xfrm>
          <a:prstGeom prst="flowChartConnector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Προώθηση της κριτικής σκέψης και των δεξιοτήτων επίλυσης προβλημάτων.</a:t>
            </a:r>
            <a:endParaRPr kumimoji="0" lang="en-BE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lowchart: Connector 1">
            <a:extLst>
              <a:ext uri="{FF2B5EF4-FFF2-40B4-BE49-F238E27FC236}">
                <a16:creationId xmlns:a16="http://schemas.microsoft.com/office/drawing/2014/main" id="{89A6556E-C454-6ED1-930B-D7EAF9A6DF2D}"/>
              </a:ext>
            </a:extLst>
          </p:cNvPr>
          <p:cNvSpPr/>
          <p:nvPr/>
        </p:nvSpPr>
        <p:spPr>
          <a:xfrm>
            <a:off x="3386483" y="3429000"/>
            <a:ext cx="3311355" cy="3077752"/>
          </a:xfrm>
          <a:prstGeom prst="flowChartConnector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Αγκαλιάστε την πολιτισμική προέλευση και τη διαπολιτισμική κατανόηση.</a:t>
            </a:r>
            <a:endParaRPr kumimoji="0" lang="en-BE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lowchart: Connector 1">
            <a:extLst>
              <a:ext uri="{FF2B5EF4-FFF2-40B4-BE49-F238E27FC236}">
                <a16:creationId xmlns:a16="http://schemas.microsoft.com/office/drawing/2014/main" id="{381766AB-3553-3C6B-F9CB-1EB8B54ADF5E}"/>
              </a:ext>
            </a:extLst>
          </p:cNvPr>
          <p:cNvSpPr/>
          <p:nvPr/>
        </p:nvSpPr>
        <p:spPr>
          <a:xfrm>
            <a:off x="6889380" y="1324670"/>
            <a:ext cx="3795056" cy="3429000"/>
          </a:xfrm>
          <a:prstGeom prst="flowChartConnector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Ανάλυση </a:t>
            </a:r>
            <a:r>
              <a:rPr kumimoji="0" lang="es-E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και </a:t>
            </a:r>
            <a:r>
              <a:rPr kumimoji="0" lang="es-ES" sz="2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αντιμετώπιση </a:t>
            </a:r>
            <a:r>
              <a:rPr kumimoji="0" lang="es-E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κοινωνικών </a:t>
            </a:r>
            <a:r>
              <a:rPr kumimoji="0" lang="es-ES" sz="2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ζητημάτων για </a:t>
            </a:r>
            <a:r>
              <a:rPr kumimoji="0" lang="es-E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κοινωνική </a:t>
            </a:r>
            <a:r>
              <a:rPr kumimoji="0" lang="es-ES" sz="20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δικαιοσύνη</a:t>
            </a:r>
            <a:r>
              <a:rPr kumimoji="0" lang="es-E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BE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Arc 13">
            <a:extLst>
              <a:ext uri="{FF2B5EF4-FFF2-40B4-BE49-F238E27FC236}">
                <a16:creationId xmlns:a16="http://schemas.microsoft.com/office/drawing/2014/main" id="{5B79E801-1A6E-060A-7944-05DE8844FA01}"/>
              </a:ext>
            </a:extLst>
          </p:cNvPr>
          <p:cNvSpPr/>
          <p:nvPr/>
        </p:nvSpPr>
        <p:spPr>
          <a:xfrm rot="11200906">
            <a:off x="6647678" y="1199690"/>
            <a:ext cx="3284439" cy="3676499"/>
          </a:xfrm>
          <a:prstGeom prst="arc">
            <a:avLst/>
          </a:prstGeom>
          <a:ln w="76200">
            <a:solidFill>
              <a:schemeClr val="accent5">
                <a:lumMod val="75000"/>
              </a:schemeClr>
            </a:solidFill>
            <a:prstDash val="dash"/>
          </a:ln>
          <a:effectLst>
            <a:glow rad="139700">
              <a:schemeClr val="accent5">
                <a:lumMod val="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Arc 13">
            <a:extLst>
              <a:ext uri="{FF2B5EF4-FFF2-40B4-BE49-F238E27FC236}">
                <a16:creationId xmlns:a16="http://schemas.microsoft.com/office/drawing/2014/main" id="{43165E7B-0061-2F0D-F797-649B1CF93CE3}"/>
              </a:ext>
            </a:extLst>
          </p:cNvPr>
          <p:cNvSpPr/>
          <p:nvPr/>
        </p:nvSpPr>
        <p:spPr>
          <a:xfrm rot="5069028">
            <a:off x="3416268" y="3233087"/>
            <a:ext cx="3284439" cy="3676499"/>
          </a:xfrm>
          <a:prstGeom prst="arc">
            <a:avLst/>
          </a:prstGeom>
          <a:ln w="76200">
            <a:solidFill>
              <a:schemeClr val="accent5">
                <a:lumMod val="75000"/>
              </a:schemeClr>
            </a:solidFill>
            <a:prstDash val="dash"/>
          </a:ln>
          <a:effectLst>
            <a:glow rad="139700">
              <a:schemeClr val="accent5">
                <a:lumMod val="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Arc 13">
            <a:extLst>
              <a:ext uri="{FF2B5EF4-FFF2-40B4-BE49-F238E27FC236}">
                <a16:creationId xmlns:a16="http://schemas.microsoft.com/office/drawing/2014/main" id="{B3208C99-9762-D48A-8E75-7FC44F96A522}"/>
              </a:ext>
            </a:extLst>
          </p:cNvPr>
          <p:cNvSpPr/>
          <p:nvPr/>
        </p:nvSpPr>
        <p:spPr>
          <a:xfrm rot="21400475">
            <a:off x="388907" y="2451311"/>
            <a:ext cx="2718075" cy="2993868"/>
          </a:xfrm>
          <a:prstGeom prst="arc">
            <a:avLst/>
          </a:prstGeom>
          <a:ln w="76200">
            <a:solidFill>
              <a:schemeClr val="accent5">
                <a:lumMod val="75000"/>
              </a:schemeClr>
            </a:solidFill>
            <a:prstDash val="dash"/>
          </a:ln>
          <a:effectLst>
            <a:glow rad="139700">
              <a:schemeClr val="accent5">
                <a:lumMod val="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473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 xmlns:a16="http://schemas.microsoft.com/office/drawing/2014/main" xmlns:p14="http://schemas.microsoft.com/office/powerpoint/2010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5E947D-307E-3D31-EFE6-A3BE4D522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8B307A16-EC9D-4E85-EA6F-C2B285C70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685800"/>
            <a:ext cx="10515600" cy="1486151"/>
          </a:xfrm>
          <a:ln>
            <a:noFill/>
          </a:ln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2400" b="1">
                <a:solidFill>
                  <a:srgbClr val="000000"/>
                </a:solidFill>
                <a:latin typeface="DM Sans Bold"/>
              </a:rPr>
              <a:t>2.2.5 Παιδαγωγική γνώση και δράση</a:t>
            </a:r>
            <a:endParaRPr lang="es-MX" sz="2400" b="1">
              <a:solidFill>
                <a:srgbClr val="000000"/>
              </a:solidFill>
              <a:latin typeface="DM Sans Bold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848BD10B-E5AC-2337-7D9D-7876EC544F63}"/>
              </a:ext>
            </a:extLst>
          </p:cNvPr>
          <p:cNvGrpSpPr/>
          <p:nvPr/>
        </p:nvGrpSpPr>
        <p:grpSpPr>
          <a:xfrm>
            <a:off x="2143272" y="1748647"/>
            <a:ext cx="3416971" cy="4005012"/>
            <a:chOff x="401051" y="1825625"/>
            <a:chExt cx="3416971" cy="400501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2788AB0-EF30-24EE-4D7C-ED4341507A65}"/>
                </a:ext>
              </a:extLst>
            </p:cNvPr>
            <p:cNvSpPr/>
            <p:nvPr/>
          </p:nvSpPr>
          <p:spPr>
            <a:xfrm>
              <a:off x="401052" y="1825625"/>
              <a:ext cx="3416970" cy="4005012"/>
            </a:xfrm>
            <a:prstGeom prst="rect">
              <a:avLst/>
            </a:prstGeom>
            <a:noFill/>
            <a:ln w="38100">
              <a:solidFill>
                <a:srgbClr val="BF9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ID4096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B052101-409A-34FC-618A-F579DDBA0C23}"/>
                </a:ext>
              </a:extLst>
            </p:cNvPr>
            <p:cNvSpPr txBox="1"/>
            <p:nvPr/>
          </p:nvSpPr>
          <p:spPr>
            <a:xfrm>
              <a:off x="401051" y="1987285"/>
              <a:ext cx="341697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0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Παιδαγωγική γνώση</a:t>
              </a:r>
              <a:endParaRPr kumimoji="0" lang="LID4096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4BEB7D60-35C9-2D59-C31D-1D8766AE7004}"/>
              </a:ext>
            </a:extLst>
          </p:cNvPr>
          <p:cNvGrpSpPr/>
          <p:nvPr/>
        </p:nvGrpSpPr>
        <p:grpSpPr>
          <a:xfrm>
            <a:off x="7379371" y="1748647"/>
            <a:ext cx="3416971" cy="4005012"/>
            <a:chOff x="4178971" y="1825625"/>
            <a:chExt cx="3416971" cy="400501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12FA528-3C21-1955-0E9B-16135F0922B6}"/>
                </a:ext>
              </a:extLst>
            </p:cNvPr>
            <p:cNvSpPr/>
            <p:nvPr/>
          </p:nvSpPr>
          <p:spPr>
            <a:xfrm>
              <a:off x="4178971" y="1825625"/>
              <a:ext cx="3416970" cy="4005012"/>
            </a:xfrm>
            <a:prstGeom prst="rect">
              <a:avLst/>
            </a:prstGeom>
            <a:noFill/>
            <a:ln w="38100">
              <a:solidFill>
                <a:srgbClr val="BF9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LID4096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395DBDD-2B5F-BA4D-7522-8B0A00E56153}"/>
                </a:ext>
              </a:extLst>
            </p:cNvPr>
            <p:cNvSpPr txBox="1"/>
            <p:nvPr/>
          </p:nvSpPr>
          <p:spPr>
            <a:xfrm>
              <a:off x="4178972" y="1987285"/>
              <a:ext cx="341697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Πολιτιστική γνώση</a:t>
              </a:r>
              <a:endParaRPr kumimoji="0" lang="LID4096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B131894E-2907-4F25-88C4-8D7FEA99BF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36" r="23726" b="1888"/>
          <a:stretch/>
        </p:blipFill>
        <p:spPr>
          <a:xfrm>
            <a:off x="943252" y="2506278"/>
            <a:ext cx="2908505" cy="340904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85E2A91-60BF-9A68-93BC-78D5207648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9" r="17856" b="6051"/>
          <a:stretch/>
        </p:blipFill>
        <p:spPr>
          <a:xfrm>
            <a:off x="6179351" y="2506278"/>
            <a:ext cx="2908505" cy="340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503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 xmlns:a16="http://schemas.microsoft.com/office/drawing/2014/main" xmlns:a14="http://schemas.microsoft.com/office/drawing/2010/main" xmlns:p14="http://schemas.microsoft.com/office/powerpoint/2010/main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317C0B-9D69-79F1-5F99-6B627C148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iamond 7">
            <a:extLst>
              <a:ext uri="{FF2B5EF4-FFF2-40B4-BE49-F238E27FC236}">
                <a16:creationId xmlns:a16="http://schemas.microsoft.com/office/drawing/2014/main" id="{585C36C8-9C11-B4D8-D1DE-74028C043F8D}"/>
              </a:ext>
            </a:extLst>
          </p:cNvPr>
          <p:cNvSpPr/>
          <p:nvPr/>
        </p:nvSpPr>
        <p:spPr>
          <a:xfrm rot="1107671">
            <a:off x="3445107" y="5066381"/>
            <a:ext cx="2533422" cy="2464419"/>
          </a:xfrm>
          <a:prstGeom prst="diamond">
            <a:avLst/>
          </a:prstGeom>
          <a:noFill/>
          <a:ln w="762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45">
            <a:extLst>
              <a:ext uri="{FF2B5EF4-FFF2-40B4-BE49-F238E27FC236}">
                <a16:creationId xmlns:a16="http://schemas.microsoft.com/office/drawing/2014/main" id="{D13DB1C8-9339-69AD-1ABF-EAB4DCB9CDD6}"/>
              </a:ext>
            </a:extLst>
          </p:cNvPr>
          <p:cNvSpPr/>
          <p:nvPr/>
        </p:nvSpPr>
        <p:spPr>
          <a:xfrm>
            <a:off x="8022567" y="4385643"/>
            <a:ext cx="4622049" cy="4617556"/>
          </a:xfrm>
          <a:prstGeom prst="ellipse">
            <a:avLst/>
          </a:prstGeom>
          <a:noFill/>
          <a:ln w="57150" cap="flat" cmpd="sng" algn="ctr">
            <a:solidFill>
              <a:schemeClr val="accent5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27">
            <a:extLst>
              <a:ext uri="{FF2B5EF4-FFF2-40B4-BE49-F238E27FC236}">
                <a16:creationId xmlns:a16="http://schemas.microsoft.com/office/drawing/2014/main" id="{433DFD75-C2A1-FD90-CA61-B2F83C842B57}"/>
              </a:ext>
            </a:extLst>
          </p:cNvPr>
          <p:cNvSpPr txBox="1"/>
          <p:nvPr/>
        </p:nvSpPr>
        <p:spPr>
          <a:xfrm>
            <a:off x="9206436" y="633888"/>
            <a:ext cx="2538295" cy="1811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576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rPr>
              <a:t>Μαθήματα φυσικών επιστημών που ενσωματώνουν συνεισφορές από διαφορετικές κουλτούρες</a:t>
            </a:r>
          </a:p>
        </p:txBody>
      </p:sp>
      <p:sp>
        <p:nvSpPr>
          <p:cNvPr id="53" name="TextBox 32">
            <a:extLst>
              <a:ext uri="{FF2B5EF4-FFF2-40B4-BE49-F238E27FC236}">
                <a16:creationId xmlns:a16="http://schemas.microsoft.com/office/drawing/2014/main" id="{3B4F3CAA-86FE-9FD5-7954-516E0503581F}"/>
              </a:ext>
            </a:extLst>
          </p:cNvPr>
          <p:cNvSpPr txBox="1"/>
          <p:nvPr/>
        </p:nvSpPr>
        <p:spPr>
          <a:xfrm>
            <a:off x="2954589" y="463261"/>
            <a:ext cx="6645563" cy="384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2.2.5 Παιδαγωγική γνώση και δράση</a:t>
            </a:r>
            <a:endParaRPr kumimoji="0" lang="es-MX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M Sans Bold"/>
              <a:ea typeface="+mn-ea"/>
              <a:cs typeface="+mn-cs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65EF087-801E-6A21-1387-7E31A6DDB705}"/>
              </a:ext>
            </a:extLst>
          </p:cNvPr>
          <p:cNvCxnSpPr>
            <a:cxnSpLocks/>
          </p:cNvCxnSpPr>
          <p:nvPr/>
        </p:nvCxnSpPr>
        <p:spPr>
          <a:xfrm flipV="1">
            <a:off x="7307736" y="1381255"/>
            <a:ext cx="1049593" cy="1223311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  <a:prstDash val="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A5A9C5C-5FAB-4DCA-3119-293596786352}"/>
              </a:ext>
            </a:extLst>
          </p:cNvPr>
          <p:cNvCxnSpPr>
            <a:cxnSpLocks/>
          </p:cNvCxnSpPr>
          <p:nvPr/>
        </p:nvCxnSpPr>
        <p:spPr>
          <a:xfrm>
            <a:off x="3850266" y="1449779"/>
            <a:ext cx="1071605" cy="122578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  <a:prstDash val="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77CD0DB-DC16-9917-563E-F36CE63E6CF1}"/>
              </a:ext>
            </a:extLst>
          </p:cNvPr>
          <p:cNvSpPr txBox="1"/>
          <p:nvPr/>
        </p:nvSpPr>
        <p:spPr>
          <a:xfrm>
            <a:off x="400291" y="1092753"/>
            <a:ext cx="4521580" cy="379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Δι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αφορετικές προοπτικές στη διδασκαλία</a:t>
            </a:r>
            <a:endParaRPr kumimoji="0" lang="en-B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08CBDE8-769E-C8FC-3042-8C05F4A8797D}"/>
              </a:ext>
            </a:extLst>
          </p:cNvPr>
          <p:cNvCxnSpPr>
            <a:cxnSpLocks/>
          </p:cNvCxnSpPr>
          <p:nvPr/>
        </p:nvCxnSpPr>
        <p:spPr>
          <a:xfrm flipV="1">
            <a:off x="3157203" y="3642515"/>
            <a:ext cx="1970434" cy="240289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  <a:prstDash val="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5F36415-C41B-0A94-9FCA-90F9321EC8CD}"/>
              </a:ext>
            </a:extLst>
          </p:cNvPr>
          <p:cNvSpPr txBox="1"/>
          <p:nvPr/>
        </p:nvSpPr>
        <p:spPr>
          <a:xfrm>
            <a:off x="294850" y="3358214"/>
            <a:ext cx="28993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Πλ</a:t>
            </a: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αίσιο της Φυλής, της Τάξης, της Εθνικότητας και του Φύλου</a:t>
            </a:r>
            <a:endParaRPr kumimoji="0" lang="en-B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2C3D66-EF7C-CD26-B0ED-90D77A7908E0}"/>
              </a:ext>
            </a:extLst>
          </p:cNvPr>
          <p:cNvSpPr txBox="1"/>
          <p:nvPr/>
        </p:nvSpPr>
        <p:spPr>
          <a:xfrm>
            <a:off x="8459383" y="854739"/>
            <a:ext cx="32611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Σύνδεση της προηγούμενης γνώσης με τη νέα μάθηση</a:t>
            </a:r>
            <a:endParaRPr kumimoji="0" lang="en-BE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11A9161-DA44-1972-BB2F-7E2BAC11B5DB}"/>
              </a:ext>
            </a:extLst>
          </p:cNvPr>
          <p:cNvSpPr txBox="1"/>
          <p:nvPr/>
        </p:nvSpPr>
        <p:spPr>
          <a:xfrm>
            <a:off x="3964223" y="4302628"/>
            <a:ext cx="43931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Ακ</a:t>
            </a: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αδημαϊκή επιτυχία με πολιτιστική επικύρωση</a:t>
            </a:r>
            <a:endParaRPr kumimoji="0" lang="en-B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41B3FC9-23DD-7F39-90A9-7E753F540BF2}"/>
              </a:ext>
            </a:extLst>
          </p:cNvPr>
          <p:cNvCxnSpPr>
            <a:cxnSpLocks/>
          </p:cNvCxnSpPr>
          <p:nvPr/>
        </p:nvCxnSpPr>
        <p:spPr>
          <a:xfrm>
            <a:off x="6225701" y="4072686"/>
            <a:ext cx="0" cy="399129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  <a:prstDash val="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26B1098-80AF-3C09-4F45-B78DBCADF9E7}"/>
              </a:ext>
            </a:extLst>
          </p:cNvPr>
          <p:cNvCxnSpPr>
            <a:cxnSpLocks/>
          </p:cNvCxnSpPr>
          <p:nvPr/>
        </p:nvCxnSpPr>
        <p:spPr>
          <a:xfrm>
            <a:off x="7307736" y="3622976"/>
            <a:ext cx="1227211" cy="172020"/>
          </a:xfrm>
          <a:prstGeom prst="line">
            <a:avLst/>
          </a:prstGeom>
          <a:ln w="76200">
            <a:solidFill>
              <a:schemeClr val="accent4">
                <a:lumMod val="75000"/>
              </a:schemeClr>
            </a:solidFill>
            <a:prstDash val="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3D0D5706-08B6-906F-D761-98DDC06E09C8}"/>
              </a:ext>
            </a:extLst>
          </p:cNvPr>
          <p:cNvSpPr txBox="1"/>
          <p:nvPr/>
        </p:nvSpPr>
        <p:spPr>
          <a:xfrm>
            <a:off x="8770035" y="3477843"/>
            <a:ext cx="31271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Προσαρμογή στυλ επικοινωνίας</a:t>
            </a:r>
            <a:endParaRPr kumimoji="0" lang="en-BE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32">
            <a:extLst>
              <a:ext uri="{FF2B5EF4-FFF2-40B4-BE49-F238E27FC236}">
                <a16:creationId xmlns:a16="http://schemas.microsoft.com/office/drawing/2014/main" id="{BEC9E993-2750-56D1-23D6-6EBC50BD4ADB}"/>
              </a:ext>
            </a:extLst>
          </p:cNvPr>
          <p:cNvSpPr txBox="1"/>
          <p:nvPr/>
        </p:nvSpPr>
        <p:spPr>
          <a:xfrm>
            <a:off x="4880416" y="2833077"/>
            <a:ext cx="272154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"/>
                <a:ea typeface="Calibri" panose="020F0502020204030204"/>
                <a:cs typeface="Calibri" panose="020F0502020204030204"/>
                <a:sym typeface="DM Sans Bold"/>
              </a:rPr>
              <a:t>Ενσωμάτωση της πολιτισμικής γνώσης στη διδασκαλία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ECC1DA7-5931-C477-AD83-C171B64C8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291" y="1498751"/>
            <a:ext cx="1893959" cy="189395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1FBF81E-4F21-9221-A2A6-197354752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291" y="4206709"/>
            <a:ext cx="1893959" cy="189395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C58F348-E64E-7800-2FFF-7C2215B242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1996" y="4802694"/>
            <a:ext cx="1878385" cy="187838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F06631F-1DE3-4040-AA01-343AB542CB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6475" y="4206708"/>
            <a:ext cx="1893960" cy="1893960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808CD93F-C1F4-ED34-2C6E-1A0D6E5992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5623" y="1507898"/>
            <a:ext cx="1875664" cy="1875664"/>
          </a:xfrm>
          <a:prstGeom prst="rect">
            <a:avLst/>
          </a:prstGeom>
        </p:spPr>
      </p:pic>
      <p:sp>
        <p:nvSpPr>
          <p:cNvPr id="22" name="Flowchart: Connector 15">
            <a:extLst>
              <a:ext uri="{FF2B5EF4-FFF2-40B4-BE49-F238E27FC236}">
                <a16:creationId xmlns:a16="http://schemas.microsoft.com/office/drawing/2014/main" id="{ED3424F5-E858-5F79-E003-6450C6A1277F}"/>
              </a:ext>
            </a:extLst>
          </p:cNvPr>
          <p:cNvSpPr/>
          <p:nvPr/>
        </p:nvSpPr>
        <p:spPr>
          <a:xfrm>
            <a:off x="10599565" y="5666614"/>
            <a:ext cx="763444" cy="868108"/>
          </a:xfrm>
          <a:prstGeom prst="flowChartConnector">
            <a:avLst/>
          </a:prstGeom>
          <a:noFill/>
          <a:ln w="76200" cap="flat" cmpd="sng" algn="ctr">
            <a:solidFill>
              <a:schemeClr val="accent5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028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 xmlns:a16="http://schemas.microsoft.com/office/drawing/2014/main" xmlns:p14="http://schemas.microsoft.com/office/powerpoint/2010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B01F2570-F5D4-4C98-B5B7-BEDDB04DE2D3}"/>
              </a:ext>
            </a:extLst>
          </p:cNvPr>
          <p:cNvSpPr txBox="1">
            <a:spLocks/>
          </p:cNvSpPr>
          <p:nvPr/>
        </p:nvSpPr>
        <p:spPr>
          <a:xfrm>
            <a:off x="1825334" y="6322957"/>
            <a:ext cx="9830638" cy="36763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449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Το έργο αυτό χρηματοδοτήθηκε με την υποστήριξη της Ευρωπαϊκής Επιτροπής. Η παρούσα δημοσίευση αντικατοπτρίζει τις απόψεις μόνο του συγγραφέα και η Επιτροπή δεν μπορεί να θεωρηθεί υπεύθυνη για οποιαδήποτε χρήση των πληροφοριών που περιέχονται σε αυτήν. </a:t>
            </a: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04" y="6322957"/>
            <a:ext cx="1355329" cy="367633"/>
          </a:xfrm>
          <a:prstGeom prst="rect">
            <a:avLst/>
          </a:prstGeom>
        </p:spPr>
      </p:pic>
      <p:sp>
        <p:nvSpPr>
          <p:cNvPr id="9" name="Ορθογώνιο 8"/>
          <p:cNvSpPr/>
          <p:nvPr/>
        </p:nvSpPr>
        <p:spPr>
          <a:xfrm>
            <a:off x="1625108" y="2851123"/>
            <a:ext cx="472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Σας ευχαριστώ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Wingdings" panose="05000000000000000000" pitchFamily="2" charset="2"/>
              </a:rPr>
              <a:t></a:t>
            </a:r>
            <a:endParaRPr kumimoji="0" lang="el-G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11" name="Εικόνα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04" y="738627"/>
            <a:ext cx="2122430" cy="60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032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8AC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-1" y="4532167"/>
            <a:ext cx="12192000" cy="1041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en-US" b="1" dirty="0">
                <a:solidFill>
                  <a:srgbClr val="252865"/>
                </a:solidFill>
                <a:latin typeface="+mn-lt"/>
                <a:cs typeface="Arial"/>
              </a:rPr>
              <a:t>ΕΝΟΤΗΤΑ 2.2</a:t>
            </a:r>
          </a:p>
          <a:p>
            <a:r>
              <a:rPr lang="en-US" b="1" dirty="0">
                <a:solidFill>
                  <a:srgbClr val="252865"/>
                </a:solidFill>
                <a:latin typeface="+mn-lt"/>
                <a:cs typeface="Calibri"/>
              </a:rPr>
              <a:t>Διδασκαλία με πολιτισμική ανταπόκριση </a:t>
            </a:r>
            <a:endParaRPr lang="en-US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040" y="2344901"/>
            <a:ext cx="1841920" cy="181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48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a14="http://schemas.microsoft.com/office/drawing/2010/main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Diamond 44">
            <a:extLst>
              <a:ext uri="{FF2B5EF4-FFF2-40B4-BE49-F238E27FC236}">
                <a16:creationId xmlns:a16="http://schemas.microsoft.com/office/drawing/2014/main" id="{8E8AE8DE-A5ED-3C70-2072-A8B499A75863}"/>
              </a:ext>
            </a:extLst>
          </p:cNvPr>
          <p:cNvSpPr/>
          <p:nvPr/>
        </p:nvSpPr>
        <p:spPr>
          <a:xfrm rot="1107671">
            <a:off x="9358422" y="1150765"/>
            <a:ext cx="2533422" cy="2464419"/>
          </a:xfrm>
          <a:prstGeom prst="diamond">
            <a:avLst/>
          </a:prstGeom>
          <a:noFill/>
          <a:ln w="76200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6" name="TextBox 19">
            <a:extLst>
              <a:ext uri="{FF2B5EF4-FFF2-40B4-BE49-F238E27FC236}">
                <a16:creationId xmlns:a16="http://schemas.microsoft.com/office/drawing/2014/main" id="{8A9051CF-DE5A-2243-4385-01DB83538914}"/>
              </a:ext>
            </a:extLst>
          </p:cNvPr>
          <p:cNvSpPr txBox="1"/>
          <p:nvPr/>
        </p:nvSpPr>
        <p:spPr>
          <a:xfrm>
            <a:off x="9604280" y="1259054"/>
            <a:ext cx="1141221" cy="8578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680"/>
              </a:lnSpc>
            </a:pPr>
            <a:r>
              <a:rPr lang="en-US" sz="3200" b="1" spc="-656">
                <a:solidFill>
                  <a:schemeClr val="bg1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  <a:sym typeface="DM Sans"/>
              </a:rPr>
              <a:t>03</a:t>
            </a:r>
            <a:r>
              <a:rPr lang="en-US" sz="3200" b="1" spc="-656">
                <a:solidFill>
                  <a:schemeClr val="bg1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</a:p>
        </p:txBody>
      </p:sp>
      <p:sp>
        <p:nvSpPr>
          <p:cNvPr id="33" name="TextBox 16">
            <a:extLst>
              <a:ext uri="{FF2B5EF4-FFF2-40B4-BE49-F238E27FC236}">
                <a16:creationId xmlns:a16="http://schemas.microsoft.com/office/drawing/2014/main" id="{4ABD71BA-0A08-E2E1-14DC-4376B98F7622}"/>
              </a:ext>
            </a:extLst>
          </p:cNvPr>
          <p:cNvSpPr txBox="1"/>
          <p:nvPr/>
        </p:nvSpPr>
        <p:spPr>
          <a:xfrm rot="10800000" flipV="1">
            <a:off x="371482" y="957569"/>
            <a:ext cx="7344772" cy="943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906"/>
              </a:lnSpc>
            </a:pPr>
            <a:r>
              <a:rPr lang="en-US" sz="2400" b="1">
                <a:solidFill>
                  <a:srgbClr val="000000"/>
                </a:solidFill>
                <a:latin typeface="DM Sans Bold"/>
                <a:sym typeface="DM Sans Bold"/>
              </a:rPr>
              <a:t>Πολιτισμικά ευαίσθητη διδασκαλία</a:t>
            </a:r>
          </a:p>
        </p:txBody>
      </p:sp>
      <p:sp>
        <p:nvSpPr>
          <p:cNvPr id="35" name="TextBox 18">
            <a:extLst>
              <a:ext uri="{FF2B5EF4-FFF2-40B4-BE49-F238E27FC236}">
                <a16:creationId xmlns:a16="http://schemas.microsoft.com/office/drawing/2014/main" id="{906E9BEB-9D0C-FF03-679E-8B9ED3E78E8F}"/>
              </a:ext>
            </a:extLst>
          </p:cNvPr>
          <p:cNvSpPr txBox="1"/>
          <p:nvPr/>
        </p:nvSpPr>
        <p:spPr>
          <a:xfrm>
            <a:off x="5351112" y="2642791"/>
            <a:ext cx="1141221" cy="8578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680"/>
              </a:lnSpc>
            </a:pPr>
            <a:r>
              <a:rPr lang="en-US" sz="3200" b="1" spc="-656">
                <a:solidFill>
                  <a:schemeClr val="bg1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  <a:sym typeface="DM Sans"/>
              </a:rPr>
              <a:t>02</a:t>
            </a:r>
            <a:r>
              <a:rPr lang="en-US" sz="3200" b="1" spc="-656">
                <a:solidFill>
                  <a:schemeClr val="bg1"/>
                </a:solidFill>
                <a:latin typeface="DM Sans"/>
                <a:ea typeface="DM Sans"/>
                <a:cs typeface="DM Sans"/>
                <a:sym typeface="DM Sans"/>
              </a:rPr>
              <a:t>.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829CF78-26B9-67EF-642F-2E1A750EC2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82" y="2155843"/>
            <a:ext cx="5724518" cy="34842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err="1"/>
              <a:t>Ενσωμ</a:t>
            </a:r>
            <a:r>
              <a:rPr lang="en-GB" dirty="0"/>
              <a:t>ατώνει τα διαφορετικά πολιτισμικά υπόβαθρα των μαθητών στη μαθησιακή διαδικασία.</a:t>
            </a:r>
          </a:p>
          <a:p>
            <a:r>
              <a:rPr lang="en-GB" dirty="0" err="1"/>
              <a:t>Αν</a:t>
            </a:r>
            <a:r>
              <a:rPr lang="en-GB" dirty="0"/>
              <a:t>αγνωρίζει και εκτιμά τη διαφορετικότητα </a:t>
            </a:r>
          </a:p>
          <a:p>
            <a:r>
              <a:rPr lang="en-GB" dirty="0" err="1"/>
              <a:t>Προωθεί</a:t>
            </a:r>
            <a:r>
              <a:rPr lang="en-GB" dirty="0"/>
              <a:t> </a:t>
            </a:r>
            <a:r>
              <a:rPr lang="en-GB" dirty="0" err="1"/>
              <a:t>έν</a:t>
            </a:r>
            <a:r>
              <a:rPr lang="en-GB" dirty="0"/>
              <a:t>α </a:t>
            </a:r>
            <a:r>
              <a:rPr lang="el-GR" dirty="0"/>
              <a:t>συμπεριληπτικό </a:t>
            </a:r>
            <a:r>
              <a:rPr lang="en-GB" dirty="0"/>
              <a:t>π</a:t>
            </a:r>
            <a:r>
              <a:rPr lang="en-GB" dirty="0" err="1"/>
              <a:t>ερι</a:t>
            </a:r>
            <a:r>
              <a:rPr lang="en-GB" dirty="0"/>
              <a:t>βάλλον</a:t>
            </a:r>
            <a:endParaRPr lang="en-US" dirty="0"/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128CE448-BC7F-02CF-6C76-3BA0BF0E3D88}"/>
              </a:ext>
            </a:extLst>
          </p:cNvPr>
          <p:cNvSpPr/>
          <p:nvPr/>
        </p:nvSpPr>
        <p:spPr>
          <a:xfrm>
            <a:off x="7029348" y="1930818"/>
            <a:ext cx="694283" cy="691699"/>
          </a:xfrm>
          <a:prstGeom prst="donut">
            <a:avLst/>
          </a:prstGeom>
          <a:noFill/>
          <a:ln w="762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BE">
              <a:solidFill>
                <a:schemeClr val="tx1"/>
              </a:solidFill>
            </a:endParaRPr>
          </a:p>
        </p:txBody>
      </p:sp>
      <p:sp>
        <p:nvSpPr>
          <p:cNvPr id="40" name="AutoShape 6" descr="What is culturally responsive teaching?, teacher teaching in a small group">
            <a:extLst>
              <a:ext uri="{FF2B5EF4-FFF2-40B4-BE49-F238E27FC236}">
                <a16:creationId xmlns:a16="http://schemas.microsoft.com/office/drawing/2014/main" id="{DC5458DE-0CE4-99C0-5E20-70BA0364E1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ID4096"/>
          </a:p>
        </p:txBody>
      </p:sp>
      <p:sp>
        <p:nvSpPr>
          <p:cNvPr id="41" name="AutoShape 8" descr="What is culturally responsive teaching?, teacher teaching in a small group">
            <a:extLst>
              <a:ext uri="{FF2B5EF4-FFF2-40B4-BE49-F238E27FC236}">
                <a16:creationId xmlns:a16="http://schemas.microsoft.com/office/drawing/2014/main" id="{42A21078-7536-FB53-C8C8-01EEE9EC9C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ID4096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813DE4FF-7F02-0937-2BBB-F792341BF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914" y="-448957"/>
            <a:ext cx="2870587" cy="283193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3E3C697-F9DC-057B-E5D6-BC0641109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4705" y="2642791"/>
            <a:ext cx="4886134" cy="507038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6601ADE6-BDBF-5F24-2BAF-FA68DD6A487C}"/>
              </a:ext>
            </a:extLst>
          </p:cNvPr>
          <p:cNvSpPr/>
          <p:nvPr/>
        </p:nvSpPr>
        <p:spPr>
          <a:xfrm>
            <a:off x="7425681" y="2449004"/>
            <a:ext cx="5552774" cy="5732469"/>
          </a:xfrm>
          <a:prstGeom prst="ellipse">
            <a:avLst/>
          </a:prstGeom>
          <a:noFill/>
          <a:ln w="57150" cap="flat" cmpd="sng" algn="ctr">
            <a:solidFill>
              <a:schemeClr val="accent5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101600">
              <a:schemeClr val="accent5">
                <a:lumMod val="75000"/>
                <a:alpha val="6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669016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 xmlns:a16="http://schemas.microsoft.com/office/drawing/2014/main" xmlns:a14="http://schemas.microsoft.com/office/drawing/2010/main" xmlns:p14="http://schemas.microsoft.com/office/powerpoint/2010/main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lowchart: Connector 9">
            <a:extLst>
              <a:ext uri="{FF2B5EF4-FFF2-40B4-BE49-F238E27FC236}">
                <a16:creationId xmlns:a16="http://schemas.microsoft.com/office/drawing/2014/main" id="{80C77ED0-8D48-60BD-2E22-1F9C6C036236}"/>
              </a:ext>
            </a:extLst>
          </p:cNvPr>
          <p:cNvSpPr/>
          <p:nvPr/>
        </p:nvSpPr>
        <p:spPr>
          <a:xfrm>
            <a:off x="3914714" y="6316541"/>
            <a:ext cx="1800304" cy="1581437"/>
          </a:xfrm>
          <a:prstGeom prst="flowChartConnector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5" name="Flowchart: Connector 9">
            <a:extLst>
              <a:ext uri="{FF2B5EF4-FFF2-40B4-BE49-F238E27FC236}">
                <a16:creationId xmlns:a16="http://schemas.microsoft.com/office/drawing/2014/main" id="{01870B98-B33C-BC06-7314-79FDF868AECD}"/>
              </a:ext>
            </a:extLst>
          </p:cNvPr>
          <p:cNvSpPr/>
          <p:nvPr/>
        </p:nvSpPr>
        <p:spPr>
          <a:xfrm>
            <a:off x="9514879" y="2252735"/>
            <a:ext cx="1800304" cy="1581437"/>
          </a:xfrm>
          <a:prstGeom prst="flowChartConnector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2" name="Diamond 44">
            <a:extLst>
              <a:ext uri="{FF2B5EF4-FFF2-40B4-BE49-F238E27FC236}">
                <a16:creationId xmlns:a16="http://schemas.microsoft.com/office/drawing/2014/main" id="{4B9F809E-00FF-20A2-815B-99CE89A723AF}"/>
              </a:ext>
            </a:extLst>
          </p:cNvPr>
          <p:cNvSpPr/>
          <p:nvPr/>
        </p:nvSpPr>
        <p:spPr>
          <a:xfrm rot="447080">
            <a:off x="9333571" y="5351737"/>
            <a:ext cx="2533422" cy="2464419"/>
          </a:xfrm>
          <a:prstGeom prst="diamond">
            <a:avLst/>
          </a:prstGeom>
          <a:noFill/>
          <a:ln w="76200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1" name="Oval 45">
            <a:extLst>
              <a:ext uri="{FF2B5EF4-FFF2-40B4-BE49-F238E27FC236}">
                <a16:creationId xmlns:a16="http://schemas.microsoft.com/office/drawing/2014/main" id="{C02BB005-5B5F-BAC9-2E95-0A921A4C5240}"/>
              </a:ext>
            </a:extLst>
          </p:cNvPr>
          <p:cNvSpPr/>
          <p:nvPr/>
        </p:nvSpPr>
        <p:spPr>
          <a:xfrm>
            <a:off x="-1485938" y="4179197"/>
            <a:ext cx="4622049" cy="4617556"/>
          </a:xfrm>
          <a:prstGeom prst="ellipse">
            <a:avLst/>
          </a:prstGeom>
          <a:noFill/>
          <a:ln w="57150" cap="flat" cmpd="sng" algn="ctr">
            <a:solidFill>
              <a:schemeClr val="accent4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3" name="TextBox 32">
            <a:extLst>
              <a:ext uri="{FF2B5EF4-FFF2-40B4-BE49-F238E27FC236}">
                <a16:creationId xmlns:a16="http://schemas.microsoft.com/office/drawing/2014/main" id="{AF7B7717-259B-6DA9-1EC4-E5B366D4B32C}"/>
              </a:ext>
            </a:extLst>
          </p:cNvPr>
          <p:cNvSpPr txBox="1"/>
          <p:nvPr/>
        </p:nvSpPr>
        <p:spPr>
          <a:xfrm>
            <a:off x="5085160" y="2471551"/>
            <a:ext cx="2707121" cy="1469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ctr">
              <a:spcBef>
                <a:spcPct val="0"/>
              </a:spcBef>
            </a:pPr>
            <a:r>
              <a:rPr lang="en-US" sz="2400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2.2.1 Το να </a:t>
            </a:r>
            <a:r>
              <a:rPr lang="en-US" sz="2400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κάνεις</a:t>
            </a:r>
            <a:r>
              <a:rPr lang="en-US" sz="2400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είν</a:t>
            </a:r>
            <a:r>
              <a:rPr lang="en-US" sz="2400" b="1" dirty="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αι λιγότερο σημαντικό από το να είσαι</a:t>
            </a:r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CD71E15-B1AD-EDF1-58DF-77865C9C6F1B}"/>
              </a:ext>
            </a:extLst>
          </p:cNvPr>
          <p:cNvCxnSpPr>
            <a:cxnSpLocks/>
          </p:cNvCxnSpPr>
          <p:nvPr/>
        </p:nvCxnSpPr>
        <p:spPr>
          <a:xfrm flipV="1">
            <a:off x="7746998" y="1539809"/>
            <a:ext cx="920776" cy="1239810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  <a:prstDash val="dash"/>
          </a:ln>
          <a:effectLst>
            <a:glow rad="101600">
              <a:srgbClr val="0070C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31F9CF8-075E-08F1-CC12-357C678059FF}"/>
              </a:ext>
            </a:extLst>
          </p:cNvPr>
          <p:cNvCxnSpPr>
            <a:cxnSpLocks/>
          </p:cNvCxnSpPr>
          <p:nvPr/>
        </p:nvCxnSpPr>
        <p:spPr>
          <a:xfrm>
            <a:off x="4042611" y="1724475"/>
            <a:ext cx="1042550" cy="951084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  <a:prstDash val="dash"/>
          </a:ln>
          <a:effectLst>
            <a:glow rad="101600">
              <a:srgbClr val="0070C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6A3AFB3-AF49-30A3-7F62-4B78D07F87B5}"/>
              </a:ext>
            </a:extLst>
          </p:cNvPr>
          <p:cNvSpPr txBox="1"/>
          <p:nvPr/>
        </p:nvSpPr>
        <p:spPr>
          <a:xfrm>
            <a:off x="1699663" y="1240465"/>
            <a:ext cx="2092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Ο </a:t>
            </a:r>
            <a:r>
              <a:rPr lang="en-US" b="1" dirty="0" err="1"/>
              <a:t>ρόλος</a:t>
            </a:r>
            <a:r>
              <a:rPr lang="en-US" b="1" dirty="0"/>
              <a:t> </a:t>
            </a:r>
            <a:r>
              <a:rPr lang="en-US" b="1" dirty="0" err="1"/>
              <a:t>του</a:t>
            </a:r>
            <a:r>
              <a:rPr lang="en-US" b="1" dirty="0"/>
              <a:t> δα</a:t>
            </a:r>
            <a:r>
              <a:rPr lang="en-US" b="1" dirty="0" err="1"/>
              <a:t>σκάλου</a:t>
            </a:r>
            <a:endParaRPr lang="en-BE" b="1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A349AED-6EA5-A30D-B1B6-E53C479D2367}"/>
              </a:ext>
            </a:extLst>
          </p:cNvPr>
          <p:cNvCxnSpPr>
            <a:cxnSpLocks/>
          </p:cNvCxnSpPr>
          <p:nvPr/>
        </p:nvCxnSpPr>
        <p:spPr>
          <a:xfrm flipV="1">
            <a:off x="3791799" y="3642515"/>
            <a:ext cx="1499128" cy="446142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  <a:prstDash val="dash"/>
          </a:ln>
          <a:effectLst>
            <a:glow rad="101600">
              <a:srgbClr val="0070C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E565F5D-69D7-6C56-363D-A2CFFF76AD81}"/>
              </a:ext>
            </a:extLst>
          </p:cNvPr>
          <p:cNvSpPr txBox="1"/>
          <p:nvPr/>
        </p:nvSpPr>
        <p:spPr>
          <a:xfrm>
            <a:off x="1593381" y="3994531"/>
            <a:ext cx="1824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Χαρα</a:t>
            </a:r>
            <a:r>
              <a:rPr lang="en-US" b="1" dirty="0" err="1"/>
              <a:t>κτηριστικά</a:t>
            </a:r>
            <a:endParaRPr lang="en-BE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5DEA05-DC87-7DD1-0B6E-556638A5699F}"/>
              </a:ext>
            </a:extLst>
          </p:cNvPr>
          <p:cNvSpPr txBox="1"/>
          <p:nvPr/>
        </p:nvSpPr>
        <p:spPr>
          <a:xfrm>
            <a:off x="8667773" y="985976"/>
            <a:ext cx="26474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Επιπ</a:t>
            </a:r>
            <a:r>
              <a:rPr lang="en-US" b="1" dirty="0" err="1"/>
              <a:t>τώσεις</a:t>
            </a:r>
            <a:r>
              <a:rPr lang="en-US" b="1" dirty="0"/>
              <a:t> </a:t>
            </a:r>
            <a:r>
              <a:rPr lang="en-US" b="1" dirty="0" err="1"/>
              <a:t>στους</a:t>
            </a:r>
            <a:r>
              <a:rPr lang="en-US" b="1" dirty="0"/>
              <a:t> μα</a:t>
            </a:r>
            <a:r>
              <a:rPr lang="en-US" b="1" dirty="0" err="1"/>
              <a:t>θητές</a:t>
            </a:r>
            <a:endParaRPr lang="en-BE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D090DE2-BE21-5061-369D-12A0ADBADAE0}"/>
              </a:ext>
            </a:extLst>
          </p:cNvPr>
          <p:cNvSpPr txBox="1"/>
          <p:nvPr/>
        </p:nvSpPr>
        <p:spPr>
          <a:xfrm>
            <a:off x="5966191" y="4418606"/>
            <a:ext cx="2303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/>
              <a:t>Στρατηγικές</a:t>
            </a:r>
            <a:endParaRPr lang="en-BE" b="1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020EF99-A108-CF56-A66D-2DB5035CA785}"/>
              </a:ext>
            </a:extLst>
          </p:cNvPr>
          <p:cNvCxnSpPr>
            <a:cxnSpLocks/>
          </p:cNvCxnSpPr>
          <p:nvPr/>
        </p:nvCxnSpPr>
        <p:spPr>
          <a:xfrm>
            <a:off x="6515945" y="4094657"/>
            <a:ext cx="0" cy="399129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  <a:prstDash val="dash"/>
          </a:ln>
          <a:effectLst>
            <a:glow rad="101600">
              <a:srgbClr val="0070C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395E15D-E773-27A8-5E93-2B0C5B4226CD}"/>
              </a:ext>
            </a:extLst>
          </p:cNvPr>
          <p:cNvCxnSpPr>
            <a:cxnSpLocks/>
          </p:cNvCxnSpPr>
          <p:nvPr/>
        </p:nvCxnSpPr>
        <p:spPr>
          <a:xfrm>
            <a:off x="7555941" y="3746374"/>
            <a:ext cx="1226083" cy="496314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  <a:prstDash val="dash"/>
          </a:ln>
          <a:effectLst>
            <a:glow rad="101600">
              <a:srgbClr val="0070C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E4B92067-0C89-FD8A-A681-E06210BA861B}"/>
              </a:ext>
            </a:extLst>
          </p:cNvPr>
          <p:cNvSpPr txBox="1"/>
          <p:nvPr/>
        </p:nvSpPr>
        <p:spPr>
          <a:xfrm>
            <a:off x="9011623" y="4179197"/>
            <a:ext cx="2303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/>
              <a:t>Αποτέλεσμα</a:t>
            </a:r>
            <a:endParaRPr lang="en-BE" b="1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408EE5A-6F9B-8DB2-38F0-2E2F605011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6" y="1967829"/>
            <a:ext cx="2431804" cy="1901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E5B1193-C42D-039C-A632-805A1205F8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893" y="4585232"/>
            <a:ext cx="2517330" cy="19138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3D3C135-94CA-10A0-72CE-18B2CA99F7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6"/>
          <a:stretch/>
        </p:blipFill>
        <p:spPr>
          <a:xfrm>
            <a:off x="5290786" y="4813211"/>
            <a:ext cx="2517330" cy="1913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ECD6283-AD94-4C9C-3A3C-DF6D464657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3" r="10913" b="-210"/>
          <a:stretch/>
        </p:blipFill>
        <p:spPr>
          <a:xfrm>
            <a:off x="9161997" y="4526623"/>
            <a:ext cx="2223178" cy="20310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39AE8E7E-26BC-3186-50C7-2A14D73E6A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044" y="1869451"/>
            <a:ext cx="2131084" cy="20980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2482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 xmlns:a16="http://schemas.microsoft.com/office/drawing/2014/main" xmlns:a14="http://schemas.microsoft.com/office/drawing/2010/main" xmlns:p14="http://schemas.microsoft.com/office/powerpoint/2010/main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1DF8FD04-9276-4DDD-5EF5-D1F8EA10A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7485" y="845129"/>
            <a:ext cx="6835943" cy="1315537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2.2.2 Συζήτηση για τη σημασία των στάσεων</a:t>
            </a:r>
            <a:endParaRPr lang="LID4096" sz="2400"/>
          </a:p>
        </p:txBody>
      </p:sp>
      <p:cxnSp>
        <p:nvCxnSpPr>
          <p:cNvPr id="4" name="Straight Connector 11">
            <a:extLst>
              <a:ext uri="{FF2B5EF4-FFF2-40B4-BE49-F238E27FC236}">
                <a16:creationId xmlns:a16="http://schemas.microsoft.com/office/drawing/2014/main" id="{30113079-4C56-9D42-92E9-A01FAB222611}"/>
              </a:ext>
            </a:extLst>
          </p:cNvPr>
          <p:cNvCxnSpPr>
            <a:cxnSpLocks/>
          </p:cNvCxnSpPr>
          <p:nvPr/>
        </p:nvCxnSpPr>
        <p:spPr>
          <a:xfrm flipH="1">
            <a:off x="10571961" y="6095893"/>
            <a:ext cx="968829" cy="0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  <a:prstDash val="dash"/>
          </a:ln>
          <a:effectLst>
            <a:glow rad="101600">
              <a:srgbClr val="0070C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11">
            <a:extLst>
              <a:ext uri="{FF2B5EF4-FFF2-40B4-BE49-F238E27FC236}">
                <a16:creationId xmlns:a16="http://schemas.microsoft.com/office/drawing/2014/main" id="{4ACCAF66-325B-39B3-3C36-6C6877D26233}"/>
              </a:ext>
            </a:extLst>
          </p:cNvPr>
          <p:cNvCxnSpPr>
            <a:cxnSpLocks/>
          </p:cNvCxnSpPr>
          <p:nvPr/>
        </p:nvCxnSpPr>
        <p:spPr>
          <a:xfrm flipV="1">
            <a:off x="1456987" y="3278759"/>
            <a:ext cx="0" cy="1203155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  <a:prstDash val="dash"/>
          </a:ln>
          <a:effectLst>
            <a:glow rad="101600">
              <a:srgbClr val="0070C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Structure and Function of Attitude - GKToday">
            <a:extLst>
              <a:ext uri="{FF2B5EF4-FFF2-40B4-BE49-F238E27FC236}">
                <a16:creationId xmlns:a16="http://schemas.microsoft.com/office/drawing/2014/main" id="{5E10187D-4600-E948-521A-A70040230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7558" y="1747499"/>
            <a:ext cx="8367961" cy="426537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339A92-4437-48F9-DDC6-B9F7BED5030E}"/>
              </a:ext>
            </a:extLst>
          </p:cNvPr>
          <p:cNvCxnSpPr>
            <a:cxnSpLocks/>
          </p:cNvCxnSpPr>
          <p:nvPr/>
        </p:nvCxnSpPr>
        <p:spPr>
          <a:xfrm flipV="1">
            <a:off x="9664816" y="1068558"/>
            <a:ext cx="0" cy="1233735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  <a:prstDash val="dash"/>
          </a:ln>
          <a:effectLst>
            <a:glow rad="101600">
              <a:srgbClr val="0070C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1">
            <a:extLst>
              <a:ext uri="{FF2B5EF4-FFF2-40B4-BE49-F238E27FC236}">
                <a16:creationId xmlns:a16="http://schemas.microsoft.com/office/drawing/2014/main" id="{18DE4B5E-2409-3743-0327-C5CB6546B56E}"/>
              </a:ext>
            </a:extLst>
          </p:cNvPr>
          <p:cNvCxnSpPr>
            <a:cxnSpLocks/>
          </p:cNvCxnSpPr>
          <p:nvPr/>
        </p:nvCxnSpPr>
        <p:spPr>
          <a:xfrm flipH="1">
            <a:off x="9430247" y="5624914"/>
            <a:ext cx="2110543" cy="0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  <a:prstDash val="dash"/>
          </a:ln>
          <a:effectLst>
            <a:glow rad="101600">
              <a:srgbClr val="0070C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0006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 xmlns:a16="http://schemas.microsoft.com/office/drawing/2014/main" xmlns:p14="http://schemas.microsoft.com/office/powerpoint/2010/main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45">
            <a:extLst>
              <a:ext uri="{FF2B5EF4-FFF2-40B4-BE49-F238E27FC236}">
                <a16:creationId xmlns:a16="http://schemas.microsoft.com/office/drawing/2014/main" id="{43D862D2-B58A-5B7E-3E95-1171FFF76CCA}"/>
              </a:ext>
            </a:extLst>
          </p:cNvPr>
          <p:cNvSpPr/>
          <p:nvPr/>
        </p:nvSpPr>
        <p:spPr>
          <a:xfrm>
            <a:off x="5961582" y="3256548"/>
            <a:ext cx="5552774" cy="5732469"/>
          </a:xfrm>
          <a:prstGeom prst="ellipse">
            <a:avLst/>
          </a:prstGeom>
          <a:noFill/>
          <a:ln w="57150" cap="flat" cmpd="sng" algn="ctr">
            <a:solidFill>
              <a:schemeClr val="accent4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s-ES" err="1"/>
              <a:t>ç</a:t>
            </a:r>
            <a:endParaRPr lang="en-BE"/>
          </a:p>
        </p:txBody>
      </p:sp>
      <p:sp>
        <p:nvSpPr>
          <p:cNvPr id="15" name="Diamond 44">
            <a:extLst>
              <a:ext uri="{FF2B5EF4-FFF2-40B4-BE49-F238E27FC236}">
                <a16:creationId xmlns:a16="http://schemas.microsoft.com/office/drawing/2014/main" id="{DF380227-0540-D018-C382-D6700C6C8DBE}"/>
              </a:ext>
            </a:extLst>
          </p:cNvPr>
          <p:cNvSpPr/>
          <p:nvPr/>
        </p:nvSpPr>
        <p:spPr>
          <a:xfrm rot="447080">
            <a:off x="9333571" y="5351737"/>
            <a:ext cx="2533422" cy="2464419"/>
          </a:xfrm>
          <a:prstGeom prst="diamond">
            <a:avLst/>
          </a:prstGeom>
          <a:noFill/>
          <a:ln w="76200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ADCB76CB-719C-45AC-D864-BB024C572CC1}"/>
              </a:ext>
            </a:extLst>
          </p:cNvPr>
          <p:cNvSpPr txBox="1"/>
          <p:nvPr/>
        </p:nvSpPr>
        <p:spPr>
          <a:xfrm>
            <a:off x="1106905" y="1122767"/>
            <a:ext cx="76039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/>
              <a:t>Ποι</a:t>
            </a:r>
            <a:r>
              <a:rPr lang="en-US" sz="2400" b="1" dirty="0"/>
              <a:t>α στερεότυπα μπορεί να έχω εγώ ως εκπαιδευτικός;</a:t>
            </a:r>
            <a:endParaRPr lang="LID4096" sz="2400" dirty="0"/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44522DE6-A368-C003-9278-4F61BD2A0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950" y="1951462"/>
            <a:ext cx="4698099" cy="4698099"/>
          </a:xfrm>
          <a:prstGeom prst="rect">
            <a:avLst/>
          </a:prstGeom>
        </p:spPr>
      </p:pic>
      <p:sp>
        <p:nvSpPr>
          <p:cNvPr id="13" name="Circle: Hollow 24">
            <a:extLst>
              <a:ext uri="{FF2B5EF4-FFF2-40B4-BE49-F238E27FC236}">
                <a16:creationId xmlns:a16="http://schemas.microsoft.com/office/drawing/2014/main" id="{ED7EFD14-6133-2473-F742-65C52D31E17C}"/>
              </a:ext>
            </a:extLst>
          </p:cNvPr>
          <p:cNvSpPr/>
          <p:nvPr/>
        </p:nvSpPr>
        <p:spPr>
          <a:xfrm>
            <a:off x="8310848" y="5236387"/>
            <a:ext cx="854241" cy="886395"/>
          </a:xfrm>
          <a:prstGeom prst="donut">
            <a:avLst/>
          </a:prstGeom>
          <a:noFill/>
          <a:ln w="76200" cap="flat" cmpd="sng" algn="ctr">
            <a:solidFill>
              <a:schemeClr val="accent5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B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270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 xmlns:a16="http://schemas.microsoft.com/office/drawing/2014/main" xmlns:p14="http://schemas.microsoft.com/office/powerpoint/2010/main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45">
            <a:extLst>
              <a:ext uri="{FF2B5EF4-FFF2-40B4-BE49-F238E27FC236}">
                <a16:creationId xmlns:a16="http://schemas.microsoft.com/office/drawing/2014/main" id="{D9985F2E-40B6-CF36-AB11-7A1F6FFE724F}"/>
              </a:ext>
            </a:extLst>
          </p:cNvPr>
          <p:cNvSpPr/>
          <p:nvPr/>
        </p:nvSpPr>
        <p:spPr>
          <a:xfrm>
            <a:off x="4937703" y="4369876"/>
            <a:ext cx="5552774" cy="5732469"/>
          </a:xfrm>
          <a:prstGeom prst="ellipse">
            <a:avLst/>
          </a:prstGeom>
          <a:noFill/>
          <a:ln w="57150" cap="flat" cmpd="sng" algn="ctr">
            <a:solidFill>
              <a:schemeClr val="accent4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" name="Flowchart: Connector 9">
            <a:extLst>
              <a:ext uri="{FF2B5EF4-FFF2-40B4-BE49-F238E27FC236}">
                <a16:creationId xmlns:a16="http://schemas.microsoft.com/office/drawing/2014/main" id="{18A3BBEF-EB12-80B2-0745-5669E6AE71B4}"/>
              </a:ext>
            </a:extLst>
          </p:cNvPr>
          <p:cNvSpPr/>
          <p:nvPr/>
        </p:nvSpPr>
        <p:spPr>
          <a:xfrm>
            <a:off x="1477058" y="4156046"/>
            <a:ext cx="2115189" cy="1954291"/>
          </a:xfrm>
          <a:prstGeom prst="flowChartConnector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277BDB4-B120-677B-0FCD-E3BB538CB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653" y="1828191"/>
            <a:ext cx="6858000" cy="3918857"/>
          </a:xfrm>
          <a:prstGeom prst="rect">
            <a:avLst/>
          </a:prstGeom>
        </p:spPr>
      </p:pic>
      <p:sp>
        <p:nvSpPr>
          <p:cNvPr id="6" name="Title 13">
            <a:extLst>
              <a:ext uri="{FF2B5EF4-FFF2-40B4-BE49-F238E27FC236}">
                <a16:creationId xmlns:a16="http://schemas.microsoft.com/office/drawing/2014/main" id="{B3627602-38C8-F764-C527-3687155256D4}"/>
              </a:ext>
            </a:extLst>
          </p:cNvPr>
          <p:cNvSpPr txBox="1">
            <a:spLocks/>
          </p:cNvSpPr>
          <p:nvPr/>
        </p:nvSpPr>
        <p:spPr>
          <a:xfrm>
            <a:off x="766011" y="858324"/>
            <a:ext cx="9228220" cy="13155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rgbClr val="000000"/>
                </a:solidFill>
                <a:latin typeface="DM Sans Bold"/>
              </a:rPr>
              <a:t>Από πού προέρχονται και πώς μπορώ να τις ξεπεράσω;</a:t>
            </a:r>
            <a:endParaRPr lang="LID4096" sz="2400" b="1">
              <a:solidFill>
                <a:srgbClr val="000000"/>
              </a:solidFill>
              <a:latin typeface="DM Sans Bold"/>
            </a:endParaRPr>
          </a:p>
        </p:txBody>
      </p:sp>
      <p:sp>
        <p:nvSpPr>
          <p:cNvPr id="7" name="Diamond 44">
            <a:extLst>
              <a:ext uri="{FF2B5EF4-FFF2-40B4-BE49-F238E27FC236}">
                <a16:creationId xmlns:a16="http://schemas.microsoft.com/office/drawing/2014/main" id="{F87B3BAC-B985-889B-B3C8-DEBFD377D5C4}"/>
              </a:ext>
            </a:extLst>
          </p:cNvPr>
          <p:cNvSpPr/>
          <p:nvPr/>
        </p:nvSpPr>
        <p:spPr>
          <a:xfrm rot="1107671">
            <a:off x="9223766" y="5625791"/>
            <a:ext cx="2533422" cy="2464419"/>
          </a:xfrm>
          <a:prstGeom prst="diamond">
            <a:avLst/>
          </a:prstGeom>
          <a:noFill/>
          <a:ln w="76200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cxnSp>
        <p:nvCxnSpPr>
          <p:cNvPr id="8" name="Straight Connector 11">
            <a:extLst>
              <a:ext uri="{FF2B5EF4-FFF2-40B4-BE49-F238E27FC236}">
                <a16:creationId xmlns:a16="http://schemas.microsoft.com/office/drawing/2014/main" id="{39B9E5BA-4D70-BADE-7191-5E898ECCD49A}"/>
              </a:ext>
            </a:extLst>
          </p:cNvPr>
          <p:cNvCxnSpPr>
            <a:cxnSpLocks/>
          </p:cNvCxnSpPr>
          <p:nvPr/>
        </p:nvCxnSpPr>
        <p:spPr>
          <a:xfrm flipH="1">
            <a:off x="9025402" y="2021198"/>
            <a:ext cx="968829" cy="0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  <a:prstDash val="dash"/>
          </a:ln>
          <a:effectLst>
            <a:glow rad="101600">
              <a:srgbClr val="0070C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1">
            <a:extLst>
              <a:ext uri="{FF2B5EF4-FFF2-40B4-BE49-F238E27FC236}">
                <a16:creationId xmlns:a16="http://schemas.microsoft.com/office/drawing/2014/main" id="{FCBA5A3D-D87E-8EC8-61CF-1D11B1EDF881}"/>
              </a:ext>
            </a:extLst>
          </p:cNvPr>
          <p:cNvCxnSpPr>
            <a:cxnSpLocks/>
          </p:cNvCxnSpPr>
          <p:nvPr/>
        </p:nvCxnSpPr>
        <p:spPr>
          <a:xfrm flipH="1">
            <a:off x="9025402" y="2309957"/>
            <a:ext cx="1401966" cy="0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  <a:prstDash val="dash"/>
          </a:ln>
          <a:effectLst>
            <a:glow rad="101600">
              <a:srgbClr val="0070C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5713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F291A-2390-849A-B93C-0EC05B82C9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lowchart: Connector 9">
            <a:extLst>
              <a:ext uri="{FF2B5EF4-FFF2-40B4-BE49-F238E27FC236}">
                <a16:creationId xmlns:a16="http://schemas.microsoft.com/office/drawing/2014/main" id="{9E7FEE54-1769-3DE4-E273-CEADF74C7816}"/>
              </a:ext>
            </a:extLst>
          </p:cNvPr>
          <p:cNvSpPr/>
          <p:nvPr/>
        </p:nvSpPr>
        <p:spPr>
          <a:xfrm>
            <a:off x="2732317" y="4310937"/>
            <a:ext cx="2115189" cy="1954291"/>
          </a:xfrm>
          <a:prstGeom prst="flowChartConnector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" name="Title 13">
            <a:extLst>
              <a:ext uri="{FF2B5EF4-FFF2-40B4-BE49-F238E27FC236}">
                <a16:creationId xmlns:a16="http://schemas.microsoft.com/office/drawing/2014/main" id="{52FC312B-2BC8-C9FA-6503-20E5387DB34B}"/>
              </a:ext>
            </a:extLst>
          </p:cNvPr>
          <p:cNvSpPr txBox="1">
            <a:spLocks/>
          </p:cNvSpPr>
          <p:nvPr/>
        </p:nvSpPr>
        <p:spPr>
          <a:xfrm>
            <a:off x="766011" y="858324"/>
            <a:ext cx="10591800" cy="131553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Πώς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μπ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ορώ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να β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οηθήσω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τους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μα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θητές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μου να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δουν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ότι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οι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ίδιοι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και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οι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κοινότητές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τους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α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νήκουν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στ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α σχολεία, γεγονός που οδηγεί σε μεγαλύτερη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εμπλοκή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και επιτυχία;</a:t>
            </a:r>
            <a:endParaRPr kumimoji="0" lang="LID4096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mond 44">
            <a:extLst>
              <a:ext uri="{FF2B5EF4-FFF2-40B4-BE49-F238E27FC236}">
                <a16:creationId xmlns:a16="http://schemas.microsoft.com/office/drawing/2014/main" id="{E788ED1E-BA9C-B8BE-9DCD-343037D4A436}"/>
              </a:ext>
            </a:extLst>
          </p:cNvPr>
          <p:cNvSpPr/>
          <p:nvPr/>
        </p:nvSpPr>
        <p:spPr>
          <a:xfrm rot="1107671">
            <a:off x="7669503" y="5386867"/>
            <a:ext cx="2533422" cy="2464419"/>
          </a:xfrm>
          <a:prstGeom prst="diamond">
            <a:avLst/>
          </a:prstGeom>
          <a:noFill/>
          <a:ln w="76200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1DBEEAB-683F-BB5C-35C7-8F085C496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6779" y="2017322"/>
            <a:ext cx="4601756" cy="4601756"/>
          </a:xfrm>
          <a:prstGeom prst="rect">
            <a:avLst/>
          </a:prstGeom>
        </p:spPr>
      </p:pic>
      <p:cxnSp>
        <p:nvCxnSpPr>
          <p:cNvPr id="8" name="Straight Connector 11">
            <a:extLst>
              <a:ext uri="{FF2B5EF4-FFF2-40B4-BE49-F238E27FC236}">
                <a16:creationId xmlns:a16="http://schemas.microsoft.com/office/drawing/2014/main" id="{17B8470F-BC95-6C20-7F66-2DF64D43A37F}"/>
              </a:ext>
            </a:extLst>
          </p:cNvPr>
          <p:cNvCxnSpPr>
            <a:cxnSpLocks/>
          </p:cNvCxnSpPr>
          <p:nvPr/>
        </p:nvCxnSpPr>
        <p:spPr>
          <a:xfrm flipH="1">
            <a:off x="8285137" y="2390167"/>
            <a:ext cx="968829" cy="0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  <a:prstDash val="dash"/>
          </a:ln>
          <a:effectLst>
            <a:glow rad="101600">
              <a:srgbClr val="0070C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1">
            <a:extLst>
              <a:ext uri="{FF2B5EF4-FFF2-40B4-BE49-F238E27FC236}">
                <a16:creationId xmlns:a16="http://schemas.microsoft.com/office/drawing/2014/main" id="{040A69DB-8C66-5139-F771-033E58DDC041}"/>
              </a:ext>
            </a:extLst>
          </p:cNvPr>
          <p:cNvCxnSpPr>
            <a:cxnSpLocks/>
          </p:cNvCxnSpPr>
          <p:nvPr/>
        </p:nvCxnSpPr>
        <p:spPr>
          <a:xfrm flipH="1">
            <a:off x="8354174" y="2711010"/>
            <a:ext cx="1401966" cy="0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  <a:prstDash val="dash"/>
          </a:ln>
          <a:effectLst>
            <a:glow rad="101600">
              <a:srgbClr val="0070C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6044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E2739-8006-8A67-0D90-32D49C877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>
            <a:extLst>
              <a:ext uri="{FF2B5EF4-FFF2-40B4-BE49-F238E27FC236}">
                <a16:creationId xmlns:a16="http://schemas.microsoft.com/office/drawing/2014/main" id="{7E153938-4F3F-ED60-8FF5-EA80ED1A8390}"/>
              </a:ext>
            </a:extLst>
          </p:cNvPr>
          <p:cNvSpPr/>
          <p:nvPr/>
        </p:nvSpPr>
        <p:spPr>
          <a:xfrm>
            <a:off x="-158342" y="-1"/>
            <a:ext cx="12234892" cy="7137293"/>
          </a:xfrm>
          <a:prstGeom prst="rect">
            <a:avLst/>
          </a:prstGeom>
          <a:solidFill>
            <a:srgbClr val="23276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060FA6F9-6570-66E6-5119-57BBE4A7A0F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-158342" y="-1"/>
            <a:ext cx="12234892" cy="8046527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6294FF39-9AF2-E074-7CE4-7025D5AB0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00" y="320485"/>
            <a:ext cx="10515600" cy="1325563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DM Sans Bold"/>
                <a:ea typeface="DM Sans Bold"/>
                <a:cs typeface="DM Sans Bold"/>
                <a:sym typeface="DM Sans Bold"/>
              </a:rPr>
              <a:t>2.2.3 </a:t>
            </a:r>
            <a:r>
              <a:rPr lang="en-US" sz="2800" b="1" dirty="0" err="1">
                <a:solidFill>
                  <a:schemeClr val="bg1"/>
                </a:solidFill>
                <a:latin typeface="DM Sans Bold"/>
                <a:ea typeface="DM Sans Bold"/>
                <a:cs typeface="DM Sans Bold"/>
                <a:sym typeface="DM Sans Bold"/>
              </a:rPr>
              <a:t>Ιδιότητες</a:t>
            </a:r>
            <a:r>
              <a:rPr lang="en-US" sz="2800" b="1" dirty="0">
                <a:solidFill>
                  <a:schemeClr val="bg1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DM Sans Bold"/>
                <a:ea typeface="DM Sans Bold"/>
                <a:cs typeface="DM Sans Bold"/>
                <a:sym typeface="DM Sans Bold"/>
              </a:rPr>
              <a:t>στάσεων</a:t>
            </a:r>
            <a:r>
              <a:rPr lang="en-US" sz="2800" b="1" dirty="0">
                <a:solidFill>
                  <a:schemeClr val="bg1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br>
              <a:rPr lang="en-US" sz="2800" b="1" dirty="0">
                <a:solidFill>
                  <a:schemeClr val="bg1"/>
                </a:solidFill>
                <a:latin typeface="DM Sans Bold"/>
                <a:ea typeface="DM Sans Bold"/>
                <a:cs typeface="DM Sans Bold"/>
                <a:sym typeface="DM Sans Bold"/>
              </a:rPr>
            </a:br>
            <a:r>
              <a:rPr lang="en-US" sz="2800" b="1" dirty="0">
                <a:solidFill>
                  <a:schemeClr val="bg1"/>
                </a:solidFill>
                <a:latin typeface="DM Sans Bold"/>
                <a:ea typeface="DM Sans Bold"/>
                <a:cs typeface="DM Sans Bold"/>
                <a:sym typeface="DM Sans Bold"/>
              </a:rPr>
              <a:t>Βα</a:t>
            </a:r>
            <a:r>
              <a:rPr lang="en-US" sz="2800" b="1" dirty="0" err="1">
                <a:solidFill>
                  <a:schemeClr val="bg1"/>
                </a:solidFill>
                <a:latin typeface="DM Sans Bold"/>
                <a:ea typeface="DM Sans Bold"/>
                <a:cs typeface="DM Sans Bold"/>
                <a:sym typeface="DM Sans Bold"/>
              </a:rPr>
              <a:t>σικές</a:t>
            </a:r>
            <a:r>
              <a:rPr lang="en-US" sz="2800" b="1" dirty="0">
                <a:solidFill>
                  <a:schemeClr val="bg1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DM Sans Bold"/>
                <a:ea typeface="DM Sans Bold"/>
                <a:cs typeface="DM Sans Bold"/>
                <a:sym typeface="DM Sans Bold"/>
              </a:rPr>
              <a:t>ιδιότητες</a:t>
            </a:r>
            <a:r>
              <a:rPr lang="en-US" sz="2800" b="1" dirty="0">
                <a:solidFill>
                  <a:schemeClr val="bg1"/>
                </a:solidFill>
                <a:latin typeface="DM Sans Bold"/>
                <a:ea typeface="DM Sans Bold"/>
                <a:cs typeface="DM Sans Bold"/>
                <a:sym typeface="DM Sans Bold"/>
              </a:rPr>
              <a:t> π</a:t>
            </a:r>
            <a:r>
              <a:rPr lang="en-US" sz="2800" b="1" dirty="0" err="1">
                <a:solidFill>
                  <a:schemeClr val="bg1"/>
                </a:solidFill>
                <a:latin typeface="DM Sans Bold"/>
                <a:ea typeface="DM Sans Bold"/>
                <a:cs typeface="DM Sans Bold"/>
                <a:sym typeface="DM Sans Bold"/>
              </a:rPr>
              <a:t>ου</a:t>
            </a:r>
            <a:r>
              <a:rPr lang="en-US" sz="2800" b="1" dirty="0">
                <a:solidFill>
                  <a:schemeClr val="bg1"/>
                </a:solidFill>
                <a:latin typeface="DM Sans Bold"/>
                <a:ea typeface="DM Sans Bold"/>
                <a:cs typeface="DM Sans Bold"/>
                <a:sym typeface="DM Sans Bold"/>
              </a:rPr>
              <a:t> π</a:t>
            </a:r>
            <a:r>
              <a:rPr lang="en-US" sz="2800" b="1" dirty="0" err="1">
                <a:solidFill>
                  <a:schemeClr val="bg1"/>
                </a:solidFill>
                <a:latin typeface="DM Sans Bold"/>
                <a:ea typeface="DM Sans Bold"/>
                <a:cs typeface="DM Sans Bold"/>
                <a:sym typeface="DM Sans Bold"/>
              </a:rPr>
              <a:t>ρέ</a:t>
            </a:r>
            <a:r>
              <a:rPr lang="en-US" sz="2800" b="1" dirty="0">
                <a:solidFill>
                  <a:schemeClr val="bg1"/>
                </a:solidFill>
                <a:latin typeface="DM Sans Bold"/>
                <a:ea typeface="DM Sans Bold"/>
                <a:cs typeface="DM Sans Bold"/>
                <a:sym typeface="DM Sans Bold"/>
              </a:rPr>
              <a:t>πει να αναπτύξουν οι εκπαιδευτικοί</a:t>
            </a:r>
            <a:endParaRPr lang="LID4096" sz="2800" dirty="0">
              <a:solidFill>
                <a:schemeClr val="bg1"/>
              </a:solidFill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1EF6FFA5-38F2-5671-9549-0F7BAD301960}"/>
              </a:ext>
            </a:extLst>
          </p:cNvPr>
          <p:cNvGrpSpPr/>
          <p:nvPr/>
        </p:nvGrpSpPr>
        <p:grpSpPr>
          <a:xfrm>
            <a:off x="1582435" y="3077971"/>
            <a:ext cx="3264411" cy="1077218"/>
            <a:chOff x="1741781" y="3099127"/>
            <a:chExt cx="3264411" cy="1077218"/>
          </a:xfrm>
        </p:grpSpPr>
        <p:sp>
          <p:nvSpPr>
            <p:cNvPr id="2" name="Flowchart: Connector 1">
              <a:extLst>
                <a:ext uri="{FF2B5EF4-FFF2-40B4-BE49-F238E27FC236}">
                  <a16:creationId xmlns:a16="http://schemas.microsoft.com/office/drawing/2014/main" id="{839E1FD9-984A-07C1-E47C-154E3691D79F}"/>
                </a:ext>
              </a:extLst>
            </p:cNvPr>
            <p:cNvSpPr/>
            <p:nvPr/>
          </p:nvSpPr>
          <p:spPr>
            <a:xfrm>
              <a:off x="1741781" y="3352750"/>
              <a:ext cx="617619" cy="569973"/>
            </a:xfrm>
            <a:prstGeom prst="flowChartConnector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>
                  <a:solidFill>
                    <a:schemeClr val="bg1"/>
                  </a:solidFill>
                </a:rPr>
                <a:t>1</a:t>
              </a:r>
              <a:endParaRPr lang="en-BE" sz="3200" b="1">
                <a:solidFill>
                  <a:schemeClr val="bg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BDB26A6-85FA-4972-DDD9-96650CA1A608}"/>
                </a:ext>
              </a:extLst>
            </p:cNvPr>
            <p:cNvSpPr txBox="1"/>
            <p:nvPr/>
          </p:nvSpPr>
          <p:spPr>
            <a:xfrm>
              <a:off x="2466290" y="3099127"/>
              <a:ext cx="2539902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3200" b="1">
                  <a:solidFill>
                    <a:schemeClr val="bg1"/>
                  </a:solidFill>
                </a:rPr>
                <a:t>Αίσθηση της αποστολής</a:t>
              </a:r>
              <a:endParaRPr lang="en-US" sz="32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0B5F50C7-90C3-5CF7-77C7-53A8B00CBDDC}"/>
              </a:ext>
            </a:extLst>
          </p:cNvPr>
          <p:cNvGrpSpPr/>
          <p:nvPr/>
        </p:nvGrpSpPr>
        <p:grpSpPr>
          <a:xfrm>
            <a:off x="4384073" y="1646210"/>
            <a:ext cx="3862381" cy="1077218"/>
            <a:chOff x="4279007" y="1543114"/>
            <a:chExt cx="3862381" cy="1077218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21FAE7C7-1CBC-ACA5-D548-2C4CE00AEC81}"/>
                </a:ext>
              </a:extLst>
            </p:cNvPr>
            <p:cNvSpPr/>
            <p:nvPr/>
          </p:nvSpPr>
          <p:spPr>
            <a:xfrm>
              <a:off x="4279007" y="1798348"/>
              <a:ext cx="617619" cy="566751"/>
            </a:xfrm>
            <a:prstGeom prst="flowChartConnector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>
                  <a:solidFill>
                    <a:schemeClr val="bg1"/>
                  </a:solidFill>
                </a:rPr>
                <a:t>2</a:t>
              </a:r>
              <a:endParaRPr lang="en-BE" sz="3200" b="1">
                <a:solidFill>
                  <a:schemeClr val="bg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DF25E57-FDC0-F924-0047-44593BAAA6C5}"/>
                </a:ext>
              </a:extLst>
            </p:cNvPr>
            <p:cNvSpPr txBox="1"/>
            <p:nvPr/>
          </p:nvSpPr>
          <p:spPr>
            <a:xfrm>
              <a:off x="5006192" y="1543114"/>
              <a:ext cx="3135196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3200" b="1">
                  <a:solidFill>
                    <a:schemeClr val="bg1"/>
                  </a:solidFill>
                </a:rPr>
                <a:t>Αλληλεγγύη και ενσυναίσθηση</a:t>
              </a:r>
              <a:endParaRPr lang="en-US" sz="32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F6BCCB7D-51A9-53A9-2321-EEF46633C6CC}"/>
              </a:ext>
            </a:extLst>
          </p:cNvPr>
          <p:cNvGrpSpPr/>
          <p:nvPr/>
        </p:nvGrpSpPr>
        <p:grpSpPr>
          <a:xfrm>
            <a:off x="7813382" y="2585529"/>
            <a:ext cx="3723542" cy="2062103"/>
            <a:chOff x="7981830" y="2176441"/>
            <a:chExt cx="3723542" cy="2062103"/>
          </a:xfrm>
        </p:grpSpPr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id="{BBECDE4A-D2E2-7596-98BB-CF61E8D1385D}"/>
                </a:ext>
              </a:extLst>
            </p:cNvPr>
            <p:cNvSpPr/>
            <p:nvPr/>
          </p:nvSpPr>
          <p:spPr>
            <a:xfrm>
              <a:off x="7981830" y="2922506"/>
              <a:ext cx="617619" cy="569973"/>
            </a:xfrm>
            <a:prstGeom prst="flowChartConnector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>
                  <a:solidFill>
                    <a:schemeClr val="bg1"/>
                  </a:solidFill>
                </a:rPr>
                <a:t>3</a:t>
              </a:r>
              <a:endParaRPr lang="en-BE" sz="3200" b="1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2D3F152-9EBE-73B0-FBF8-111EB16E383F}"/>
                </a:ext>
              </a:extLst>
            </p:cNvPr>
            <p:cNvSpPr txBox="1"/>
            <p:nvPr/>
          </p:nvSpPr>
          <p:spPr>
            <a:xfrm>
              <a:off x="8746023" y="2176441"/>
              <a:ext cx="2959349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3200" b="1" dirty="0" err="1">
                  <a:solidFill>
                    <a:schemeClr val="bg1"/>
                  </a:solidFill>
                </a:rPr>
                <a:t>Θάρρος</a:t>
              </a:r>
              <a:r>
                <a:rPr lang="en-GB" sz="3200" b="1" dirty="0">
                  <a:solidFill>
                    <a:schemeClr val="bg1"/>
                  </a:solidFill>
                </a:rPr>
                <a:t> </a:t>
              </a:r>
              <a:r>
                <a:rPr lang="en-GB" sz="3200" b="1" dirty="0" err="1">
                  <a:solidFill>
                    <a:schemeClr val="bg1"/>
                  </a:solidFill>
                </a:rPr>
                <a:t>γι</a:t>
              </a:r>
              <a:r>
                <a:rPr lang="en-GB" sz="3200" b="1" dirty="0">
                  <a:solidFill>
                    <a:schemeClr val="bg1"/>
                  </a:solidFill>
                </a:rPr>
                <a:t>α την αμφισβήτηση της επικρατούσας γνώσης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280511A9-C460-C006-BFD1-7DD15F4A5A05}"/>
              </a:ext>
            </a:extLst>
          </p:cNvPr>
          <p:cNvGrpSpPr/>
          <p:nvPr/>
        </p:nvGrpSpPr>
        <p:grpSpPr>
          <a:xfrm>
            <a:off x="6697505" y="5162982"/>
            <a:ext cx="4163000" cy="584775"/>
            <a:chOff x="6769697" y="5022498"/>
            <a:chExt cx="3357672" cy="584775"/>
          </a:xfrm>
        </p:grpSpPr>
        <p:sp>
          <p:nvSpPr>
            <p:cNvPr id="5" name="Flowchart: Connector 4">
              <a:extLst>
                <a:ext uri="{FF2B5EF4-FFF2-40B4-BE49-F238E27FC236}">
                  <a16:creationId xmlns:a16="http://schemas.microsoft.com/office/drawing/2014/main" id="{E08930A1-AEB9-48D4-D5BE-2803F1A8BDD6}"/>
                </a:ext>
              </a:extLst>
            </p:cNvPr>
            <p:cNvSpPr/>
            <p:nvPr/>
          </p:nvSpPr>
          <p:spPr>
            <a:xfrm>
              <a:off x="6769697" y="5029899"/>
              <a:ext cx="617619" cy="569973"/>
            </a:xfrm>
            <a:prstGeom prst="flowChartConnector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>
                  <a:solidFill>
                    <a:schemeClr val="bg1"/>
                  </a:solidFill>
                </a:rPr>
                <a:t>4</a:t>
              </a:r>
              <a:endParaRPr lang="en-BE" sz="3200" b="1">
                <a:solidFill>
                  <a:schemeClr val="bg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7619F9C-E839-0B14-F262-DB76C5FBE360}"/>
                </a:ext>
              </a:extLst>
            </p:cNvPr>
            <p:cNvSpPr txBox="1"/>
            <p:nvPr/>
          </p:nvSpPr>
          <p:spPr>
            <a:xfrm>
              <a:off x="7449306" y="5022498"/>
              <a:ext cx="267806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3200" b="1">
                  <a:solidFill>
                    <a:schemeClr val="bg1"/>
                  </a:solidFill>
                </a:rPr>
                <a:t>Αυτοσχεδιασμός</a:t>
              </a:r>
              <a:endParaRPr lang="en-US" sz="32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8B950C65-70C5-D4FA-B710-BA4A6DF4DCBF}"/>
              </a:ext>
            </a:extLst>
          </p:cNvPr>
          <p:cNvGrpSpPr/>
          <p:nvPr/>
        </p:nvGrpSpPr>
        <p:grpSpPr>
          <a:xfrm>
            <a:off x="2821057" y="4916760"/>
            <a:ext cx="3517943" cy="1077218"/>
            <a:chOff x="2893249" y="4700184"/>
            <a:chExt cx="3517943" cy="1077218"/>
          </a:xfrm>
        </p:grpSpPr>
        <p:sp>
          <p:nvSpPr>
            <p:cNvPr id="6" name="Flowchart: Connector 5">
              <a:extLst>
                <a:ext uri="{FF2B5EF4-FFF2-40B4-BE49-F238E27FC236}">
                  <a16:creationId xmlns:a16="http://schemas.microsoft.com/office/drawing/2014/main" id="{B7F08403-CC72-A901-FBDC-9D1DE795F248}"/>
                </a:ext>
              </a:extLst>
            </p:cNvPr>
            <p:cNvSpPr/>
            <p:nvPr/>
          </p:nvSpPr>
          <p:spPr>
            <a:xfrm>
              <a:off x="2893249" y="4953807"/>
              <a:ext cx="617619" cy="569973"/>
            </a:xfrm>
            <a:prstGeom prst="flowChartConnector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>
                  <a:solidFill>
                    <a:schemeClr val="bg1"/>
                  </a:solidFill>
                </a:rPr>
                <a:t>5</a:t>
              </a:r>
              <a:endParaRPr lang="en-BE" sz="3200" b="1">
                <a:solidFill>
                  <a:schemeClr val="bg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71CC216-C4EE-BB31-2363-2EEE1E3D965E}"/>
                </a:ext>
              </a:extLst>
            </p:cNvPr>
            <p:cNvSpPr txBox="1"/>
            <p:nvPr/>
          </p:nvSpPr>
          <p:spPr>
            <a:xfrm>
              <a:off x="3601191" y="4700184"/>
              <a:ext cx="2810001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3200" b="1">
                  <a:solidFill>
                    <a:schemeClr val="bg1"/>
                  </a:solidFill>
                </a:rPr>
                <a:t>Πάθος για κοινωνική δικαιοσύνη</a:t>
              </a:r>
              <a:endParaRPr lang="en-US" sz="3200" b="1">
                <a:solidFill>
                  <a:schemeClr val="bg1"/>
                </a:solidFill>
              </a:endParaRPr>
            </a:p>
          </p:txBody>
        </p:sp>
      </p:grpSp>
      <p:pic>
        <p:nvPicPr>
          <p:cNvPr id="22" name="Imagen 21">
            <a:extLst>
              <a:ext uri="{FF2B5EF4-FFF2-40B4-BE49-F238E27FC236}">
                <a16:creationId xmlns:a16="http://schemas.microsoft.com/office/drawing/2014/main" id="{E006384D-B32C-9752-CF56-EC5B5171F9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81" b="99645" l="9783" r="86957">
                        <a14:foregroundMark x1="41600" y1="30095" x2="40217" y2="47275"/>
                        <a14:foregroundMark x1="41943" y1="25834" x2="41661" y2="29340"/>
                        <a14:foregroundMark x1="42424" y1="19852" x2="41945" y2="25804"/>
                        <a14:foregroundMark x1="42696" y1="16469" x2="42686" y2="16601"/>
                        <a14:foregroundMark x1="42860" y1="14440" x2="42823" y2="14895"/>
                        <a14:foregroundMark x1="43478" y1="6754" x2="42865" y2="14371"/>
                        <a14:foregroundMark x1="40217" y1="47275" x2="64130" y2="56991"/>
                        <a14:foregroundMark x1="64130" y1="56991" x2="36957" y2="95024"/>
                        <a14:foregroundMark x1="36957" y1="95024" x2="68478" y2="57583"/>
                        <a14:foregroundMark x1="38043" y1="4265" x2="38043" y2="10664"/>
                        <a14:foregroundMark x1="43478" y1="5213" x2="46739" y2="13744"/>
                        <a14:foregroundMark x1="43478" y1="6754" x2="52174" y2="6991"/>
                        <a14:foregroundMark x1="43478" y1="54858" x2="40217" y2="97867"/>
                        <a14:foregroundMark x1="32609" y1="58175" x2="46739" y2="96919"/>
                        <a14:foregroundMark x1="38043" y1="73104" x2="59783" y2="99645"/>
                        <a14:foregroundMark x1="27174" y1="13744" x2="27174" y2="4621"/>
                        <a14:foregroundMark x1="27174" y1="4621" x2="27174" y2="4621"/>
                        <a14:foregroundMark x1="23913" y1="6991" x2="20652" y2="4621"/>
                        <a14:foregroundMark x1="18478" y1="4265" x2="18478" y2="4265"/>
                        <a14:foregroundMark x1="29348" y1="76185" x2="40217" y2="90877"/>
                        <a14:foregroundMark x1="23913" y1="76896" x2="26087" y2="79384"/>
                        <a14:foregroundMark x1="29348" y1="97986" x2="29348" y2="99526"/>
                        <a14:foregroundMark x1="41304" y1="14336" x2="52174" y2="19905"/>
                        <a14:foregroundMark x1="32609" y1="71090" x2="36957" y2="72749"/>
                        <a14:foregroundMark x1="32609" y1="87085" x2="35870" y2="88507"/>
                        <a14:foregroundMark x1="22826" y1="3673" x2="18478" y2="3081"/>
                        <a14:backgroundMark x1="13043" y1="41469" x2="9783" y2="36256"/>
                        <a14:backgroundMark x1="4348" y1="11256" x2="4348" y2="7701"/>
                        <a14:backgroundMark x1="1087" y1="5806" x2="1087" y2="5806"/>
                        <a14:backgroundMark x1="4348" y1="84953" x2="4348" y2="84953"/>
                        <a14:backgroundMark x1="4348" y1="90877" x2="4348" y2="90877"/>
                        <a14:backgroundMark x1="29348" y1="18128" x2="29348" y2="18128"/>
                        <a14:backgroundMark x1="33696" y1="28081" x2="35870" y2="27607"/>
                        <a14:backgroundMark x1="35870" y1="30332" x2="40217" y2="30332"/>
                        <a14:backgroundMark x1="7609" y1="6161" x2="2174" y2="3318"/>
                        <a14:backgroundMark x1="9783" y1="4621" x2="9783" y2="3910"/>
                        <a14:backgroundMark x1="10870" y1="3910" x2="10870" y2="3910"/>
                        <a14:backgroundMark x1="8696" y1="4147" x2="10870" y2="3910"/>
                        <a14:backgroundMark x1="9783" y1="4502" x2="15217" y2="3910"/>
                        <a14:backgroundMark x1="9783" y1="4265" x2="14130" y2="3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3096" y="-202652"/>
            <a:ext cx="584200" cy="727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692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 xmlns:a16="http://schemas.microsoft.com/office/drawing/2014/main" xmlns:a14="http://schemas.microsoft.com/office/drawing/2010/main" xmlns:p14="http://schemas.microsoft.com/office/powerpoint/2010/main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7475a34-4bf3-4c62-85f0-ee3502f9f65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4F2326DD9540145AAB97E9E917A2B3E" ma:contentTypeVersion="10" ma:contentTypeDescription="Ein neues Dokument erstellen." ma:contentTypeScope="" ma:versionID="044654ba579044c20e35bbee6a071100">
  <xsd:schema xmlns:xsd="http://www.w3.org/2001/XMLSchema" xmlns:xs="http://www.w3.org/2001/XMLSchema" xmlns:p="http://schemas.microsoft.com/office/2006/metadata/properties" xmlns:ns3="47475a34-4bf3-4c62-85f0-ee3502f9f65d" targetNamespace="http://schemas.microsoft.com/office/2006/metadata/properties" ma:root="true" ma:fieldsID="f73adf21070cfce1debf38d3ee67e74f" ns3:_="">
    <xsd:import namespace="47475a34-4bf3-4c62-85f0-ee3502f9f65d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_activity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475a34-4bf3-4c62-85f0-ee3502f9f65d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9" nillable="true" ma:displayName="_activity" ma:hidden="true" ma:internalName="_activity">
      <xsd:simpleType>
        <xsd:restriction base="dms:Note"/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629F091-5E70-4628-8684-5DBBF0DCE461}">
  <ds:schemaRefs>
    <ds:schemaRef ds:uri="47475a34-4bf3-4c62-85f0-ee3502f9f65d"/>
    <ds:schemaRef ds:uri="http://purl.org/dc/dcmitype/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D9DEC1C-BA73-43A3-A4C0-23DDFC30917E}">
  <ds:schemaRefs>
    <ds:schemaRef ds:uri="47475a34-4bf3-4c62-85f0-ee3502f9f65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709A441-2576-4BE5-BABE-DE70D3E9D76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430</Words>
  <Application>Microsoft Office PowerPoint</Application>
  <PresentationFormat>Ευρεία οθόνη</PresentationFormat>
  <Paragraphs>75</Paragraphs>
  <Slides>15</Slides>
  <Notes>8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Cascadia Code</vt:lpstr>
      <vt:lpstr>DM Sans</vt:lpstr>
      <vt:lpstr>DM Sans Bold</vt:lpstr>
      <vt:lpstr>Open Sans Hebrew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2.2.2 Συζήτηση για τη σημασία των στάσεων</vt:lpstr>
      <vt:lpstr>Παρουσίαση του PowerPoint</vt:lpstr>
      <vt:lpstr>Παρουσίαση του PowerPoint</vt:lpstr>
      <vt:lpstr>Παρουσίαση του PowerPoint</vt:lpstr>
      <vt:lpstr>2.2.3 Ιδιότητες στάσεων  Βασικές ιδιότητες που πρέπει να αναπτύξουν οι εκπαιδευτικοί</vt:lpstr>
      <vt:lpstr>Παρουσίαση του PowerPoint</vt:lpstr>
      <vt:lpstr>Παρουσίαση του PowerPoint</vt:lpstr>
      <vt:lpstr>Παρουσίαση του PowerPoint</vt:lpstr>
      <vt:lpstr>2.2.5 Παιδαγωγική γνώση και δράση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Promoting the integration of Roma women 2020-1-RO01-KA204-080214</dc:title>
  <dc:creator>user</dc:creator>
  <cp:keywords>, docId:A88ECD1B21D03790CBCFBC01E2E6B927</cp:keywords>
  <cp:lastModifiedBy>ΕΛΕΝΗ ΜΑΥΡΟΠΟΥΛΟΥ</cp:lastModifiedBy>
  <cp:revision>9</cp:revision>
  <dcterms:created xsi:type="dcterms:W3CDTF">2021-11-25T08:56:18Z</dcterms:created>
  <dcterms:modified xsi:type="dcterms:W3CDTF">2025-08-26T19:49:24Z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0x010100C4F2326DD9540145AAB97E9E917A2B3E</vt:lpwstr>
  </property>
</Properties>
</file>