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72" r:id="rId5"/>
    <p:sldId id="261" r:id="rId6"/>
    <p:sldId id="291" r:id="rId7"/>
    <p:sldId id="279" r:id="rId8"/>
    <p:sldId id="290" r:id="rId9"/>
    <p:sldId id="293" r:id="rId10"/>
    <p:sldId id="295" r:id="rId11"/>
    <p:sldId id="296" r:id="rId12"/>
    <p:sldId id="297" r:id="rId13"/>
    <p:sldId id="298" r:id="rId14"/>
    <p:sldId id="292" r:id="rId15"/>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DDB"/>
    <a:srgbClr val="252765"/>
    <a:srgbClr val="232765"/>
    <a:srgbClr val="BDD7EE"/>
    <a:srgbClr val="69ABDB"/>
    <a:srgbClr val="3A4DA0"/>
    <a:srgbClr val="67ACDC"/>
    <a:srgbClr val="4A4E80"/>
    <a:srgbClr val="FCFCF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6352"/>
  </p:normalViewPr>
  <p:slideViewPr>
    <p:cSldViewPr snapToGrid="0">
      <p:cViewPr varScale="1">
        <p:scale>
          <a:sx n="57" d="100"/>
          <a:sy n="57" d="100"/>
        </p:scale>
        <p:origin x="168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diagrams/_rels/data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A9FED1-E68D-4A83-BBB8-9587B7FA15C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C915262C-F7B0-401D-B6C3-3ED5B2250EB4}">
      <dgm:prSet/>
      <dgm:spPr/>
      <dgm:t>
        <a:bodyPr/>
        <a:lstStyle/>
        <a:p>
          <a:pPr>
            <a:lnSpc>
              <a:spcPct val="100000"/>
            </a:lnSpc>
          </a:pPr>
          <a:r>
            <a:rPr lang="en-GB"/>
            <a:t>Η γλώσσα ως εργαλείο επικοινωνίας, διαμόρφωσης ταυτότητας και πολιτισμικής μετάδοσης.</a:t>
          </a:r>
          <a:endParaRPr lang="en-US"/>
        </a:p>
      </dgm:t>
    </dgm:pt>
    <dgm:pt modelId="{0BD62C22-5DCA-4D8C-9290-D8F8A6356E12}" type="parTrans" cxnId="{28A846D3-B97A-49F9-9C93-B3BAE38758E3}">
      <dgm:prSet/>
      <dgm:spPr/>
      <dgm:t>
        <a:bodyPr/>
        <a:lstStyle/>
        <a:p>
          <a:endParaRPr lang="en-US"/>
        </a:p>
      </dgm:t>
    </dgm:pt>
    <dgm:pt modelId="{67B4EBC5-34F2-4F6B-BDB5-94B7D16D50A2}" type="sibTrans" cxnId="{28A846D3-B97A-49F9-9C93-B3BAE38758E3}">
      <dgm:prSet/>
      <dgm:spPr/>
      <dgm:t>
        <a:bodyPr/>
        <a:lstStyle/>
        <a:p>
          <a:endParaRPr lang="en-US"/>
        </a:p>
      </dgm:t>
    </dgm:pt>
    <dgm:pt modelId="{89A311B3-F6B4-43D7-BDE0-6B05C287F2B6}">
      <dgm:prSet/>
      <dgm:spPr/>
      <dgm:t>
        <a:bodyPr/>
        <a:lstStyle/>
        <a:p>
          <a:pPr>
            <a:lnSpc>
              <a:spcPct val="100000"/>
            </a:lnSpc>
          </a:pPr>
          <a:r>
            <a:rPr lang="en-GB"/>
            <a:t>Η επιρροή της στις αντιλήψεις, τις αλληλεπιδράσεις και τις δομές εξουσίας.</a:t>
          </a:r>
          <a:endParaRPr lang="en-US"/>
        </a:p>
      </dgm:t>
    </dgm:pt>
    <dgm:pt modelId="{6876F737-0C58-436A-BDA3-7C24C84543B8}" type="parTrans" cxnId="{B128A6CB-F54B-4864-ADEF-7FCC68CFF5E3}">
      <dgm:prSet/>
      <dgm:spPr/>
      <dgm:t>
        <a:bodyPr/>
        <a:lstStyle/>
        <a:p>
          <a:endParaRPr lang="en-US"/>
        </a:p>
      </dgm:t>
    </dgm:pt>
    <dgm:pt modelId="{B9C97893-63A3-4EBD-98AB-23B390D52874}" type="sibTrans" cxnId="{B128A6CB-F54B-4864-ADEF-7FCC68CFF5E3}">
      <dgm:prSet/>
      <dgm:spPr/>
      <dgm:t>
        <a:bodyPr/>
        <a:lstStyle/>
        <a:p>
          <a:endParaRPr lang="en-US"/>
        </a:p>
      </dgm:t>
    </dgm:pt>
    <dgm:pt modelId="{5C962527-E6E6-415F-9EF7-3B40B7264E20}" type="pres">
      <dgm:prSet presAssocID="{F6A9FED1-E68D-4A83-BBB8-9587B7FA15CB}" presName="root" presStyleCnt="0">
        <dgm:presLayoutVars>
          <dgm:dir/>
          <dgm:resizeHandles val="exact"/>
        </dgm:presLayoutVars>
      </dgm:prSet>
      <dgm:spPr/>
    </dgm:pt>
    <dgm:pt modelId="{90C24080-18D1-4478-8969-3F9CA4C53629}" type="pres">
      <dgm:prSet presAssocID="{C915262C-F7B0-401D-B6C3-3ED5B2250EB4}" presName="compNode" presStyleCnt="0"/>
      <dgm:spPr/>
    </dgm:pt>
    <dgm:pt modelId="{C24F62A7-A3CE-4DBE-BE50-27B3B422857A}" type="pres">
      <dgm:prSet presAssocID="{C915262C-F7B0-401D-B6C3-3ED5B2250EB4}"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ll center"/>
        </a:ext>
      </dgm:extLst>
    </dgm:pt>
    <dgm:pt modelId="{B2E29E41-9EE2-4FF3-85B9-1D811EF26D24}" type="pres">
      <dgm:prSet presAssocID="{C915262C-F7B0-401D-B6C3-3ED5B2250EB4}" presName="spaceRect" presStyleCnt="0"/>
      <dgm:spPr/>
    </dgm:pt>
    <dgm:pt modelId="{CD387324-DA4A-4C25-9B5A-D9FC06E539BE}" type="pres">
      <dgm:prSet presAssocID="{C915262C-F7B0-401D-B6C3-3ED5B2250EB4}" presName="textRect" presStyleLbl="revTx" presStyleIdx="0" presStyleCnt="2">
        <dgm:presLayoutVars>
          <dgm:chMax val="1"/>
          <dgm:chPref val="1"/>
        </dgm:presLayoutVars>
      </dgm:prSet>
      <dgm:spPr/>
    </dgm:pt>
    <dgm:pt modelId="{E98015ED-69CB-41A0-8D5F-DFAC0AD48309}" type="pres">
      <dgm:prSet presAssocID="{67B4EBC5-34F2-4F6B-BDB5-94B7D16D50A2}" presName="sibTrans" presStyleCnt="0"/>
      <dgm:spPr/>
    </dgm:pt>
    <dgm:pt modelId="{B6EFD74B-56E5-4C02-BF8A-4D694E690459}" type="pres">
      <dgm:prSet presAssocID="{89A311B3-F6B4-43D7-BDE0-6B05C287F2B6}" presName="compNode" presStyleCnt="0"/>
      <dgm:spPr/>
    </dgm:pt>
    <dgm:pt modelId="{8AFB2E26-A5A1-49D8-8E44-8E4BA360CD12}" type="pres">
      <dgm:prSet presAssocID="{89A311B3-F6B4-43D7-BDE0-6B05C287F2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ocial Network"/>
        </a:ext>
      </dgm:extLst>
    </dgm:pt>
    <dgm:pt modelId="{E7346EA8-76B3-4B71-B048-A0255539165F}" type="pres">
      <dgm:prSet presAssocID="{89A311B3-F6B4-43D7-BDE0-6B05C287F2B6}" presName="spaceRect" presStyleCnt="0"/>
      <dgm:spPr/>
    </dgm:pt>
    <dgm:pt modelId="{DDE0BD05-10D3-40FE-9A96-6E09B916079B}" type="pres">
      <dgm:prSet presAssocID="{89A311B3-F6B4-43D7-BDE0-6B05C287F2B6}" presName="textRect" presStyleLbl="revTx" presStyleIdx="1" presStyleCnt="2">
        <dgm:presLayoutVars>
          <dgm:chMax val="1"/>
          <dgm:chPref val="1"/>
        </dgm:presLayoutVars>
      </dgm:prSet>
      <dgm:spPr/>
    </dgm:pt>
  </dgm:ptLst>
  <dgm:cxnLst>
    <dgm:cxn modelId="{B7013840-6002-4DB2-9DD1-295510BB03A7}" type="presOf" srcId="{C915262C-F7B0-401D-B6C3-3ED5B2250EB4}" destId="{CD387324-DA4A-4C25-9B5A-D9FC06E539BE}" srcOrd="0" destOrd="0" presId="urn:microsoft.com/office/officeart/2018/2/layout/IconLabelList"/>
    <dgm:cxn modelId="{E20F577B-0829-46E7-BD89-C50D78D489B1}" type="presOf" srcId="{89A311B3-F6B4-43D7-BDE0-6B05C287F2B6}" destId="{DDE0BD05-10D3-40FE-9A96-6E09B916079B}" srcOrd="0" destOrd="0" presId="urn:microsoft.com/office/officeart/2018/2/layout/IconLabelList"/>
    <dgm:cxn modelId="{994FE27B-CE37-4A64-B1E4-66BBAB8C65B5}" type="presOf" srcId="{F6A9FED1-E68D-4A83-BBB8-9587B7FA15CB}" destId="{5C962527-E6E6-415F-9EF7-3B40B7264E20}" srcOrd="0" destOrd="0" presId="urn:microsoft.com/office/officeart/2018/2/layout/IconLabelList"/>
    <dgm:cxn modelId="{B128A6CB-F54B-4864-ADEF-7FCC68CFF5E3}" srcId="{F6A9FED1-E68D-4A83-BBB8-9587B7FA15CB}" destId="{89A311B3-F6B4-43D7-BDE0-6B05C287F2B6}" srcOrd="1" destOrd="0" parTransId="{6876F737-0C58-436A-BDA3-7C24C84543B8}" sibTransId="{B9C97893-63A3-4EBD-98AB-23B390D52874}"/>
    <dgm:cxn modelId="{28A846D3-B97A-49F9-9C93-B3BAE38758E3}" srcId="{F6A9FED1-E68D-4A83-BBB8-9587B7FA15CB}" destId="{C915262C-F7B0-401D-B6C3-3ED5B2250EB4}" srcOrd="0" destOrd="0" parTransId="{0BD62C22-5DCA-4D8C-9290-D8F8A6356E12}" sibTransId="{67B4EBC5-34F2-4F6B-BDB5-94B7D16D50A2}"/>
    <dgm:cxn modelId="{979A68F6-568D-4B52-B6A7-8504DB262D8E}" type="presParOf" srcId="{5C962527-E6E6-415F-9EF7-3B40B7264E20}" destId="{90C24080-18D1-4478-8969-3F9CA4C53629}" srcOrd="0" destOrd="0" presId="urn:microsoft.com/office/officeart/2018/2/layout/IconLabelList"/>
    <dgm:cxn modelId="{EF006F8C-176B-4F98-8BCA-D65FB34406EF}" type="presParOf" srcId="{90C24080-18D1-4478-8969-3F9CA4C53629}" destId="{C24F62A7-A3CE-4DBE-BE50-27B3B422857A}" srcOrd="0" destOrd="0" presId="urn:microsoft.com/office/officeart/2018/2/layout/IconLabelList"/>
    <dgm:cxn modelId="{F194B261-80EF-4999-8528-8FF2DC6C4C62}" type="presParOf" srcId="{90C24080-18D1-4478-8969-3F9CA4C53629}" destId="{B2E29E41-9EE2-4FF3-85B9-1D811EF26D24}" srcOrd="1" destOrd="0" presId="urn:microsoft.com/office/officeart/2018/2/layout/IconLabelList"/>
    <dgm:cxn modelId="{CB557FAE-53C0-47B0-BE6D-13114354728A}" type="presParOf" srcId="{90C24080-18D1-4478-8969-3F9CA4C53629}" destId="{CD387324-DA4A-4C25-9B5A-D9FC06E539BE}" srcOrd="2" destOrd="0" presId="urn:microsoft.com/office/officeart/2018/2/layout/IconLabelList"/>
    <dgm:cxn modelId="{7698E524-AF7A-4884-82D6-1E22056F9685}" type="presParOf" srcId="{5C962527-E6E6-415F-9EF7-3B40B7264E20}" destId="{E98015ED-69CB-41A0-8D5F-DFAC0AD48309}" srcOrd="1" destOrd="0" presId="urn:microsoft.com/office/officeart/2018/2/layout/IconLabelList"/>
    <dgm:cxn modelId="{5FF6ED89-D526-4E0A-B4BC-492A16E6A7F3}" type="presParOf" srcId="{5C962527-E6E6-415F-9EF7-3B40B7264E20}" destId="{B6EFD74B-56E5-4C02-BF8A-4D694E690459}" srcOrd="2" destOrd="0" presId="urn:microsoft.com/office/officeart/2018/2/layout/IconLabelList"/>
    <dgm:cxn modelId="{4AD02C5D-2555-4965-86BC-0CD42B02FECA}" type="presParOf" srcId="{B6EFD74B-56E5-4C02-BF8A-4D694E690459}" destId="{8AFB2E26-A5A1-49D8-8E44-8E4BA360CD12}" srcOrd="0" destOrd="0" presId="urn:microsoft.com/office/officeart/2018/2/layout/IconLabelList"/>
    <dgm:cxn modelId="{93571921-9C15-420D-850E-70F4CDBC9174}" type="presParOf" srcId="{B6EFD74B-56E5-4C02-BF8A-4D694E690459}" destId="{E7346EA8-76B3-4B71-B048-A0255539165F}" srcOrd="1" destOrd="0" presId="urn:microsoft.com/office/officeart/2018/2/layout/IconLabelList"/>
    <dgm:cxn modelId="{3734F5C6-351A-43E4-B87D-26757ABC6C3A}" type="presParOf" srcId="{B6EFD74B-56E5-4C02-BF8A-4D694E690459}" destId="{DDE0BD05-10D3-40FE-9A96-6E09B916079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4F62A7-A3CE-4DBE-BE50-27B3B422857A}">
      <dsp:nvSpPr>
        <dsp:cNvPr id="0" name=""/>
        <dsp:cNvSpPr/>
      </dsp:nvSpPr>
      <dsp:spPr>
        <a:xfrm>
          <a:off x="1924012" y="405410"/>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387324-DA4A-4C25-9B5A-D9FC06E539BE}">
      <dsp:nvSpPr>
        <dsp:cNvPr id="0" name=""/>
        <dsp:cNvSpPr/>
      </dsp:nvSpPr>
      <dsp:spPr>
        <a:xfrm>
          <a:off x="736012" y="281957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a:t>Η γλώσσα ως εργαλείο επικοινωνίας, διαμόρφωσης ταυτότητας και πολιτισμικής μετάδοσης.</a:t>
          </a:r>
          <a:endParaRPr lang="en-US" sz="1600" kern="1200"/>
        </a:p>
      </dsp:txBody>
      <dsp:txXfrm>
        <a:off x="736012" y="2819572"/>
        <a:ext cx="4320000" cy="720000"/>
      </dsp:txXfrm>
    </dsp:sp>
    <dsp:sp modelId="{8AFB2E26-A5A1-49D8-8E44-8E4BA360CD12}">
      <dsp:nvSpPr>
        <dsp:cNvPr id="0" name=""/>
        <dsp:cNvSpPr/>
      </dsp:nvSpPr>
      <dsp:spPr>
        <a:xfrm>
          <a:off x="7000012" y="405410"/>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E0BD05-10D3-40FE-9A96-6E09B916079B}">
      <dsp:nvSpPr>
        <dsp:cNvPr id="0" name=""/>
        <dsp:cNvSpPr/>
      </dsp:nvSpPr>
      <dsp:spPr>
        <a:xfrm>
          <a:off x="5812012" y="281957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kern="1200"/>
            <a:t>Η επιρροή της στις αντιλήψεις, τις αλληλεπιδράσεις και τις δομές εξουσίας.</a:t>
          </a:r>
          <a:endParaRPr lang="en-US" sz="1600" kern="1200"/>
        </a:p>
      </dsp:txBody>
      <dsp:txXfrm>
        <a:off x="5812012" y="2819572"/>
        <a:ext cx="432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76CF06-B377-E649-AF07-B63FC760687C}" type="datetimeFigureOut">
              <a:rPr lang="en-BE" smtClean="0"/>
              <a:t>04/11/2025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D31679-3634-5F47-8E38-CC62DAAB296C}" type="slidenum">
              <a:rPr lang="en-BE" smtClean="0"/>
              <a:t>‹#›</a:t>
            </a:fld>
            <a:endParaRPr lang="en-BE"/>
          </a:p>
        </p:txBody>
      </p:sp>
    </p:spTree>
    <p:extLst>
      <p:ext uri="{BB962C8B-B14F-4D97-AF65-F5344CB8AC3E}">
        <p14:creationId xmlns:p14="http://schemas.microsoft.com/office/powerpoint/2010/main" val="4121959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err="1">
                <a:effectLst/>
                <a:latin typeface="Calibri" panose="020F0502020204030204" pitchFamily="34" charset="0"/>
                <a:ea typeface="Calibri" panose="020F0502020204030204" pitchFamily="34" charset="0"/>
                <a:cs typeface="Times New Roman" panose="02020603050405020304" pitchFamily="18" charset="0"/>
              </a:rPr>
              <a:t>Καλώς ήρθατε </a:t>
            </a:r>
            <a:r>
              <a:rPr lang="es-ES" sz="1800" dirty="0">
                <a:effectLst/>
                <a:latin typeface="Calibri" panose="020F0502020204030204" pitchFamily="34" charset="0"/>
                <a:ea typeface="Calibri" panose="020F0502020204030204" pitchFamily="34" charset="0"/>
                <a:cs typeface="Times New Roman" panose="02020603050405020304" pitchFamily="18" charset="0"/>
              </a:rPr>
              <a:t>στην ενότητα 1.3, σε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αυτή την ενότητα μαθαίνουμε τη σημασία της γλώσσας </a:t>
            </a:r>
            <a:r>
              <a:rPr lang="es-ES" sz="1800" dirty="0">
                <a:effectLst/>
                <a:latin typeface="Calibri" panose="020F0502020204030204" pitchFamily="34" charset="0"/>
                <a:ea typeface="Calibri" panose="020F0502020204030204" pitchFamily="34" charset="0"/>
                <a:cs typeface="Times New Roman" panose="02020603050405020304" pitchFamily="18" charset="0"/>
              </a:rPr>
              <a:t>στην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επικοινωνία</a:t>
            </a:r>
            <a:r>
              <a:rPr lang="es-ES" sz="1800" dirty="0">
                <a:effectLst/>
                <a:latin typeface="Calibri" panose="020F0502020204030204" pitchFamily="34" charset="0"/>
                <a:ea typeface="Calibri" panose="020F0502020204030204" pitchFamily="34" charset="0"/>
                <a:cs typeface="Times New Roman" panose="02020603050405020304" pitchFamily="18" charset="0"/>
              </a:rPr>
              <a:t>. Θα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το</a:t>
            </a:r>
            <a:r>
              <a:rPr lang="es-ES" sz="1800" dirty="0">
                <a:effectLst/>
                <a:latin typeface="Calibri" panose="020F0502020204030204" pitchFamily="34" charset="0"/>
                <a:ea typeface="Calibri" panose="020F0502020204030204" pitchFamily="34" charset="0"/>
                <a:cs typeface="Times New Roman" panose="02020603050405020304" pitchFamily="18" charset="0"/>
              </a:rPr>
              <a:t> κάνουμε α</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υτό</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μέσω</a:t>
            </a:r>
            <a:r>
              <a:rPr lang="es-ES"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μελέτης </a:t>
            </a:r>
            <a:r>
              <a:rPr lang="en-IE" sz="1800" dirty="0" err="1">
                <a:effectLst/>
                <a:latin typeface="Calibri" panose="020F0502020204030204" pitchFamily="34" charset="0"/>
                <a:ea typeface="Times New Roman" panose="02020603050405020304" pitchFamily="18" charset="0"/>
              </a:rPr>
              <a:t>εγγράφου</a:t>
            </a:r>
            <a:r>
              <a:rPr lang="en-IE" sz="1800" dirty="0">
                <a:effectLst/>
                <a:latin typeface="Calibri" panose="020F0502020204030204" pitchFamily="34" charset="0"/>
                <a:ea typeface="Times New Roman" panose="02020603050405020304" pitchFamily="18" charset="0"/>
              </a:rPr>
              <a:t> ή β</a:t>
            </a:r>
            <a:r>
              <a:rPr lang="en-IE" sz="1800" dirty="0" err="1">
                <a:effectLst/>
                <a:latin typeface="Calibri" panose="020F0502020204030204" pitchFamily="34" charset="0"/>
                <a:ea typeface="Times New Roman" panose="02020603050405020304" pitchFamily="18" charset="0"/>
              </a:rPr>
              <a:t>ίντεο</a:t>
            </a:r>
            <a:r>
              <a:rPr lang="el-GR" sz="1800" dirty="0">
                <a:effectLst/>
                <a:latin typeface="Calibri" panose="020F0502020204030204" pitchFamily="34" charset="0"/>
                <a:ea typeface="Times New Roman" panose="02020603050405020304" pitchFamily="18" charset="0"/>
              </a:rPr>
              <a:t>.</a:t>
            </a:r>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1</a:t>
            </a:fld>
            <a:endParaRPr lang="en-BE"/>
          </a:p>
        </p:txBody>
      </p:sp>
    </p:spTree>
    <p:extLst>
      <p:ext uri="{BB962C8B-B14F-4D97-AF65-F5344CB8AC3E}">
        <p14:creationId xmlns:p14="http://schemas.microsoft.com/office/powerpoint/2010/main" val="16320383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γλώσσα παίζει καθοριστικό ρόλο πέρα από την απλή επικοινωνία- επηρεάζει τον τρόπο με τον οποίο αντιλαμβανόμαστε τον κόσμο, αλληλεπιδρούμε με τους άλλους και διαμορφώνουμε την ταυτότητά μας. Στα εκπαιδευτικά περιβάλλοντα, η γλώσσα είναι ένα ισχυρό εργαλείο που όχι μόνο συνδέει τους ανθρώπους αλλά και καθορίζει ποιοι είναι και τι μεταδίδουν πολιτισμικά. Στην εισαγωγή τονίζεται ότι η γλώσσα επηρεάζει τις δομές εξουσίας, την κατασκευή ταυτότητας και την πολιτισμική μετάδοση. Η κατανόηση του πολύπλευρου ρόλου της γλώσσας στην εκπαίδευση είναι απαραίτητη για τη δημιουργία εκπαιδευτικών περιβαλλόντων χωρίς αποκλεισμούς, όπου όλοι οι μαθητές αισθάνονται ότι εκτιμώνται.</a:t>
            </a:r>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3</a:t>
            </a:fld>
            <a:endParaRPr lang="en-BE"/>
          </a:p>
        </p:txBody>
      </p:sp>
    </p:spTree>
    <p:extLst>
      <p:ext uri="{BB962C8B-B14F-4D97-AF65-F5344CB8AC3E}">
        <p14:creationId xmlns:p14="http://schemas.microsoft.com/office/powerpoint/2010/main" val="195028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err="1">
                <a:effectLst/>
                <a:latin typeface="Calibri" panose="020F0502020204030204" pitchFamily="34" charset="0"/>
                <a:ea typeface="Calibri" panose="020F0502020204030204" pitchFamily="34" charset="0"/>
                <a:cs typeface="Times New Roman" panose="02020603050405020304" pitchFamily="18" charset="0"/>
              </a:rPr>
              <a:t>Ο αναστοχασμός μπορεί να οριστεί ως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σκόπιμη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στοχευμένη </a:t>
            </a:r>
            <a:r>
              <a:rPr lang="el-GR" sz="1800" dirty="0">
                <a:effectLst/>
                <a:latin typeface="Calibri" panose="020F0502020204030204" pitchFamily="34" charset="0"/>
                <a:ea typeface="Calibri" panose="020F0502020204030204" pitchFamily="34" charset="0"/>
                <a:cs typeface="Times New Roman" panose="02020603050405020304" pitchFamily="18" charset="0"/>
              </a:rPr>
              <a:t>πράξη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σκέψης που επικεντρώνεται </a:t>
            </a:r>
            <a:r>
              <a:rPr lang="el-GR" sz="1800" dirty="0">
                <a:effectLst/>
                <a:latin typeface="Calibri" panose="020F0502020204030204" pitchFamily="34" charset="0"/>
                <a:ea typeface="Calibri" panose="020F0502020204030204" pitchFamily="34" charset="0"/>
                <a:cs typeface="Times New Roman" panose="02020603050405020304" pitchFamily="18" charset="0"/>
              </a:rPr>
              <a:t>σε τρόπους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αντίδρασης σε προβληματικές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καταστάσεις στη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διδασκαλία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εκμάθηση γλωσσών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Περιλαμβάνει όχι απλώς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μια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αλληλουχία ιδεών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αλλά </a:t>
            </a:r>
            <a:r>
              <a:rPr lang="el-GR" sz="1800" dirty="0">
                <a:effectLst/>
                <a:latin typeface="Calibri" panose="020F0502020204030204" pitchFamily="34" charset="0"/>
                <a:ea typeface="Calibri" panose="020F0502020204030204" pitchFamily="34" charset="0"/>
                <a:cs typeface="Times New Roman" panose="02020603050405020304" pitchFamily="18" charset="0"/>
              </a:rPr>
              <a:t>μια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διαδοχική διάταξη με τέτοιο τρόπο ώστε </a:t>
            </a:r>
            <a:r>
              <a:rPr lang="el-GR" sz="1800" dirty="0">
                <a:effectLst/>
                <a:latin typeface="Calibri" panose="020F0502020204030204" pitchFamily="34" charset="0"/>
                <a:ea typeface="Calibri" panose="020F0502020204030204" pitchFamily="34" charset="0"/>
                <a:cs typeface="Times New Roman" panose="02020603050405020304" pitchFamily="18" charset="0"/>
              </a:rPr>
              <a:t>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δάσκαλος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μαθητής να </a:t>
            </a:r>
            <a:r>
              <a:rPr lang="el-GR" sz="1800" dirty="0">
                <a:effectLst/>
                <a:latin typeface="Calibri" panose="020F0502020204030204" pitchFamily="34" charset="0"/>
                <a:ea typeface="Calibri" panose="020F0502020204030204" pitchFamily="34" charset="0"/>
                <a:cs typeface="Times New Roman" panose="02020603050405020304" pitchFamily="18" charset="0"/>
              </a:rPr>
              <a:t>στηρίζονται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ή να αναφέρονται σε προηγούμενες γνώσεις που διδάχθηκαν ή/και μαθαίνουν</a:t>
            </a:r>
            <a:r>
              <a:rPr lang="el-G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4</a:t>
            </a:fld>
            <a:endParaRPr lang="en-BE"/>
          </a:p>
        </p:txBody>
      </p:sp>
    </p:spTree>
    <p:extLst>
      <p:ext uri="{BB962C8B-B14F-4D97-AF65-F5344CB8AC3E}">
        <p14:creationId xmlns:p14="http://schemas.microsoft.com/office/powerpoint/2010/main" val="1677854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Ο αναστοχασμός στη διδασκαλία γλωσσών ορίζεται ως μια σκόπιμη και στοχευμένη διαδικασία κατά την οποία οι εκπαιδευτικοί σκέφτονται κριτικά για το πώς ανταποκρίνονται στις προκλήσεις στην τάξη. Αυτή η αναστοχαστική διαδικασία δεν είναι απλώς μια παθητική ανάμνηση ιδεών, αλλά περιλαμβάνει την ενεργή επανεξέταση των γνώσεων και εμπειριών του παρελθόντος για τη βελτίωση των διδακτικών πρακτικών. Ο αναστοχασμός βοηθά τους εκπαιδευτικούς να εξετάσουν τον αντίκτυπο της χρήσης της γλώσσας τους στους μαθητές και επιτρέπει τη συνεχή βελτίωση στην προώθηση </a:t>
            </a:r>
            <a:r>
              <a:rPr lang="el-GR" b="0" i="0" u="none" strike="noStrike" dirty="0">
                <a:solidFill>
                  <a:srgbClr val="000000"/>
                </a:solidFill>
                <a:effectLst/>
                <a:latin typeface="-webkit-standard"/>
              </a:rPr>
              <a:t>συμπεριληπτικών </a:t>
            </a:r>
            <a:r>
              <a:rPr lang="en-GB" b="0" i="0" u="none" strike="noStrike" dirty="0">
                <a:solidFill>
                  <a:srgbClr val="000000"/>
                </a:solidFill>
                <a:effectLst/>
                <a:latin typeface="-webkit-standard"/>
              </a:rPr>
              <a:t>π</a:t>
            </a:r>
            <a:r>
              <a:rPr lang="en-GB" b="0" i="0" u="none" strike="noStrike" dirty="0" err="1">
                <a:solidFill>
                  <a:srgbClr val="000000"/>
                </a:solidFill>
                <a:effectLst/>
                <a:latin typeface="-webkit-standard"/>
              </a:rPr>
              <a:t>ερι</a:t>
            </a:r>
            <a:r>
              <a:rPr lang="en-GB" b="0" i="0" u="none" strike="noStrike" dirty="0">
                <a:solidFill>
                  <a:srgbClr val="000000"/>
                </a:solidFill>
                <a:effectLst/>
                <a:latin typeface="-webkit-standard"/>
              </a:rPr>
              <a:t>βαλλόντων μάθησης. Με τον αναστοχασμό των πράξεών τους, οι εκπαιδευτικοί μπορούν να διασφαλίσουν ότι προωθούν δίκαιες και ελκυστικές μαθησιακές εμπειρίες για όλους τους μαθητές.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Αυτός 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αναστοχασμός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σχετικά με τη χρήση της γλώσσας υποστηρίζεται από διαφορετικά θεωρητικά πλαίσια που παρέχουν στους εκπαιδευτικούς τα απαραίτητα εργαλεία για να εξετάσουν και να προσαρμόσουν τη χρήση της γλώσσας τους προκειμένου να δημιουργήσουν ισότιμα περιβάλλοντα μάθησης συμπερίληψης.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Ορισμένα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από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αυτά τα πλαίσια </a:t>
            </a:r>
            <a:r>
              <a:rPr lang="es-ES" sz="1800" dirty="0">
                <a:effectLst/>
                <a:latin typeface="Calibri" panose="020F0502020204030204" pitchFamily="34" charset="0"/>
                <a:ea typeface="Calibri" panose="020F0502020204030204" pitchFamily="34" charset="0"/>
                <a:cs typeface="Times New Roman" panose="02020603050405020304" pitchFamily="18" charset="0"/>
              </a:rPr>
              <a:t>είναι η αναστοχαστική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πρακτική</a:t>
            </a:r>
            <a:r>
              <a:rPr lang="es-ES" sz="1800" dirty="0">
                <a:effectLst/>
                <a:latin typeface="Calibri" panose="020F0502020204030204" pitchFamily="34" charset="0"/>
                <a:ea typeface="Calibri" panose="020F0502020204030204" pitchFamily="34" charset="0"/>
                <a:cs typeface="Times New Roman" panose="02020603050405020304" pitchFamily="18" charset="0"/>
              </a:rPr>
              <a:t>, η </a:t>
            </a:r>
            <a:r>
              <a:rPr lang="es-ES" sz="1800" dirty="0" err="1">
                <a:effectLst/>
                <a:latin typeface="Calibri" panose="020F0502020204030204" pitchFamily="34" charset="0"/>
                <a:ea typeface="Calibri" panose="020F0502020204030204" pitchFamily="34" charset="0"/>
                <a:cs typeface="Times New Roman" panose="02020603050405020304" pitchFamily="18" charset="0"/>
              </a:rPr>
              <a:t>παιδαγωγική της κριτικής ή η διδασκαλία </a:t>
            </a:r>
            <a:r>
              <a:rPr lang="es-ES" sz="1800" dirty="0">
                <a:effectLst/>
                <a:latin typeface="Calibri" panose="020F0502020204030204" pitchFamily="34" charset="0"/>
                <a:ea typeface="Calibri" panose="020F0502020204030204" pitchFamily="34" charset="0"/>
                <a:cs typeface="Times New Roman" panose="02020603050405020304" pitchFamily="18" charset="0"/>
              </a:rPr>
              <a:t>που ανταποκρίνεται στην πολιτισμική πραγματικότητα.</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5</a:t>
            </a:fld>
            <a:endParaRPr lang="en-BE"/>
          </a:p>
        </p:txBody>
      </p:sp>
    </p:spTree>
    <p:extLst>
      <p:ext uri="{BB962C8B-B14F-4D97-AF65-F5344CB8AC3E}">
        <p14:creationId xmlns:p14="http://schemas.microsoft.com/office/powerpoint/2010/main" val="4138774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0" i="0" u="none" strike="noStrike" dirty="0">
                <a:solidFill>
                  <a:srgbClr val="000000"/>
                </a:solidFill>
                <a:effectLst/>
                <a:latin typeface="-webkit-standard"/>
              </a:rPr>
              <a:t>Η αναστοχαστική πρακτική, μια έννοια που εισήγαγε ο Donald Schön στο βιβλίο του "The Reflective Practitioner" το 1983, αποτελεί ένα κρίσιμο θεωρητικό πλαίσιο στην εκπαίδευση. Ενθαρρύνει τους εκπαιδευτικούς να εμπλακούν σε έναν συνεχή κύκλο αυτοπαρατήρησης και αυτοαξιολόγησης, επιτρέποντάς τους να σκέφτονται κριτικά για τις μεθόδους διδασκαλίας τους και τον αντίκτυπό τους στους μαθητές. Η αναστοχαστική πρακτική περιλαμβάνει δύο βασικούς τύπους αναστοχασμού: τον αναστοχασμό εν δράσει, ο οποίος λαμβάνει χώρα κατά τη διάρκεια της διδακτικής διαδικασίας, και τον αναστοχασμό επί της πράξης, ο οποίος λαμβάνει χώρα εκ των υστέρων. Αυτό το πλαίσιο είναι ζωτικής σημασίας για την κατανόηση του τρόπου με τον οποίο η γλώσσα μπορεί είτε να συμπεριλάβει είτε να αποκλείσει τους μαθητές, καθιστώντας το βασικό εργαλείο για τη δημιουργία </a:t>
            </a:r>
            <a:r>
              <a:rPr lang="el-GR" b="0" i="0" u="none" strike="noStrike">
                <a:solidFill>
                  <a:srgbClr val="000000"/>
                </a:solidFill>
                <a:effectLst/>
                <a:latin typeface="-webkit-standard"/>
              </a:rPr>
              <a:t>συμπεριληπτικών </a:t>
            </a:r>
            <a:r>
              <a:rPr lang="en-GB" b="0" i="0" u="none" strike="noStrike">
                <a:solidFill>
                  <a:srgbClr val="000000"/>
                </a:solidFill>
                <a:effectLst/>
                <a:latin typeface="-webkit-standard"/>
              </a:rPr>
              <a:t>εκ</a:t>
            </a:r>
            <a:r>
              <a:rPr lang="en-GB" b="0" i="0" u="none" strike="noStrike" dirty="0">
                <a:solidFill>
                  <a:srgbClr val="000000"/>
                </a:solidFill>
                <a:effectLst/>
                <a:latin typeface="-webkit-standard"/>
              </a:rPr>
              <a:t>παιδευτικών πρακτικών.</a:t>
            </a:r>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6</a:t>
            </a:fld>
            <a:endParaRPr lang="en-BE"/>
          </a:p>
        </p:txBody>
      </p:sp>
    </p:spTree>
    <p:extLst>
      <p:ext uri="{BB962C8B-B14F-4D97-AF65-F5344CB8AC3E}">
        <p14:creationId xmlns:p14="http://schemas.microsoft.com/office/powerpoint/2010/main" val="1263159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dirty="0">
                <a:solidFill>
                  <a:srgbClr val="000000"/>
                </a:solidFill>
                <a:effectLst/>
                <a:latin typeface="-webkit-standard"/>
              </a:rPr>
              <a:t>Η κριτική παιδαγωγική, η οποία εισήχθη από τον Paulo Freire στο βιβλίο του "Παιδαγωγική των καταπιεσμένων" το 1970, δίνει έμφαση στο ρόλο της εκπαίδευσης στην αμφισβήτηση και τον μετασχηματισμό των κοινωνικών προτύπων και των δομών εξουσίας. Η προσέγγιση αυτή υποστηρίζει μια διαλογική σχέση μεταξύ εκπαιδευτικών και μαθητών, όπου και τα δύο μέρη εμπλέκονται σε ουσιαστικές συζητήσεις για τον εντοπισμό και την αντιμετώπιση των προκαταλήψεων και των ανισοτήτων. Η κριτική παιδαγωγική επιδιώκει να δημιουργήσει ένα λιγότερο ιεραρχικό εκπαιδευτικό περιβάλλον, ενθαρρύνοντας τους μαθητές να αναλάβουν ενεργό ρόλο στη μάθησή τους. Με την προώθηση μιας συμμετοχικής προσέγγισης, οι εκπαιδευτικοί μπορούν να χρησιμοποιήσουν τη γλώσσα για να ενδυναμώσουν τους μαθητές και να προωθήσουν την κοινωνική δικαιοσύνη στην τάξη.</a:t>
            </a:r>
            <a:endParaRPr lang="en-BE" dirty="0"/>
          </a:p>
          <a:p>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7</a:t>
            </a:fld>
            <a:endParaRPr lang="en-BE"/>
          </a:p>
        </p:txBody>
      </p:sp>
    </p:spTree>
    <p:extLst>
      <p:ext uri="{BB962C8B-B14F-4D97-AF65-F5344CB8AC3E}">
        <p14:creationId xmlns:p14="http://schemas.microsoft.com/office/powerpoint/2010/main" val="3523060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000000"/>
                </a:solidFill>
                <a:effectLst/>
              </a:rPr>
              <a:t>Η πολιτισμικά ανταποκρινόμενη διδασκαλία, η οποία αναπτύχθηκε από την Gloria Ladson-Billings στα μέσα της δεκαετίας του 1990, ιδίως στο βιβλίο της "The </a:t>
            </a:r>
            <a:r>
              <a:rPr lang="en-GB" b="0" i="0" u="none" strike="noStrike" dirty="0" err="1">
                <a:solidFill>
                  <a:srgbClr val="000000"/>
                </a:solidFill>
                <a:effectLst/>
              </a:rPr>
              <a:t>Dreamkeepers</a:t>
            </a:r>
            <a:r>
              <a:rPr lang="en-GB" b="0" i="0" u="none" strike="noStrike" dirty="0">
                <a:solidFill>
                  <a:srgbClr val="000000"/>
                </a:solidFill>
                <a:effectLst/>
              </a:rPr>
              <a:t>", τονίζει τη σημασία της αναγνώρισης και του σεβασμού του πολιτισμικού υπόβαθρου των μαθητών στην εκπαιδευτική διαδικασία. Η προσέγγιση αυτή υποστηρίζει τη χρήση γλώσσας χωρίς αποκλεισμούς και διδακτικών πρακτικών που εκτιμούν την ποικιλομορφία των εμπειριών των μαθητών. Προσαρμόζοντας τις μεθόδους διδασκαλίας και τη χρήση της γλώσσας ώστε να είναι πολιτισμικά συναφείς, οι εκπαιδευτικοί μπορούν να εμπλέξουν τους μαθητές πιο αποτελεσματικά και να δημιουργήσουν μια αίσθηση του ανήκειν στην τάξη. Η πολιτισμικά ανταποκρινόμενη διδασκαλία όχι μόνο ενισχύει τη μάθηση των μαθητών αλλά και προάγει ένα περιβάλλον σεβασμού και συμμετοχικότητας.</a:t>
            </a:r>
          </a:p>
        </p:txBody>
      </p:sp>
      <p:sp>
        <p:nvSpPr>
          <p:cNvPr id="4" name="Slide Number Placeholder 3"/>
          <p:cNvSpPr>
            <a:spLocks noGrp="1"/>
          </p:cNvSpPr>
          <p:nvPr>
            <p:ph type="sldNum" sz="quarter" idx="5"/>
          </p:nvPr>
        </p:nvSpPr>
        <p:spPr/>
        <p:txBody>
          <a:bodyPr/>
          <a:lstStyle/>
          <a:p>
            <a:fld id="{79D31679-3634-5F47-8E38-CC62DAAB296C}" type="slidenum">
              <a:rPr lang="en-BE" smtClean="0"/>
              <a:t>8</a:t>
            </a:fld>
            <a:endParaRPr lang="en-BE"/>
          </a:p>
        </p:txBody>
      </p:sp>
    </p:spTree>
    <p:extLst>
      <p:ext uri="{BB962C8B-B14F-4D97-AF65-F5344CB8AC3E}">
        <p14:creationId xmlns:p14="http://schemas.microsoft.com/office/powerpoint/2010/main" val="3646946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914400" rtl="0" eaLnBrk="1" fontAlgn="auto" latinLnBrk="0" hangingPunct="1">
              <a:lnSpc>
                <a:spcPct val="107000"/>
              </a:lnSpc>
              <a:spcBef>
                <a:spcPts val="1200"/>
              </a:spcBef>
              <a:spcAft>
                <a:spcPts val="1200"/>
              </a:spcAft>
              <a:buClrTx/>
              <a:buSzTx/>
              <a:buFontTx/>
              <a:buNone/>
              <a:tabLst/>
              <a:defRPr/>
            </a:pPr>
            <a:r>
              <a:rPr lang="el-GR" sz="1800" dirty="0" err="1">
                <a:effectLst/>
                <a:latin typeface="Calibri" panose="020F0502020204030204" pitchFamily="34" charset="0"/>
                <a:ea typeface="Calibri" panose="020F0502020204030204" pitchFamily="34" charset="0"/>
                <a:cs typeface="Calibri" panose="020F0502020204030204" pitchFamily="34" charset="0"/>
              </a:rPr>
              <a:t>Με την κριτική εξέταση εγγράφων </a:t>
            </a:r>
            <a:r>
              <a:rPr lang="el-GR" sz="1800" dirty="0">
                <a:effectLst/>
                <a:latin typeface="Calibri" panose="020F0502020204030204" pitchFamily="34" charset="0"/>
                <a:ea typeface="Calibri" panose="020F0502020204030204" pitchFamily="34" charset="0"/>
                <a:cs typeface="Calibri" panose="020F0502020204030204" pitchFamily="34" charset="0"/>
              </a:rPr>
              <a:t>και </a:t>
            </a:r>
            <a:r>
              <a:rPr lang="el-GR" sz="1800" dirty="0" err="1">
                <a:effectLst/>
                <a:latin typeface="Calibri" panose="020F0502020204030204" pitchFamily="34" charset="0"/>
                <a:ea typeface="Calibri" panose="020F0502020204030204" pitchFamily="34" charset="0"/>
                <a:cs typeface="Calibri" panose="020F0502020204030204" pitchFamily="34" charset="0"/>
              </a:rPr>
              <a:t>βίντεο</a:t>
            </a:r>
            <a:r>
              <a:rPr lang="el-GR" sz="1800" dirty="0">
                <a:effectLst/>
                <a:latin typeface="Calibri" panose="020F0502020204030204" pitchFamily="34" charset="0"/>
                <a:ea typeface="Calibri" panose="020F0502020204030204" pitchFamily="34" charset="0"/>
                <a:cs typeface="Calibri" panose="020F0502020204030204" pitchFamily="34" charset="0"/>
              </a:rPr>
              <a:t>, οι </a:t>
            </a:r>
            <a:r>
              <a:rPr lang="el-GR" sz="1800" dirty="0" err="1">
                <a:effectLst/>
                <a:latin typeface="Calibri" panose="020F0502020204030204" pitchFamily="34" charset="0"/>
                <a:ea typeface="Calibri" panose="020F0502020204030204" pitchFamily="34" charset="0"/>
                <a:cs typeface="Calibri" panose="020F0502020204030204" pitchFamily="34" charset="0"/>
              </a:rPr>
              <a:t>εκπαιδευτικοί μπορούν να βελτιώσουν τις στρατηγικές διδασκαλίας τους</a:t>
            </a:r>
            <a:r>
              <a:rPr lang="el-GR" sz="1800" dirty="0">
                <a:effectLst/>
                <a:latin typeface="Calibri" panose="020F0502020204030204" pitchFamily="34" charset="0"/>
                <a:ea typeface="Calibri" panose="020F0502020204030204" pitchFamily="34" charset="0"/>
                <a:cs typeface="Calibri" panose="020F0502020204030204" pitchFamily="34" charset="0"/>
              </a:rPr>
              <a:t>, να </a:t>
            </a:r>
            <a:r>
              <a:rPr lang="el-GR" sz="1800" dirty="0" err="1">
                <a:effectLst/>
                <a:latin typeface="Calibri" panose="020F0502020204030204" pitchFamily="34" charset="0"/>
                <a:ea typeface="Calibri" panose="020F0502020204030204" pitchFamily="34" charset="0"/>
                <a:cs typeface="Calibri" panose="020F0502020204030204" pitchFamily="34" charset="0"/>
              </a:rPr>
              <a:t>προωθήσουν τον γραμματισμό των μέσων ενημέρωσης μεταξύ των μαθητών και να προωθήσουν </a:t>
            </a:r>
            <a:r>
              <a:rPr lang="el-GR" sz="1800" dirty="0">
                <a:effectLst/>
                <a:latin typeface="Calibri" panose="020F0502020204030204" pitchFamily="34" charset="0"/>
                <a:ea typeface="Calibri" panose="020F0502020204030204" pitchFamily="34" charset="0"/>
                <a:cs typeface="Calibri" panose="020F0502020204030204" pitchFamily="34" charset="0"/>
              </a:rPr>
              <a:t>μια </a:t>
            </a:r>
            <a:r>
              <a:rPr lang="el-GR" sz="1800" dirty="0" err="1">
                <a:effectLst/>
                <a:latin typeface="Calibri" panose="020F0502020204030204" pitchFamily="34" charset="0"/>
                <a:ea typeface="Calibri" panose="020F0502020204030204" pitchFamily="34" charset="0"/>
                <a:cs typeface="Calibri" panose="020F0502020204030204" pitchFamily="34" charset="0"/>
              </a:rPr>
              <a:t>βαθύτερη κατανόηση της χρήσης της γλώσσας</a:t>
            </a:r>
            <a:r>
              <a:rPr lang="el-GR" sz="1800" dirty="0">
                <a:effectLst/>
                <a:latin typeface="Calibri" panose="020F0502020204030204" pitchFamily="34" charset="0"/>
                <a:ea typeface="Calibri" panose="020F0502020204030204" pitchFamily="34" charset="0"/>
                <a:cs typeface="Calibri" panose="020F0502020204030204" pitchFamily="34" charset="0"/>
              </a:rPr>
              <a:t>, της </a:t>
            </a:r>
            <a:r>
              <a:rPr lang="el-GR" sz="1800" dirty="0" err="1">
                <a:effectLst/>
                <a:latin typeface="Calibri" panose="020F0502020204030204" pitchFamily="34" charset="0"/>
                <a:ea typeface="Calibri" panose="020F0502020204030204" pitchFamily="34" charset="0"/>
                <a:cs typeface="Calibri" panose="020F0502020204030204" pitchFamily="34" charset="0"/>
              </a:rPr>
              <a:t>δυναμικής της εξουσίας </a:t>
            </a:r>
            <a:r>
              <a:rPr lang="el-GR" sz="1800" dirty="0">
                <a:effectLst/>
                <a:latin typeface="Calibri" panose="020F0502020204030204" pitchFamily="34" charset="0"/>
                <a:ea typeface="Calibri" panose="020F0502020204030204" pitchFamily="34" charset="0"/>
                <a:cs typeface="Calibri" panose="020F0502020204030204" pitchFamily="34" charset="0"/>
              </a:rPr>
              <a:t>και των </a:t>
            </a:r>
            <a:r>
              <a:rPr lang="el-GR" sz="1800" dirty="0" err="1">
                <a:effectLst/>
                <a:latin typeface="Calibri" panose="020F0502020204030204" pitchFamily="34" charset="0"/>
                <a:ea typeface="Calibri" panose="020F0502020204030204" pitchFamily="34" charset="0"/>
                <a:cs typeface="Calibri" panose="020F0502020204030204" pitchFamily="34" charset="0"/>
              </a:rPr>
              <a:t>πολιτισμικών αναπαραστάσεων</a:t>
            </a:r>
            <a:r>
              <a:rPr lang="el-GR" sz="1800" dirty="0">
                <a:effectLst/>
                <a:latin typeface="Calibri" panose="020F0502020204030204" pitchFamily="34" charset="0"/>
                <a:ea typeface="Calibri" panose="020F0502020204030204" pitchFamily="34" charset="0"/>
                <a:cs typeface="Calibri" panose="020F0502020204030204" pitchFamily="34" charset="0"/>
              </a:rPr>
              <a:t>.</a:t>
            </a:r>
            <a:endParaRPr lang="en-BE"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1200"/>
              </a:spcBef>
              <a:spcAft>
                <a:spcPts val="1200"/>
              </a:spcAft>
            </a:pPr>
            <a:endParaRPr lang="en-US" sz="1800" b="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1200"/>
              </a:spcBef>
              <a:spcAft>
                <a:spcPts val="1200"/>
              </a:spcAft>
            </a:pPr>
            <a:r>
              <a:rPr lang="en-US" sz="1800" b="0" dirty="0">
                <a:effectLst/>
                <a:latin typeface="Calibri" panose="020F0502020204030204" pitchFamily="34" charset="0"/>
                <a:ea typeface="Calibri" panose="020F0502020204030204" pitchFamily="34" charset="0"/>
                <a:cs typeface="Calibri" panose="020F0502020204030204" pitchFamily="34" charset="0"/>
              </a:rPr>
              <a:t>Για την </a:t>
            </a:r>
            <a:r>
              <a:rPr lang="en-US" sz="1800" b="0" dirty="0" err="1">
                <a:effectLst/>
                <a:latin typeface="Calibri" panose="020F0502020204030204" pitchFamily="34" charset="0"/>
                <a:ea typeface="Calibri" panose="020F0502020204030204" pitchFamily="34" charset="0"/>
                <a:cs typeface="Calibri" panose="020F0502020204030204" pitchFamily="34" charset="0"/>
              </a:rPr>
              <a:t>ανάλυση </a:t>
            </a:r>
            <a:r>
              <a:rPr lang="en-US" sz="1800" b="0" dirty="0">
                <a:effectLst/>
                <a:latin typeface="Calibri" panose="020F0502020204030204" pitchFamily="34" charset="0"/>
                <a:ea typeface="Calibri" panose="020F0502020204030204" pitchFamily="34" charset="0"/>
                <a:cs typeface="Calibri" panose="020F0502020204030204" pitchFamily="34" charset="0"/>
              </a:rPr>
              <a:t>εγγράφων θα πρέπει να εξετάσουμε τις ακόλουθες μεθόδους: </a:t>
            </a:r>
          </a:p>
          <a:p>
            <a:pPr algn="just">
              <a:lnSpc>
                <a:spcPct val="107000"/>
              </a:lnSpc>
              <a:spcBef>
                <a:spcPts val="12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Η Ανάλυση Περιεχομένου </a:t>
            </a:r>
            <a:r>
              <a:rPr lang="en-US" sz="1800" dirty="0">
                <a:effectLst/>
                <a:latin typeface="Calibri" panose="020F0502020204030204" pitchFamily="34" charset="0"/>
                <a:ea typeface="Calibri" panose="020F0502020204030204" pitchFamily="34" charset="0"/>
                <a:cs typeface="Calibri" panose="020F0502020204030204" pitchFamily="34" charset="0"/>
              </a:rPr>
              <a:t>εντοπίζει μοτίβα, θέματα και νοήματα μέσα στα κείμενα με την κωδικοποίηση των δεδομένων σε προκαθορισμένες κατηγορίες, χρήσιμη για την αξιολόγηση εκπαιδευτικού υλικού για προκαταλήψεις και κενά.</a:t>
            </a:r>
            <a:endParaRPr lang="en-BE"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Η θεματική ανάλυση </a:t>
            </a:r>
            <a:r>
              <a:rPr lang="en-US" sz="1800" dirty="0">
                <a:effectLst/>
                <a:latin typeface="Calibri" panose="020F0502020204030204" pitchFamily="34" charset="0"/>
                <a:ea typeface="Calibri" panose="020F0502020204030204" pitchFamily="34" charset="0"/>
                <a:cs typeface="Calibri" panose="020F0502020204030204" pitchFamily="34" charset="0"/>
              </a:rPr>
              <a:t>εντοπίζει, αναλύει και αναφέρει μοτίβα μέσα στα δεδομένα, ιδιαίτερα αποτελεσματική για τη διερεύνηση θεμάτων σε ποιοτικά δεδομένα, όπως η ανατροφοδότηση των μαθητών και τα δοκίμια αναστοχασμού. </a:t>
            </a:r>
          </a:p>
          <a:p>
            <a:pPr algn="just">
              <a:lnSpc>
                <a:spcPct val="107000"/>
              </a:lnSpc>
              <a:spcBef>
                <a:spcPts val="12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Η ανάλυση λόγου </a:t>
            </a:r>
            <a:r>
              <a:rPr lang="en-US" sz="1800" dirty="0">
                <a:effectLst/>
                <a:latin typeface="Calibri" panose="020F0502020204030204" pitchFamily="34" charset="0"/>
                <a:ea typeface="Calibri" panose="020F0502020204030204" pitchFamily="34" charset="0"/>
                <a:cs typeface="Calibri" panose="020F0502020204030204" pitchFamily="34" charset="0"/>
              </a:rPr>
              <a:t>εξετάζει πώς η γλώσσα κατασκευάζει κοινωνικές πραγματικότητες και δυναμικές εξουσίας αναλύοντας τη δομή του κειμένου, τη χρήση της γλώσσας και το πλαίσιο, βοηθώντας τους εκπαιδευτικούς να κατανοήσουν τα υποκείμενα μηνύματα και τις προκαταλήψεις στα εκπαιδευτικά κείμενα. </a:t>
            </a:r>
          </a:p>
          <a:p>
            <a:pPr algn="just">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Bef>
                <a:spcPts val="1200"/>
              </a:spcBef>
              <a:spcAft>
                <a:spcPts val="1200"/>
              </a:spcAft>
            </a:pPr>
            <a:r>
              <a:rPr lang="en-US" sz="1800" dirty="0">
                <a:effectLst/>
                <a:latin typeface="Calibri" panose="020F0502020204030204" pitchFamily="34" charset="0"/>
                <a:ea typeface="Calibri" panose="020F0502020204030204" pitchFamily="34" charset="0"/>
                <a:cs typeface="Calibri" panose="020F0502020204030204" pitchFamily="34" charset="0"/>
              </a:rPr>
              <a:t>Αντιθέτως, για </a:t>
            </a:r>
            <a:r>
              <a:rPr lang="en-US" sz="1800" dirty="0" err="1">
                <a:effectLst/>
                <a:latin typeface="Calibri" panose="020F0502020204030204" pitchFamily="34" charset="0"/>
                <a:ea typeface="Calibri" panose="020F0502020204030204" pitchFamily="34" charset="0"/>
                <a:cs typeface="Calibri" panose="020F0502020204030204" pitchFamily="34" charset="0"/>
              </a:rPr>
              <a:t>να αναλύσουμε </a:t>
            </a:r>
            <a:r>
              <a:rPr lang="en-US" sz="1800" dirty="0">
                <a:effectLst/>
                <a:latin typeface="Calibri" panose="020F0502020204030204" pitchFamily="34" charset="0"/>
                <a:ea typeface="Calibri" panose="020F0502020204030204" pitchFamily="34" charset="0"/>
                <a:cs typeface="Calibri" panose="020F0502020204030204" pitchFamily="34" charset="0"/>
              </a:rPr>
              <a:t>βίντεο, θα πρέπει να εξετάσουμε τις ακόλουθες μεθόδους.</a:t>
            </a:r>
            <a:endParaRPr lang="en-BE"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Bef>
                <a:spcPts val="12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Οπτική σημειωτική:</a:t>
            </a:r>
            <a:r>
              <a:rPr lang="en-US" sz="1800" dirty="0">
                <a:effectLst/>
                <a:latin typeface="Calibri" panose="020F0502020204030204" pitchFamily="34" charset="0"/>
                <a:ea typeface="Calibri" panose="020F0502020204030204" pitchFamily="34" charset="0"/>
                <a:cs typeface="Calibri" panose="020F0502020204030204" pitchFamily="34" charset="0"/>
              </a:rPr>
              <a:t> Η οπτική σημειωτική αναλύει οπτικά στοιχεία όπως σημεία και σύμβολα μέσα σε βίντεο για να κατανοήσει πώς κατασκευάζεται το νόημα, βοηθώντας τους εκπαιδευτικούς να διδάξουν στους μαθητές να αποδομούν την οπτική γλώσσα και τον αντίκτυπό της. </a:t>
            </a:r>
          </a:p>
          <a:p>
            <a:pPr algn="just">
              <a:lnSpc>
                <a:spcPct val="107000"/>
              </a:lnSpc>
              <a:spcBef>
                <a:spcPts val="12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Πολυτροπική ανάλυση λόγου:</a:t>
            </a:r>
            <a:r>
              <a:rPr lang="en-US" sz="1800" dirty="0">
                <a:effectLst/>
                <a:latin typeface="Calibri" panose="020F0502020204030204" pitchFamily="34" charset="0"/>
                <a:ea typeface="Calibri" panose="020F0502020204030204" pitchFamily="34" charset="0"/>
                <a:cs typeface="Calibri" panose="020F0502020204030204" pitchFamily="34" charset="0"/>
              </a:rPr>
              <a:t> Η πολυτροπική ανάλυση λόγου εξετάζει πώς οι διάφοροι τρόποι επικοινωνίας (οπτικοί, ακουστικοί, κειμενικοί) αλληλεπιδρούν για να δημιουργήσουν νόημα, βοηθώντας τους εκπαιδευτικούς να κατανοήσουν πώς τα βίντεο μεταφέρουν σύνθετες πληροφορίες. </a:t>
            </a:r>
          </a:p>
          <a:p>
            <a:pPr algn="just">
              <a:lnSpc>
                <a:spcPct val="107000"/>
              </a:lnSpc>
              <a:spcBef>
                <a:spcPts val="1200"/>
              </a:spcBef>
              <a:spcAft>
                <a:spcPts val="1200"/>
              </a:spcAft>
            </a:pPr>
            <a:r>
              <a:rPr lang="en-US" sz="1800" b="1" dirty="0">
                <a:effectLst/>
                <a:latin typeface="Calibri" panose="020F0502020204030204" pitchFamily="34" charset="0"/>
                <a:ea typeface="Calibri" panose="020F0502020204030204" pitchFamily="34" charset="0"/>
                <a:cs typeface="Calibri" panose="020F0502020204030204" pitchFamily="34" charset="0"/>
              </a:rPr>
              <a:t>Εθνογραφική ανάλυση περιεχομένου:</a:t>
            </a:r>
            <a:r>
              <a:rPr lang="en-US" sz="1800" dirty="0">
                <a:effectLst/>
                <a:latin typeface="Calibri" panose="020F0502020204030204" pitchFamily="34" charset="0"/>
                <a:ea typeface="Calibri" panose="020F0502020204030204" pitchFamily="34" charset="0"/>
                <a:cs typeface="Calibri" panose="020F0502020204030204" pitchFamily="34" charset="0"/>
              </a:rPr>
              <a:t> Η εθνογραφική ανάλυση περιεχομένου συνδυάζει την ανάλυση περιεχομένου με εθνογραφικές μεθόδους για τη μελέτη του πολιτισμικού πλαισίου των βίντεο, επιτρέποντας στους εκπαιδευτικούς να διερευνήσουν την πολιτισμική και κοινωνική σημασία του περιεχομένου των βίντεο.</a:t>
            </a:r>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9</a:t>
            </a:fld>
            <a:endParaRPr lang="en-BE"/>
          </a:p>
        </p:txBody>
      </p:sp>
    </p:spTree>
    <p:extLst>
      <p:ext uri="{BB962C8B-B14F-4D97-AF65-F5344CB8AC3E}">
        <p14:creationId xmlns:p14="http://schemas.microsoft.com/office/powerpoint/2010/main" val="25209764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800" dirty="0" err="1">
                <a:effectLst/>
                <a:latin typeface="Calibri" panose="020F0502020204030204" pitchFamily="34" charset="0"/>
                <a:ea typeface="Calibri" panose="020F0502020204030204" pitchFamily="34" charset="0"/>
                <a:cs typeface="Times New Roman" panose="02020603050405020304" pitchFamily="18" charset="0"/>
              </a:rPr>
              <a:t>Ο αναστοχασμός μπορεί να οριστεί ως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σκόπιμη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στοχευμένη </a:t>
            </a:r>
            <a:r>
              <a:rPr lang="el-GR" sz="1800" dirty="0">
                <a:effectLst/>
                <a:latin typeface="Calibri" panose="020F0502020204030204" pitchFamily="34" charset="0"/>
                <a:ea typeface="Calibri" panose="020F0502020204030204" pitchFamily="34" charset="0"/>
                <a:cs typeface="Times New Roman" panose="02020603050405020304" pitchFamily="18" charset="0"/>
              </a:rPr>
              <a:t>πράξη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σκέψης που επικεντρώνεται </a:t>
            </a:r>
            <a:r>
              <a:rPr lang="el-GR" sz="1800" dirty="0">
                <a:effectLst/>
                <a:latin typeface="Calibri" panose="020F0502020204030204" pitchFamily="34" charset="0"/>
                <a:ea typeface="Calibri" panose="020F0502020204030204" pitchFamily="34" charset="0"/>
                <a:cs typeface="Times New Roman" panose="02020603050405020304" pitchFamily="18" charset="0"/>
              </a:rPr>
              <a:t>σε τρόπους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αντίδρασης σε προβληματικές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καταστάσεις στη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διδασκαλία </a:t>
            </a:r>
            <a:r>
              <a:rPr lang="el-GR" sz="1800" dirty="0">
                <a:effectLst/>
                <a:latin typeface="Calibri" panose="020F0502020204030204" pitchFamily="34" charset="0"/>
                <a:ea typeface="Calibri" panose="020F0502020204030204" pitchFamily="34" charset="0"/>
                <a:cs typeface="Times New Roman" panose="02020603050405020304" pitchFamily="18" charset="0"/>
              </a:rPr>
              <a:t>και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εκμάθηση γλωσσών</a:t>
            </a:r>
            <a:r>
              <a:rPr lang="el-GR" sz="1800" dirty="0">
                <a:effectLst/>
                <a:latin typeface="Calibri" panose="020F0502020204030204" pitchFamily="34" charset="0"/>
                <a:ea typeface="Calibri" panose="020F0502020204030204" pitchFamily="34" charset="0"/>
                <a:cs typeface="Times New Roman" panose="02020603050405020304" pitchFamily="18" charset="0"/>
              </a:rPr>
              <a:t>. Περιλαμβάνει όχι απλώς μια αλληλουχία ιδεών, αλλά μια διαδοχική διάταξη με τέτοιο τρόπο ώστε ο δάσκαλος και ο μαθητής να στηρίζονται ή να αναφέρονται σε προηγούμενες γνώσεις που διδάχθηκαν ή/και διδάσκονται. </a:t>
            </a:r>
            <a:endParaRPr lang="en-BE" dirty="0"/>
          </a:p>
        </p:txBody>
      </p:sp>
      <p:sp>
        <p:nvSpPr>
          <p:cNvPr id="4" name="Slide Number Placeholder 3"/>
          <p:cNvSpPr>
            <a:spLocks noGrp="1"/>
          </p:cNvSpPr>
          <p:nvPr>
            <p:ph type="sldNum" sz="quarter" idx="5"/>
          </p:nvPr>
        </p:nvSpPr>
        <p:spPr/>
        <p:txBody>
          <a:bodyPr/>
          <a:lstStyle/>
          <a:p>
            <a:fld id="{79D31679-3634-5F47-8E38-CC62DAAB296C}" type="slidenum">
              <a:rPr lang="en-BE" smtClean="0"/>
              <a:t>10</a:t>
            </a:fld>
            <a:endParaRPr lang="en-BE"/>
          </a:p>
        </p:txBody>
      </p:sp>
    </p:spTree>
    <p:extLst>
      <p:ext uri="{BB962C8B-B14F-4D97-AF65-F5344CB8AC3E}">
        <p14:creationId xmlns:p14="http://schemas.microsoft.com/office/powerpoint/2010/main" val="25893934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l-G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809889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363902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l-G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949133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Date Placeholder 3"/>
          <p:cNvSpPr>
            <a:spLocks noGrp="1"/>
          </p:cNvSpPr>
          <p:nvPr>
            <p:ph type="dt" sz="half" idx="10"/>
          </p:nvPr>
        </p:nvSpPr>
        <p:spPr/>
        <p:txBody>
          <a:bodyPr/>
          <a:lstStyle/>
          <a:p>
            <a:fld id="{C8D1E115-9C23-4989-9CFC-4898E9E7721A}" type="datetimeFigureOut">
              <a:rPr lang="el-GR" smtClean="0"/>
              <a:t>11/4/2025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91423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l-G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8D1E115-9C23-4989-9CFC-4898E9E7721A}" type="datetimeFigureOut">
              <a:rPr lang="el-GR" smtClean="0"/>
              <a:t>11/4/2025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52526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5" name="Date Placeholder 4"/>
          <p:cNvSpPr>
            <a:spLocks noGrp="1"/>
          </p:cNvSpPr>
          <p:nvPr>
            <p:ph type="dt" sz="half" idx="10"/>
          </p:nvPr>
        </p:nvSpPr>
        <p:spPr/>
        <p:txBody>
          <a:bodyPr/>
          <a:lstStyle/>
          <a:p>
            <a:fld id="{C8D1E115-9C23-4989-9CFC-4898E9E7721A}" type="datetimeFigureOut">
              <a:rPr lang="el-GR" smtClean="0"/>
              <a:t>11/4/2025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2026432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l-G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7" name="Date Placeholder 6"/>
          <p:cNvSpPr>
            <a:spLocks noGrp="1"/>
          </p:cNvSpPr>
          <p:nvPr>
            <p:ph type="dt" sz="half" idx="10"/>
          </p:nvPr>
        </p:nvSpPr>
        <p:spPr/>
        <p:txBody>
          <a:bodyPr/>
          <a:lstStyle/>
          <a:p>
            <a:fld id="{C8D1E115-9C23-4989-9CFC-4898E9E7721A}" type="datetimeFigureOut">
              <a:rPr lang="el-GR" smtClean="0"/>
              <a:t>11/4/2025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094006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l-GR"/>
          </a:p>
        </p:txBody>
      </p:sp>
      <p:sp>
        <p:nvSpPr>
          <p:cNvPr id="3" name="Date Placeholder 2"/>
          <p:cNvSpPr>
            <a:spLocks noGrp="1"/>
          </p:cNvSpPr>
          <p:nvPr>
            <p:ph type="dt" sz="half" idx="10"/>
          </p:nvPr>
        </p:nvSpPr>
        <p:spPr/>
        <p:txBody>
          <a:bodyPr/>
          <a:lstStyle/>
          <a:p>
            <a:fld id="{C8D1E115-9C23-4989-9CFC-4898E9E7721A}" type="datetimeFigureOut">
              <a:rPr lang="el-GR" smtClean="0"/>
              <a:t>11/4/2025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966838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D1E115-9C23-4989-9CFC-4898E9E7721A}" type="datetimeFigureOut">
              <a:rPr lang="el-GR" smtClean="0"/>
              <a:t>11/4/2025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3531114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l-G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11/4/2025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958239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l-G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l-G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8D1E115-9C23-4989-9CFC-4898E9E7721A}" type="datetimeFigureOut">
              <a:rPr lang="el-GR" smtClean="0"/>
              <a:t>11/4/2025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41B2ADC5-7AC2-49E0-A1C6-32DE2A1A1ED9}" type="slidenum">
              <a:rPr lang="el-GR" smtClean="0"/>
              <a:t>‹#›</a:t>
            </a:fld>
            <a:endParaRPr lang="el-GR"/>
          </a:p>
        </p:txBody>
      </p:sp>
    </p:spTree>
    <p:extLst>
      <p:ext uri="{BB962C8B-B14F-4D97-AF65-F5344CB8AC3E}">
        <p14:creationId xmlns:p14="http://schemas.microsoft.com/office/powerpoint/2010/main" val="160744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Κάντε κλικ για να επεξεργαστείτε το στυλ του κύριου τίτλου</a:t>
            </a:r>
            <a:endParaRPr lang="el-G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Κάντε κλικ για να επεξεργαστείτε τα στυλ κύριου κειμένου</a:t>
            </a:r>
          </a:p>
          <a:p>
            <a:pPr lvl="1"/>
            <a:r>
              <a:rPr lang="en-GB"/>
              <a:t>Δεύτερο επίπεδο</a:t>
            </a:r>
          </a:p>
          <a:p>
            <a:pPr lvl="2"/>
            <a:r>
              <a:rPr lang="en-GB"/>
              <a:t>Τρίτο επίπεδο</a:t>
            </a:r>
          </a:p>
          <a:p>
            <a:pPr lvl="3"/>
            <a:r>
              <a:rPr lang="en-GB"/>
              <a:t>Τέταρτο επίπεδο</a:t>
            </a:r>
          </a:p>
          <a:p>
            <a:pPr lvl="4"/>
            <a:r>
              <a:rPr lang="en-GB"/>
              <a:t>Πέμπτο επίπεδο</a:t>
            </a:r>
            <a:endParaRPr lang="el-G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D1E115-9C23-4989-9CFC-4898E9E7721A}" type="datetimeFigureOut">
              <a:rPr lang="el-GR" smtClean="0"/>
              <a:t>11/4/2025</a:t>
            </a:fld>
            <a:endParaRPr lang="el-G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B2ADC5-7AC2-49E0-A1C6-32DE2A1A1ED9}" type="slidenum">
              <a:rPr lang="el-GR" smtClean="0"/>
              <a:t>‹#›</a:t>
            </a:fld>
            <a:endParaRPr lang="el-GR"/>
          </a:p>
        </p:txBody>
      </p:sp>
    </p:spTree>
    <p:extLst>
      <p:ext uri="{BB962C8B-B14F-4D97-AF65-F5344CB8AC3E}">
        <p14:creationId xmlns:p14="http://schemas.microsoft.com/office/powerpoint/2010/main" val="33175271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hyperlink" Target="https://www.equinoxpub.com/home/teaching-linguistics-reflections-practice-koenraad-kuiper/"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www.learningforjustice.org/classroom-resources/lessons/examining-stereotypes-in-books"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 name="Ορθογώνιο 9"/>
          <p:cNvSpPr/>
          <p:nvPr/>
        </p:nvSpPr>
        <p:spPr>
          <a:xfrm>
            <a:off x="0" y="0"/>
            <a:ext cx="12192000" cy="60674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 name="Εικόνα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004" y="591655"/>
            <a:ext cx="3282189" cy="931252"/>
          </a:xfrm>
          <a:prstGeom prst="rect">
            <a:avLst/>
          </a:prstGeom>
        </p:spPr>
      </p:pic>
      <p:sp>
        <p:nvSpPr>
          <p:cNvPr id="4" name="TextBox 3"/>
          <p:cNvSpPr txBox="1"/>
          <p:nvPr/>
        </p:nvSpPr>
        <p:spPr>
          <a:xfrm>
            <a:off x="367861" y="2677347"/>
            <a:ext cx="4834759" cy="1631216"/>
          </a:xfrm>
          <a:prstGeom prst="rect">
            <a:avLst/>
          </a:prstGeom>
          <a:noFill/>
        </p:spPr>
        <p:txBody>
          <a:bodyPr wrap="square" rtlCol="0">
            <a:spAutoFit/>
          </a:bodyPr>
          <a:lstStyle/>
          <a:p>
            <a:r>
              <a:rPr lang="el-GR" sz="4400" dirty="0">
                <a:solidFill>
                  <a:schemeClr val="bg1"/>
                </a:solidFill>
                <a:latin typeface="+mj-lt"/>
              </a:rPr>
              <a:t>Ενότητα</a:t>
            </a:r>
            <a:r>
              <a:rPr lang="en-US" sz="4400" dirty="0">
                <a:solidFill>
                  <a:schemeClr val="bg1"/>
                </a:solidFill>
                <a:latin typeface="+mj-lt"/>
              </a:rPr>
              <a:t> 1.3 </a:t>
            </a:r>
          </a:p>
          <a:p>
            <a:r>
              <a:rPr lang="en-US" sz="2800" b="1" dirty="0">
                <a:solidFill>
                  <a:srgbClr val="69ABDB"/>
                </a:solidFill>
              </a:rPr>
              <a:t>Σκέψεις για τη γλώσσα στην πράξη </a:t>
            </a:r>
          </a:p>
        </p:txBody>
      </p:sp>
      <p:sp>
        <p:nvSpPr>
          <p:cNvPr id="5" name="Ορθογώνιο 4"/>
          <p:cNvSpPr/>
          <p:nvPr/>
        </p:nvSpPr>
        <p:spPr>
          <a:xfrm>
            <a:off x="9959923" y="591655"/>
            <a:ext cx="1863011" cy="246221"/>
          </a:xfrm>
          <a:prstGeom prst="rect">
            <a:avLst/>
          </a:prstGeom>
        </p:spPr>
        <p:txBody>
          <a:bodyPr wrap="none">
            <a:spAutoFit/>
          </a:bodyPr>
          <a:lstStyle/>
          <a:p>
            <a:r>
              <a:rPr lang="en-US" sz="1000" dirty="0">
                <a:solidFill>
                  <a:srgbClr val="BDD7EE"/>
                </a:solidFill>
                <a:latin typeface="Open Sans Hebrew" panose="00000500000000000000" pitchFamily="2" charset="-79"/>
                <a:cs typeface="Open Sans Hebrew" panose="00000500000000000000" pitchFamily="2" charset="-79"/>
              </a:rPr>
              <a:t>Αριθμός έργου: </a:t>
            </a:r>
            <a:r>
              <a:rPr lang="el-GR" sz="1000" dirty="0">
                <a:solidFill>
                  <a:srgbClr val="BDD7EE"/>
                </a:solidFill>
                <a:latin typeface="Open Sans Hebrew" panose="00000500000000000000" pitchFamily="2" charset="-79"/>
                <a:cs typeface="Open Sans Hebrew" panose="00000500000000000000" pitchFamily="2" charset="-79"/>
              </a:rPr>
              <a:t>101056515</a:t>
            </a:r>
            <a:endParaRPr lang="en-US" sz="1100" dirty="0">
              <a:solidFill>
                <a:srgbClr val="BDD7EE"/>
              </a:solidFill>
            </a:endParaRPr>
          </a:p>
        </p:txBody>
      </p:sp>
      <p:pic>
        <p:nvPicPr>
          <p:cNvPr id="7" name="Εικόνα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39729" y="5562295"/>
            <a:ext cx="4353486" cy="625117"/>
          </a:xfrm>
          <a:prstGeom prst="rect">
            <a:avLst/>
          </a:prstGeom>
        </p:spPr>
      </p:pic>
      <p:pic>
        <p:nvPicPr>
          <p:cNvPr id="8" name="Εικόνα 7"/>
          <p:cNvPicPr>
            <a:picLocks noChangeAspect="1"/>
          </p:cNvPicPr>
          <p:nvPr/>
        </p:nvPicPr>
        <p:blipFill rotWithShape="1">
          <a:blip r:embed="rId6">
            <a:extLst>
              <a:ext uri="{28A0092B-C50C-407E-A947-70E740481C1C}">
                <a14:useLocalDpi xmlns:a14="http://schemas.microsoft.com/office/drawing/2010/main" val="0"/>
              </a:ext>
            </a:extLst>
          </a:blip>
          <a:srcRect l="35221"/>
          <a:stretch/>
        </p:blipFill>
        <p:spPr>
          <a:xfrm>
            <a:off x="2785241" y="5517550"/>
            <a:ext cx="3984284" cy="635376"/>
          </a:xfrm>
          <a:prstGeom prst="rect">
            <a:avLst/>
          </a:prstGeom>
        </p:spPr>
      </p:pic>
      <p:pic>
        <p:nvPicPr>
          <p:cNvPr id="9" name="Εικόνα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006" y="5669078"/>
            <a:ext cx="905752" cy="332637"/>
          </a:xfrm>
          <a:prstGeom prst="rect">
            <a:avLst/>
          </a:prstGeom>
        </p:spPr>
      </p:pic>
      <p:sp>
        <p:nvSpPr>
          <p:cNvPr id="11"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12" name="Εικόνα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pic>
        <p:nvPicPr>
          <p:cNvPr id="13" name="Εικόνα 12"/>
          <p:cNvPicPr>
            <a:picLocks noChangeAspect="1"/>
          </p:cNvPicPr>
          <p:nvPr/>
        </p:nvPicPr>
        <p:blipFill rotWithShape="1">
          <a:blip r:embed="rId9" cstate="print">
            <a:extLst>
              <a:ext uri="{28A0092B-C50C-407E-A947-70E740481C1C}">
                <a14:useLocalDpi xmlns:a14="http://schemas.microsoft.com/office/drawing/2010/main" val="0"/>
              </a:ext>
            </a:extLst>
          </a:blip>
          <a:srcRect l="17430" r="66744"/>
          <a:stretch/>
        </p:blipFill>
        <p:spPr>
          <a:xfrm>
            <a:off x="1648921" y="5480243"/>
            <a:ext cx="899577" cy="587182"/>
          </a:xfrm>
          <a:prstGeom prst="rect">
            <a:avLst/>
          </a:prstGeom>
        </p:spPr>
      </p:pic>
    </p:spTree>
    <p:extLst>
      <p:ext uri="{BB962C8B-B14F-4D97-AF65-F5344CB8AC3E}">
        <p14:creationId xmlns:p14="http://schemas.microsoft.com/office/powerpoint/2010/main" val="2008189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183188" y="1140822"/>
            <a:ext cx="6172200" cy="4720228"/>
          </a:xfrm>
          <a:solidFill>
            <a:srgbClr val="BDD7EE"/>
          </a:solidFill>
        </p:spPr>
        <p:txBody>
          <a:bodyPr>
            <a:normAutofit fontScale="77500" lnSpcReduction="20000"/>
          </a:bodyPr>
          <a:lstStyle/>
          <a:p>
            <a:pPr marL="0" indent="0" algn="just">
              <a:buNone/>
            </a:pPr>
            <a:endParaRPr lang="en-US" sz="2400" dirty="0">
              <a:solidFill>
                <a:schemeClr val="bg1"/>
              </a:solidFill>
            </a:endParaRPr>
          </a:p>
          <a:p>
            <a:pPr>
              <a:lnSpc>
                <a:spcPct val="107000"/>
              </a:lnSpc>
              <a:spcBef>
                <a:spcPts val="1200"/>
              </a:spcBef>
              <a:spcAft>
                <a:spcPts val="12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Διδασκαλία της γλωσσολογίας: Σκέψεις για την πράξη</a:t>
            </a:r>
            <a:r>
              <a:rPr lang="el-GR" sz="1800" dirty="0">
                <a:effectLst/>
                <a:latin typeface="Calibri" panose="020F0502020204030204" pitchFamily="34" charset="0"/>
                <a:ea typeface="Calibri" panose="020F0502020204030204" pitchFamily="34" charset="0"/>
                <a:cs typeface="Calibri" panose="020F0502020204030204" pitchFamily="34" charset="0"/>
              </a:rPr>
              <a:t>: Kuiper, K. (Ed.). (n.d.). </a:t>
            </a:r>
            <a:r>
              <a:rPr lang="el-GR" sz="1800" i="1" dirty="0">
                <a:effectLst/>
                <a:latin typeface="Calibri" panose="020F0502020204030204" pitchFamily="34" charset="0"/>
                <a:ea typeface="Calibri" panose="020F0502020204030204" pitchFamily="34" charset="0"/>
                <a:cs typeface="Calibri" panose="020F0502020204030204" pitchFamily="34" charset="0"/>
              </a:rPr>
              <a:t>Teaching Linguistics: Reflections on Practice</a:t>
            </a:r>
            <a:r>
              <a:rPr lang="el-GR" sz="1800" dirty="0">
                <a:effectLst/>
                <a:latin typeface="Calibri" panose="020F0502020204030204" pitchFamily="34" charset="0"/>
                <a:ea typeface="Calibri" panose="020F0502020204030204" pitchFamily="34" charset="0"/>
                <a:cs typeface="Calibri" panose="020F0502020204030204" pitchFamily="34" charset="0"/>
              </a:rPr>
              <a:t>. Equinox Publishing. Ανακτήθηκε από </a:t>
            </a:r>
            <a:r>
              <a:rPr lang="el-GR"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https://www.equinoxpub.com/home/teaching-linguistics-reflections-practice-koenraad-kuiper/.</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Σκέψεις για τη γλώσσα</a:t>
            </a:r>
            <a:r>
              <a:rPr lang="el-GR" sz="1800" dirty="0">
                <a:effectLst/>
                <a:latin typeface="Calibri" panose="020F0502020204030204" pitchFamily="34" charset="0"/>
                <a:ea typeface="Calibri" panose="020F0502020204030204" pitchFamily="34" charset="0"/>
                <a:cs typeface="Calibri" panose="020F0502020204030204" pitchFamily="34" charset="0"/>
              </a:rPr>
              <a:t>: Chomsky, N. (1975). </a:t>
            </a:r>
            <a:r>
              <a:rPr lang="el-GR" sz="1800" i="1" dirty="0">
                <a:effectLst/>
                <a:latin typeface="Calibri" panose="020F0502020204030204" pitchFamily="34" charset="0"/>
                <a:ea typeface="Calibri" panose="020F0502020204030204" pitchFamily="34" charset="0"/>
                <a:cs typeface="Calibri" panose="020F0502020204030204" pitchFamily="34" charset="0"/>
              </a:rPr>
              <a:t>Σκέψεις για τη γλώσσα</a:t>
            </a:r>
            <a:r>
              <a:rPr lang="el-GR" sz="1800" dirty="0">
                <a:effectLst/>
                <a:latin typeface="Calibri" panose="020F0502020204030204" pitchFamily="34" charset="0"/>
                <a:ea typeface="Calibri" panose="020F0502020204030204" pitchFamily="34" charset="0"/>
                <a:cs typeface="Calibri" panose="020F0502020204030204" pitchFamily="34" charset="0"/>
              </a:rPr>
              <a:t>. Pantheon Books.</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Κριτική ανάλυση λόγου: Η κριτική μελέτη της γλώσσας. </a:t>
            </a:r>
            <a:r>
              <a:rPr lang="el-GR" sz="1800" dirty="0">
                <a:effectLst/>
                <a:latin typeface="Calibri" panose="020F0502020204030204" pitchFamily="34" charset="0"/>
                <a:ea typeface="Calibri" panose="020F0502020204030204" pitchFamily="34" charset="0"/>
                <a:cs typeface="Calibri" panose="020F0502020204030204" pitchFamily="34" charset="0"/>
              </a:rPr>
              <a:t>Fairclough, N. (1995). Longman.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Πολυτροπικός λόγος: Τρόποι και Μέσα της Σύγχρονης Επικοινωνίας. </a:t>
            </a:r>
            <a:r>
              <a:rPr lang="en-US" sz="1800" dirty="0">
                <a:effectLst/>
                <a:latin typeface="Calibri" panose="020F0502020204030204" pitchFamily="34" charset="0"/>
                <a:ea typeface="Calibri" panose="020F0502020204030204" pitchFamily="34" charset="0"/>
                <a:cs typeface="Calibri" panose="020F0502020204030204" pitchFamily="34" charset="0"/>
              </a:rPr>
              <a:t>Kress, G., &amp; van Leeuwen, T. (2001). Arnold.</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1200"/>
              </a:spcBef>
              <a:spcAft>
                <a:spcPts val="1200"/>
              </a:spcAft>
            </a:pPr>
            <a:r>
              <a:rPr lang="el-GR" sz="1800" b="1" dirty="0">
                <a:effectLst/>
                <a:latin typeface="Calibri" panose="020F0502020204030204" pitchFamily="34" charset="0"/>
                <a:ea typeface="Calibri" panose="020F0502020204030204" pitchFamily="34" charset="0"/>
                <a:cs typeface="Calibri" panose="020F0502020204030204" pitchFamily="34" charset="0"/>
              </a:rPr>
              <a:t>Μάθηση για τη δικαιοσύνη</a:t>
            </a:r>
            <a:r>
              <a:rPr lang="el-GR" sz="1800" dirty="0">
                <a:effectLst/>
                <a:latin typeface="Calibri" panose="020F0502020204030204" pitchFamily="34" charset="0"/>
                <a:ea typeface="Calibri" panose="020F0502020204030204" pitchFamily="34" charset="0"/>
                <a:cs typeface="Calibri" panose="020F0502020204030204" pitchFamily="34" charset="0"/>
              </a:rPr>
              <a:t>. (n.d.). </a:t>
            </a:r>
            <a:r>
              <a:rPr lang="el-GR" sz="1800" i="1" dirty="0">
                <a:effectLst/>
                <a:latin typeface="Calibri" panose="020F0502020204030204" pitchFamily="34" charset="0"/>
                <a:ea typeface="Calibri" panose="020F0502020204030204" pitchFamily="34" charset="0"/>
                <a:cs typeface="Calibri" panose="020F0502020204030204" pitchFamily="34" charset="0"/>
              </a:rPr>
              <a:t>Εξέταση των στερεοτύπων στα βιβλία</a:t>
            </a:r>
            <a:r>
              <a:rPr lang="el-GR" sz="1800" dirty="0">
                <a:effectLst/>
                <a:latin typeface="Calibri" panose="020F0502020204030204" pitchFamily="34" charset="0"/>
                <a:ea typeface="Calibri" panose="020F0502020204030204" pitchFamily="34" charset="0"/>
                <a:cs typeface="Calibri" panose="020F0502020204030204" pitchFamily="34" charset="0"/>
              </a:rPr>
              <a:t>. Μάθηση για τη Δικαιοσύνη. </a:t>
            </a:r>
            <a:r>
              <a:rPr lang="el-GR" sz="1800" dirty="0">
                <a:effectLst/>
                <a:latin typeface="Calibri" panose="020F0502020204030204" pitchFamily="34" charset="0"/>
                <a:ea typeface="Calibri" panose="020F0502020204030204" pitchFamily="34" charset="0"/>
                <a:cs typeface="Calibri" panose="020F0502020204030204" pitchFamily="34" charset="0"/>
                <a:hlinkClick r:id="rId4"/>
              </a:rPr>
              <a:t>https://www.learningforjustice.org/classroom-resources/lessons/examining-stereotypes-in-books</a:t>
            </a:r>
            <a:endParaRPr lang="es-ES" sz="1800" dirty="0">
              <a:effectLst/>
              <a:latin typeface="Calibri" panose="020F0502020204030204" pitchFamily="34" charset="0"/>
              <a:ea typeface="Calibri" panose="020F0502020204030204" pitchFamily="34" charset="0"/>
              <a:cs typeface="Calibri" panose="020F0502020204030204" pitchFamily="34" charset="0"/>
            </a:endParaRPr>
          </a:p>
          <a:p>
            <a:pPr>
              <a:lnSpc>
                <a:spcPct val="107000"/>
              </a:lnSpc>
              <a:spcBef>
                <a:spcPts val="1200"/>
              </a:spcBef>
              <a:spcAft>
                <a:spcPts val="1200"/>
              </a:spcAft>
            </a:pP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Edutopia</a:t>
            </a:r>
            <a:endParaRPr lang="es-ES" sz="1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Τίτλος 1"/>
          <p:cNvSpPr>
            <a:spLocks noGrp="1"/>
          </p:cNvSpPr>
          <p:nvPr>
            <p:ph type="title"/>
          </p:nvPr>
        </p:nvSpPr>
        <p:spPr>
          <a:xfrm>
            <a:off x="436789" y="3161302"/>
            <a:ext cx="4286251" cy="679268"/>
          </a:xfrm>
        </p:spPr>
        <p:txBody>
          <a:bodyPr>
            <a:noAutofit/>
          </a:bodyPr>
          <a:lstStyle/>
          <a:p>
            <a:r>
              <a:rPr lang="en-US" sz="4000" b="1" dirty="0">
                <a:solidFill>
                  <a:srgbClr val="232765"/>
                </a:solidFill>
                <a:latin typeface="+mn-lt"/>
              </a:rPr>
              <a:t>Προτεινόμενα αναγνώσματα και πηγές </a:t>
            </a:r>
          </a:p>
        </p:txBody>
      </p:sp>
    </p:spTree>
    <p:extLst>
      <p:ext uri="{BB962C8B-B14F-4D97-AF65-F5344CB8AC3E}">
        <p14:creationId xmlns:p14="http://schemas.microsoft.com/office/powerpoint/2010/main" val="13844332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B01F2570-F5D4-4C98-B5B7-BEDDB04DE2D3}"/>
              </a:ext>
            </a:extLst>
          </p:cNvPr>
          <p:cNvSpPr txBox="1">
            <a:spLocks/>
          </p:cNvSpPr>
          <p:nvPr/>
        </p:nvSpPr>
        <p:spPr>
          <a:xfrm>
            <a:off x="1825334" y="6322957"/>
            <a:ext cx="9830638" cy="3676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900" dirty="0">
                <a:solidFill>
                  <a:srgbClr val="004494"/>
                </a:solidFill>
              </a:rPr>
              <a:t>Το έργο αυτό χρηματοδοτήθηκε με την υποστήριξη της Ευρωπαϊκής Επιτροπής. Η παρούσα δημοσίευση αντικατοπτρίζει τις απόψεις μόνο του συγγραφέα και η Επιτροπή δεν μπορεί να θεωρηθεί υπεύθυνη για οποιαδήποτε χρήση των πληροφοριών που περιέχονται σε αυτήν. </a:t>
            </a:r>
          </a:p>
        </p:txBody>
      </p:sp>
      <p:pic>
        <p:nvPicPr>
          <p:cNvPr id="7" name="Εικόνα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004" y="6322957"/>
            <a:ext cx="1355329" cy="367633"/>
          </a:xfrm>
          <a:prstGeom prst="rect">
            <a:avLst/>
          </a:prstGeom>
        </p:spPr>
      </p:pic>
      <p:sp>
        <p:nvSpPr>
          <p:cNvPr id="9" name="Ορθογώνιο 8"/>
          <p:cNvSpPr/>
          <p:nvPr/>
        </p:nvSpPr>
        <p:spPr>
          <a:xfrm>
            <a:off x="361387" y="1340822"/>
            <a:ext cx="4724400" cy="584775"/>
          </a:xfrm>
          <a:prstGeom prst="rect">
            <a:avLst/>
          </a:prstGeom>
        </p:spPr>
        <p:txBody>
          <a:bodyPr wrap="square">
            <a:spAutoFit/>
          </a:bodyPr>
          <a:lstStyle/>
          <a:p>
            <a:r>
              <a:rPr lang="en-US" sz="3200" b="1" i="0" dirty="0">
                <a:solidFill>
                  <a:schemeClr val="bg1"/>
                </a:solidFill>
                <a:effectLst/>
                <a:latin typeface="+mj-lt"/>
              </a:rPr>
              <a:t>Σας ευχαριστώ </a:t>
            </a:r>
            <a:r>
              <a:rPr lang="en-US" sz="3200" b="1" dirty="0">
                <a:solidFill>
                  <a:schemeClr val="bg1"/>
                </a:solidFill>
                <a:latin typeface="+mj-lt"/>
                <a:sym typeface="Wingdings" panose="05000000000000000000" pitchFamily="2" charset="2"/>
              </a:rPr>
              <a:t></a:t>
            </a:r>
            <a:endParaRPr lang="el-GR" sz="3200" b="1" dirty="0">
              <a:solidFill>
                <a:schemeClr val="bg1"/>
              </a:solidFill>
              <a:latin typeface="+mj-lt"/>
            </a:endParaRPr>
          </a:p>
        </p:txBody>
      </p:sp>
      <p:sp>
        <p:nvSpPr>
          <p:cNvPr id="10" name="Ορθογώνιο 9"/>
          <p:cNvSpPr/>
          <p:nvPr/>
        </p:nvSpPr>
        <p:spPr>
          <a:xfrm>
            <a:off x="361387" y="2794948"/>
            <a:ext cx="3173561" cy="646331"/>
          </a:xfrm>
          <a:prstGeom prst="rect">
            <a:avLst/>
          </a:prstGeom>
        </p:spPr>
        <p:txBody>
          <a:bodyPr wrap="none">
            <a:spAutoFit/>
          </a:bodyPr>
          <a:lstStyle/>
          <a:p>
            <a:r>
              <a:rPr lang="en-GB" sz="3600" b="1" dirty="0">
                <a:solidFill>
                  <a:srgbClr val="BDD7EE"/>
                </a:solidFill>
              </a:rPr>
              <a:t>Ερωτήσεις;</a:t>
            </a:r>
          </a:p>
        </p:txBody>
      </p:sp>
      <p:pic>
        <p:nvPicPr>
          <p:cNvPr id="11" name="Εικόνα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04" y="738627"/>
            <a:ext cx="2122430" cy="602195"/>
          </a:xfrm>
          <a:prstGeom prst="rect">
            <a:avLst/>
          </a:prstGeom>
        </p:spPr>
      </p:pic>
    </p:spTree>
    <p:extLst>
      <p:ext uri="{BB962C8B-B14F-4D97-AF65-F5344CB8AC3E}">
        <p14:creationId xmlns:p14="http://schemas.microsoft.com/office/powerpoint/2010/main" val="5520323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8ACDD"/>
        </a:solidFill>
        <a:effectLst/>
      </p:bgPr>
    </p:bg>
    <p:spTree>
      <p:nvGrpSpPr>
        <p:cNvPr id="1" name=""/>
        <p:cNvGrpSpPr/>
        <p:nvPr/>
      </p:nvGrpSpPr>
      <p:grpSpPr>
        <a:xfrm>
          <a:off x="0" y="0"/>
          <a:ext cx="0" cy="0"/>
          <a:chOff x="0" y="0"/>
          <a:chExt cx="0" cy="0"/>
        </a:xfrm>
      </p:grpSpPr>
      <p:sp>
        <p:nvSpPr>
          <p:cNvPr id="12" name="Title 1"/>
          <p:cNvSpPr txBox="1">
            <a:spLocks/>
          </p:cNvSpPr>
          <p:nvPr/>
        </p:nvSpPr>
        <p:spPr>
          <a:xfrm>
            <a:off x="-1" y="4089383"/>
            <a:ext cx="12192000" cy="10414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l-GR" b="1" dirty="0">
                <a:solidFill>
                  <a:srgbClr val="252865"/>
                </a:solidFill>
                <a:latin typeface="+mn-lt"/>
                <a:cs typeface="Arial" panose="020B0604020202020204" pitchFamily="34" charset="0"/>
              </a:rPr>
              <a:t>ΕΝΟΤΗΤΑ</a:t>
            </a:r>
            <a:r>
              <a:rPr lang="en-US" b="1" dirty="0">
                <a:solidFill>
                  <a:srgbClr val="252865"/>
                </a:solidFill>
                <a:latin typeface="+mn-lt"/>
                <a:cs typeface="Arial" panose="020B0604020202020204" pitchFamily="34" charset="0"/>
              </a:rPr>
              <a:t> 1</a:t>
            </a:r>
          </a:p>
        </p:txBody>
      </p:sp>
      <p:pic>
        <p:nvPicPr>
          <p:cNvPr id="5" name="Εικόνα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040" y="2520743"/>
            <a:ext cx="1841920" cy="1816514"/>
          </a:xfrm>
          <a:prstGeom prst="rect">
            <a:avLst/>
          </a:prstGeom>
        </p:spPr>
      </p:pic>
    </p:spTree>
    <p:extLst>
      <p:ext uri="{BB962C8B-B14F-4D97-AF65-F5344CB8AC3E}">
        <p14:creationId xmlns:p14="http://schemas.microsoft.com/office/powerpoint/2010/main" val="14444860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2400" b="1" dirty="0">
                <a:solidFill>
                  <a:srgbClr val="232765"/>
                </a:solidFill>
                <a:latin typeface="+mn-lt"/>
              </a:rPr>
              <a:t>Η σημασία της γλώσσας </a:t>
            </a:r>
          </a:p>
        </p:txBody>
      </p:sp>
      <p:graphicFrame>
        <p:nvGraphicFramePr>
          <p:cNvPr id="5" name="Θέση περιεχομένου 2">
            <a:extLst>
              <a:ext uri="{FF2B5EF4-FFF2-40B4-BE49-F238E27FC236}">
                <a16:creationId xmlns:a16="http://schemas.microsoft.com/office/drawing/2014/main" id="{30D4C5D5-9B81-D3FB-4AAB-E70AE5EED2FF}"/>
              </a:ext>
            </a:extLst>
          </p:cNvPr>
          <p:cNvGraphicFramePr>
            <a:graphicFrameLocks noGrp="1"/>
          </p:cNvGraphicFramePr>
          <p:nvPr>
            <p:ph idx="1"/>
            <p:extLst>
              <p:ext uri="{D42A27DB-BD31-4B8C-83A1-F6EECF244321}">
                <p14:modId xmlns:p14="http://schemas.microsoft.com/office/powerpoint/2010/main" val="951342713"/>
              </p:ext>
            </p:extLst>
          </p:nvPr>
        </p:nvGraphicFramePr>
        <p:xfrm>
          <a:off x="485775" y="2002971"/>
          <a:ext cx="10868025" cy="39449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90162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5183188" y="1140822"/>
            <a:ext cx="6172200" cy="4720228"/>
          </a:xfrm>
          <a:solidFill>
            <a:srgbClr val="BDD7EE"/>
          </a:solidFill>
        </p:spPr>
        <p:txBody>
          <a:bodyPr>
            <a:normAutofit/>
          </a:bodyPr>
          <a:lstStyle/>
          <a:p>
            <a:pPr marL="0" indent="0" algn="just">
              <a:buNone/>
            </a:pPr>
            <a:endParaRPr lang="en-US" sz="2400" dirty="0">
              <a:solidFill>
                <a:schemeClr val="bg1"/>
              </a:solidFill>
            </a:endParaRPr>
          </a:p>
          <a:p>
            <a:pPr marL="0" indent="0" algn="just">
              <a:buNone/>
            </a:pPr>
            <a:endParaRPr lang="en-US" sz="2400" dirty="0">
              <a:solidFill>
                <a:schemeClr val="bg1"/>
              </a:solidFill>
            </a:endParaRPr>
          </a:p>
          <a:p>
            <a:pPr marL="0" indent="0" algn="just">
              <a:buNone/>
            </a:pPr>
            <a:r>
              <a:rPr lang="en-US" sz="2400" dirty="0">
                <a:solidFill>
                  <a:schemeClr val="bg1"/>
                </a:solidFill>
              </a:rPr>
              <a:t>Η σκόπιμη και σ</a:t>
            </a:r>
            <a:r>
              <a:rPr lang="el-GR" sz="2400" dirty="0" err="1">
                <a:solidFill>
                  <a:schemeClr val="bg1"/>
                </a:solidFill>
              </a:rPr>
              <a:t>τοχευμένη</a:t>
            </a:r>
            <a:r>
              <a:rPr lang="el-GR" sz="2400" dirty="0">
                <a:solidFill>
                  <a:schemeClr val="bg1"/>
                </a:solidFill>
              </a:rPr>
              <a:t> </a:t>
            </a:r>
            <a:r>
              <a:rPr lang="en-US" sz="2400" dirty="0">
                <a:solidFill>
                  <a:schemeClr val="bg1"/>
                </a:solidFill>
              </a:rPr>
              <a:t>π</a:t>
            </a:r>
            <a:r>
              <a:rPr lang="en-US" sz="2400" dirty="0" err="1">
                <a:solidFill>
                  <a:schemeClr val="bg1"/>
                </a:solidFill>
              </a:rPr>
              <a:t>ράξη</a:t>
            </a:r>
            <a:r>
              <a:rPr lang="en-US" sz="2400" dirty="0">
                <a:solidFill>
                  <a:schemeClr val="bg1"/>
                </a:solidFill>
              </a:rPr>
              <a:t> της σκέψης που επικεντρώνεται σε τρόπους ανταπόκρισης σε προβληματικές καταστάσεις στη διδασκαλία και εκμάθηση γλωσσών. Περιλαμβάνει όχι απλώς μια αλληλουχία ιδεών, αλλά μια διαδοχική διάταξη με τέτοιο τρόπο ώστε ο δάσκαλος και ο μαθητής να στηρίζονται ή να αναφέρονται σε προηγούμενες γνώσεις που διδάχθηκαν ή/και μαθαίνουν. </a:t>
            </a:r>
          </a:p>
        </p:txBody>
      </p:sp>
      <p:sp>
        <p:nvSpPr>
          <p:cNvPr id="6" name="Τίτλος 1"/>
          <p:cNvSpPr>
            <a:spLocks noGrp="1"/>
          </p:cNvSpPr>
          <p:nvPr>
            <p:ph type="title"/>
          </p:nvPr>
        </p:nvSpPr>
        <p:spPr>
          <a:xfrm>
            <a:off x="436789" y="3161302"/>
            <a:ext cx="4286251" cy="679268"/>
          </a:xfrm>
        </p:spPr>
        <p:txBody>
          <a:bodyPr>
            <a:noAutofit/>
          </a:bodyPr>
          <a:lstStyle/>
          <a:p>
            <a:r>
              <a:rPr lang="en-US" sz="4000" b="1" dirty="0">
                <a:solidFill>
                  <a:srgbClr val="232765"/>
                </a:solidFill>
                <a:latin typeface="+mn-lt"/>
              </a:rPr>
              <a:t>Τι </a:t>
            </a:r>
            <a:r>
              <a:rPr lang="en-US" sz="4000" b="1" dirty="0" err="1">
                <a:solidFill>
                  <a:srgbClr val="232765"/>
                </a:solidFill>
                <a:latin typeface="+mn-lt"/>
              </a:rPr>
              <a:t>σημ</a:t>
            </a:r>
            <a:r>
              <a:rPr lang="en-US" sz="4000" b="1" dirty="0">
                <a:solidFill>
                  <a:srgbClr val="232765"/>
                </a:solidFill>
                <a:latin typeface="+mn-lt"/>
              </a:rPr>
              <a:t>αίνει αν</a:t>
            </a:r>
            <a:r>
              <a:rPr lang="el-GR" sz="4000" b="1" dirty="0" err="1">
                <a:solidFill>
                  <a:srgbClr val="232765"/>
                </a:solidFill>
                <a:latin typeface="+mn-lt"/>
              </a:rPr>
              <a:t>αστοχασμός</a:t>
            </a:r>
            <a:r>
              <a:rPr lang="en-US" sz="4000" b="1" dirty="0">
                <a:solidFill>
                  <a:srgbClr val="232765"/>
                </a:solidFill>
                <a:latin typeface="+mn-lt"/>
              </a:rPr>
              <a:t>; </a:t>
            </a:r>
          </a:p>
        </p:txBody>
      </p:sp>
    </p:spTree>
    <p:extLst>
      <p:ext uri="{BB962C8B-B14F-4D97-AF65-F5344CB8AC3E}">
        <p14:creationId xmlns:p14="http://schemas.microsoft.com/office/powerpoint/2010/main" val="5049822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rmAutofit/>
          </a:bodyPr>
          <a:lstStyle/>
          <a:p>
            <a:r>
              <a:rPr lang="en-US" sz="4800" b="1" dirty="0">
                <a:solidFill>
                  <a:srgbClr val="232765"/>
                </a:solidFill>
                <a:latin typeface="+mn-lt"/>
              </a:rPr>
              <a:t>Αναστοχασμός στη γλωσσική εκπαίδευση</a:t>
            </a:r>
          </a:p>
        </p:txBody>
      </p:sp>
      <p:sp>
        <p:nvSpPr>
          <p:cNvPr id="3" name="Υπότιτλος 2"/>
          <p:cNvSpPr>
            <a:spLocks noGrp="1"/>
          </p:cNvSpPr>
          <p:nvPr>
            <p:ph type="subTitle" idx="1"/>
          </p:nvPr>
        </p:nvSpPr>
        <p:spPr/>
        <p:txBody>
          <a:bodyPr/>
          <a:lstStyle/>
          <a:p>
            <a:pPr marL="342900" indent="-342900">
              <a:buFont typeface="Arial" panose="020B0604020202020204" pitchFamily="34" charset="0"/>
              <a:buChar char="•"/>
            </a:pPr>
            <a:r>
              <a:rPr lang="en-US" b="1" dirty="0">
                <a:solidFill>
                  <a:srgbClr val="67ADDB"/>
                </a:solidFill>
              </a:rPr>
              <a:t>Αναστοχαστική πρακτική</a:t>
            </a:r>
          </a:p>
          <a:p>
            <a:pPr marL="342900" indent="-342900">
              <a:buFont typeface="Arial" panose="020B0604020202020204" pitchFamily="34" charset="0"/>
              <a:buChar char="•"/>
            </a:pPr>
            <a:r>
              <a:rPr lang="en-US" b="1" dirty="0">
                <a:solidFill>
                  <a:srgbClr val="67ADDB"/>
                </a:solidFill>
              </a:rPr>
              <a:t>Κριτική παιδαγωγική </a:t>
            </a:r>
          </a:p>
          <a:p>
            <a:pPr marL="342900" indent="-342900">
              <a:buFont typeface="Arial" panose="020B0604020202020204" pitchFamily="34" charset="0"/>
              <a:buChar char="•"/>
            </a:pPr>
            <a:r>
              <a:rPr lang="en-US" b="1" dirty="0">
                <a:solidFill>
                  <a:srgbClr val="67ADDB"/>
                </a:solidFill>
              </a:rPr>
              <a:t>Διδασκαλία με πολιτισμικ</a:t>
            </a:r>
            <a:r>
              <a:rPr lang="el-GR" b="1" dirty="0">
                <a:solidFill>
                  <a:srgbClr val="67ADDB"/>
                </a:solidFill>
              </a:rPr>
              <a:t>ό </a:t>
            </a:r>
            <a:r>
              <a:rPr lang="el-GR" b="1" dirty="0" err="1">
                <a:solidFill>
                  <a:srgbClr val="67ADDB"/>
                </a:solidFill>
              </a:rPr>
              <a:t>αναστοχασμό</a:t>
            </a:r>
            <a:endParaRPr lang="en-US" b="1" dirty="0">
              <a:solidFill>
                <a:srgbClr val="67ADDB"/>
              </a:solidFill>
            </a:endParaRPr>
          </a:p>
        </p:txBody>
      </p:sp>
    </p:spTree>
    <p:extLst>
      <p:ext uri="{BB962C8B-B14F-4D97-AF65-F5344CB8AC3E}">
        <p14:creationId xmlns:p14="http://schemas.microsoft.com/office/powerpoint/2010/main" val="2590373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3200" b="1" dirty="0">
                <a:solidFill>
                  <a:srgbClr val="232765"/>
                </a:solidFill>
                <a:latin typeface="+mn-lt"/>
              </a:rPr>
              <a:t>Αναστοχαστική πρακτική </a:t>
            </a:r>
          </a:p>
        </p:txBody>
      </p:sp>
      <p:sp>
        <p:nvSpPr>
          <p:cNvPr id="23" name="Θέση περιεχομένου 2">
            <a:extLst>
              <a:ext uri="{FF2B5EF4-FFF2-40B4-BE49-F238E27FC236}">
                <a16:creationId xmlns:a16="http://schemas.microsoft.com/office/drawing/2014/main" id="{6A207369-2F56-54AB-209B-E54041620A6C}"/>
              </a:ext>
            </a:extLst>
          </p:cNvPr>
          <p:cNvSpPr>
            <a:spLocks noGrp="1"/>
          </p:cNvSpPr>
          <p:nvPr>
            <p:ph sz="half" idx="1"/>
          </p:nvPr>
        </p:nvSpPr>
        <p:spPr>
          <a:xfrm>
            <a:off x="462642" y="2834139"/>
            <a:ext cx="5467351" cy="2263549"/>
          </a:xfrm>
          <a:solidFill>
            <a:srgbClr val="69ABDB"/>
          </a:solidFill>
        </p:spPr>
        <p:txBody>
          <a:bodyPr>
            <a:normAutofit/>
          </a:bodyPr>
          <a:lstStyle/>
          <a:p>
            <a:pPr marL="0" indent="0" algn="ctr">
              <a:buNone/>
            </a:pPr>
            <a:endPar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l-GR" sz="2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Αναστοχασμός </a:t>
            </a:r>
            <a:r>
              <a:rPr lang="es-ES" sz="20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εν </a:t>
            </a:r>
            <a:r>
              <a:rPr lang="el-GR" sz="2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δράσει</a:t>
            </a:r>
            <a:endParaRPr lang="es-E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s-E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n-GB" sz="2000" dirty="0">
                <a:solidFill>
                  <a:schemeClr val="bg1"/>
                </a:solidFill>
                <a:effectLst/>
              </a:rPr>
              <a:t>αναφέρεται στην ικανότητα σκέψης και διόρθωσης εν </a:t>
            </a:r>
            <a:r>
              <a:rPr lang="en-BE" sz="2000" dirty="0">
                <a:solidFill>
                  <a:schemeClr val="bg1"/>
                </a:solidFill>
                <a:effectLst/>
              </a:rPr>
              <a:t>κινήσει </a:t>
            </a:r>
            <a:endParaRPr lang="en-US" sz="2000" dirty="0">
              <a:solidFill>
                <a:schemeClr val="bg1"/>
              </a:solidFill>
            </a:endParaRPr>
          </a:p>
        </p:txBody>
      </p:sp>
      <p:sp>
        <p:nvSpPr>
          <p:cNvPr id="24" name="Θέση περιεχομένου 3">
            <a:extLst>
              <a:ext uri="{FF2B5EF4-FFF2-40B4-BE49-F238E27FC236}">
                <a16:creationId xmlns:a16="http://schemas.microsoft.com/office/drawing/2014/main" id="{853A3832-DB53-30D9-2CF2-AA605B5924AB}"/>
              </a:ext>
            </a:extLst>
          </p:cNvPr>
          <p:cNvSpPr txBox="1">
            <a:spLocks/>
          </p:cNvSpPr>
          <p:nvPr/>
        </p:nvSpPr>
        <p:spPr>
          <a:xfrm>
            <a:off x="6262007" y="2834138"/>
            <a:ext cx="5467351" cy="2263549"/>
          </a:xfrm>
          <a:prstGeom prst="rect">
            <a:avLst/>
          </a:prstGeom>
          <a:solidFill>
            <a:srgbClr val="3A4DA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l-GR" sz="20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Αναστοχασμός </a:t>
            </a:r>
            <a:r>
              <a:rPr lang="es-E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σε </a:t>
            </a:r>
            <a:r>
              <a:rPr lang="en-BE" sz="2000" dirty="0">
                <a:solidFill>
                  <a:schemeClr val="bg1"/>
                </a:solidFill>
                <a:effectLst/>
              </a:rPr>
              <a:t>δράση </a:t>
            </a:r>
            <a:endParaRPr lang="en-US" sz="2000" dirty="0">
              <a:solidFill>
                <a:schemeClr val="bg1"/>
              </a:solidFill>
            </a:endParaRPr>
          </a:p>
          <a:p>
            <a:pPr marL="0" indent="0">
              <a:buNone/>
            </a:pPr>
            <a:endParaRPr lang="en-US" sz="1800" dirty="0"/>
          </a:p>
          <a:p>
            <a:pPr marL="0" indent="0">
              <a:buNone/>
            </a:pPr>
            <a:r>
              <a:rPr lang="en-US" sz="2000" dirty="0">
                <a:solidFill>
                  <a:schemeClr val="bg1"/>
                </a:solidFill>
              </a:rPr>
              <a:t>περιλαμβάνει την αξιολόγηση και τη μάθηση από την προηγούμενη πρακτική και διδασκαλία </a:t>
            </a:r>
          </a:p>
        </p:txBody>
      </p:sp>
      <p:sp>
        <p:nvSpPr>
          <p:cNvPr id="26" name="TextBox 25">
            <a:extLst>
              <a:ext uri="{FF2B5EF4-FFF2-40B4-BE49-F238E27FC236}">
                <a16:creationId xmlns:a16="http://schemas.microsoft.com/office/drawing/2014/main" id="{CDB0C633-2B84-3CD0-82E1-2ADEFB50DECA}"/>
              </a:ext>
            </a:extLst>
          </p:cNvPr>
          <p:cNvSpPr txBox="1"/>
          <p:nvPr/>
        </p:nvSpPr>
        <p:spPr>
          <a:xfrm>
            <a:off x="1012371" y="2142449"/>
            <a:ext cx="7711167" cy="646331"/>
          </a:xfrm>
          <a:prstGeom prst="rect">
            <a:avLst/>
          </a:prstGeom>
          <a:noFill/>
        </p:spPr>
        <p:txBody>
          <a:bodyPr wrap="square">
            <a:spAutoFit/>
          </a:bodyPr>
          <a:lstStyle/>
          <a:p>
            <a:r>
              <a:rPr lang="en-GB" b="0" i="0" u="none" strike="noStrike" dirty="0">
                <a:solidFill>
                  <a:srgbClr val="000000"/>
                </a:solidFill>
                <a:effectLst/>
                <a:latin typeface="-webkit-standard"/>
              </a:rPr>
              <a:t>Κριτική σκέψη σχετικά </a:t>
            </a:r>
            <a:r>
              <a:rPr lang="en-GB" b="0" i="0" u="none" strike="noStrike" dirty="0" err="1">
                <a:solidFill>
                  <a:srgbClr val="000000"/>
                </a:solidFill>
                <a:effectLst/>
                <a:latin typeface="-webkit-standard"/>
              </a:rPr>
              <a:t>με</a:t>
            </a:r>
            <a:r>
              <a:rPr lang="en-GB" b="0" i="0" u="none" strike="noStrike" dirty="0">
                <a:solidFill>
                  <a:srgbClr val="000000"/>
                </a:solidFill>
                <a:effectLst/>
                <a:latin typeface="-webkit-standard"/>
              </a:rPr>
              <a:t> </a:t>
            </a:r>
            <a:r>
              <a:rPr lang="el-GR" b="0" i="0" u="none" strike="noStrike" dirty="0">
                <a:solidFill>
                  <a:srgbClr val="000000"/>
                </a:solidFill>
                <a:effectLst/>
                <a:latin typeface="-webkit-standard"/>
              </a:rPr>
              <a:t>π</a:t>
            </a:r>
            <a:r>
              <a:rPr lang="en-GB" b="0" i="0" u="none" strike="noStrike" dirty="0" err="1">
                <a:solidFill>
                  <a:srgbClr val="000000"/>
                </a:solidFill>
                <a:effectLst/>
                <a:latin typeface="-webkit-standard"/>
              </a:rPr>
              <a:t>ρά</a:t>
            </a:r>
            <a:r>
              <a:rPr lang="el-GR" b="0" i="0" u="none" strike="noStrike" dirty="0">
                <a:solidFill>
                  <a:srgbClr val="000000"/>
                </a:solidFill>
                <a:effectLst/>
                <a:latin typeface="-webkit-standard"/>
              </a:rPr>
              <a:t>ξ</a:t>
            </a:r>
            <a:r>
              <a:rPr lang="en-GB" b="0" i="0" u="none" strike="noStrike" dirty="0" err="1">
                <a:solidFill>
                  <a:srgbClr val="000000"/>
                </a:solidFill>
                <a:effectLst/>
                <a:latin typeface="-webkit-standard"/>
              </a:rPr>
              <a:t>εις</a:t>
            </a:r>
            <a:r>
              <a:rPr lang="en-GB" b="0" i="0" u="none" strike="noStrike" dirty="0">
                <a:solidFill>
                  <a:srgbClr val="000000"/>
                </a:solidFill>
                <a:effectLst/>
                <a:latin typeface="-webkit-standard"/>
              </a:rPr>
              <a:t> για τη βελτίωση της συμμετοχικότητας και του αντίκτυπου στους μαθητές</a:t>
            </a:r>
            <a:endParaRPr lang="en-BE" dirty="0"/>
          </a:p>
        </p:txBody>
      </p:sp>
    </p:spTree>
    <p:extLst>
      <p:ext uri="{BB962C8B-B14F-4D97-AF65-F5344CB8AC3E}">
        <p14:creationId xmlns:p14="http://schemas.microsoft.com/office/powerpoint/2010/main" val="1737413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3200" b="1" dirty="0">
                <a:solidFill>
                  <a:srgbClr val="232765"/>
                </a:solidFill>
                <a:latin typeface="+mn-lt"/>
              </a:rPr>
              <a:t>Κριτική παιδαγωγική</a:t>
            </a:r>
          </a:p>
        </p:txBody>
      </p:sp>
      <p:sp>
        <p:nvSpPr>
          <p:cNvPr id="5" name="Content Placeholder 3">
            <a:extLst>
              <a:ext uri="{FF2B5EF4-FFF2-40B4-BE49-F238E27FC236}">
                <a16:creationId xmlns:a16="http://schemas.microsoft.com/office/drawing/2014/main" id="{19B63228-D5C7-2C69-3EB2-74EEDFC22960}"/>
              </a:ext>
            </a:extLst>
          </p:cNvPr>
          <p:cNvSpPr txBox="1">
            <a:spLocks/>
          </p:cNvSpPr>
          <p:nvPr/>
        </p:nvSpPr>
        <p:spPr>
          <a:xfrm>
            <a:off x="450253" y="1714956"/>
            <a:ext cx="6260790"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GB" sz="2400" dirty="0"/>
              <a:t>Υποστηρίζει το διάλογο για την αμφισβήτηση των κοινωνικών προτύπων και των δομών εξουσίας.</a:t>
            </a:r>
          </a:p>
          <a:p>
            <a:pPr algn="just"/>
            <a:r>
              <a:rPr lang="en-GB" sz="2400" dirty="0"/>
              <a:t>Προωθεί ένα συμμετοχικό και λιγότερο ιεραρχικό εκπαιδευτικό περιβάλλον.</a:t>
            </a:r>
            <a:endParaRPr lang="en-BE" sz="2400" dirty="0"/>
          </a:p>
        </p:txBody>
      </p:sp>
      <p:pic>
        <p:nvPicPr>
          <p:cNvPr id="6" name="Graphic 5" descr="Classroom">
            <a:extLst>
              <a:ext uri="{FF2B5EF4-FFF2-40B4-BE49-F238E27FC236}">
                <a16:creationId xmlns:a16="http://schemas.microsoft.com/office/drawing/2014/main" id="{4850F4EE-F955-F6CF-578C-53861132968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21726" y="1629089"/>
            <a:ext cx="3620021" cy="3620021"/>
          </a:xfrm>
          <a:prstGeom prst="rect">
            <a:avLst/>
          </a:prstGeom>
        </p:spPr>
      </p:pic>
    </p:spTree>
    <p:extLst>
      <p:ext uri="{BB962C8B-B14F-4D97-AF65-F5344CB8AC3E}">
        <p14:creationId xmlns:p14="http://schemas.microsoft.com/office/powerpoint/2010/main" val="326011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n-US" sz="3200" b="1" dirty="0">
                <a:solidFill>
                  <a:srgbClr val="232765"/>
                </a:solidFill>
                <a:latin typeface="+mn-lt"/>
              </a:rPr>
              <a:t>Διδασκαλία με πολιτισμική ανταπόκριση </a:t>
            </a:r>
            <a:br>
              <a:rPr lang="en-US" sz="3200" b="1" dirty="0">
                <a:solidFill>
                  <a:srgbClr val="232765"/>
                </a:solidFill>
                <a:latin typeface="+mn-lt"/>
              </a:rPr>
            </a:br>
            <a:endParaRPr lang="en-US" sz="3200" b="1" dirty="0">
              <a:solidFill>
                <a:srgbClr val="232765"/>
              </a:solidFill>
              <a:latin typeface="+mn-lt"/>
            </a:endParaRPr>
          </a:p>
        </p:txBody>
      </p:sp>
      <p:sp>
        <p:nvSpPr>
          <p:cNvPr id="4" name="Content Placeholder 3">
            <a:extLst>
              <a:ext uri="{FF2B5EF4-FFF2-40B4-BE49-F238E27FC236}">
                <a16:creationId xmlns:a16="http://schemas.microsoft.com/office/drawing/2014/main" id="{737AD724-DCF9-1DE8-C615-CA43E0010D21}"/>
              </a:ext>
            </a:extLst>
          </p:cNvPr>
          <p:cNvSpPr>
            <a:spLocks noGrp="1"/>
          </p:cNvSpPr>
          <p:nvPr>
            <p:ph idx="1"/>
          </p:nvPr>
        </p:nvSpPr>
        <p:spPr>
          <a:xfrm>
            <a:off x="838200" y="2444429"/>
            <a:ext cx="10515600" cy="984571"/>
          </a:xfrm>
          <a:ln w="57150">
            <a:solidFill>
              <a:srgbClr val="67ADDB"/>
            </a:solidFill>
          </a:ln>
        </p:spPr>
        <p:txBody>
          <a:bodyPr/>
          <a:lstStyle/>
          <a:p>
            <a:pPr marL="0" indent="0">
              <a:buNone/>
            </a:pPr>
            <a:r>
              <a:rPr lang="en-GB" dirty="0"/>
              <a:t>Δίνει </a:t>
            </a:r>
            <a:r>
              <a:rPr lang="en-GB" dirty="0" err="1"/>
              <a:t>έμφ</a:t>
            </a:r>
            <a:r>
              <a:rPr lang="en-GB" dirty="0"/>
              <a:t>αση σε</a:t>
            </a:r>
            <a:r>
              <a:rPr lang="el-GR" dirty="0"/>
              <a:t> </a:t>
            </a:r>
            <a:r>
              <a:rPr lang="en-GB" dirty="0"/>
              <a:t>πρα</a:t>
            </a:r>
            <a:r>
              <a:rPr lang="en-GB" dirty="0" err="1"/>
              <a:t>κτικές</a:t>
            </a:r>
            <a:r>
              <a:rPr lang="en-GB" dirty="0"/>
              <a:t> </a:t>
            </a:r>
            <a:r>
              <a:rPr lang="el-GR" dirty="0"/>
              <a:t>συμπεριληπτικές</a:t>
            </a:r>
            <a:r>
              <a:rPr lang="en-GB" dirty="0" err="1"/>
              <a:t>διδ</a:t>
            </a:r>
            <a:r>
              <a:rPr lang="en-GB" dirty="0"/>
              <a:t>ασκαλίας που σέβονται και ενσωματώνουν το πολιτισμικό υπόβαθρο των μαθητών.</a:t>
            </a:r>
          </a:p>
        </p:txBody>
      </p:sp>
      <p:sp>
        <p:nvSpPr>
          <p:cNvPr id="6" name="Content Placeholder 3">
            <a:extLst>
              <a:ext uri="{FF2B5EF4-FFF2-40B4-BE49-F238E27FC236}">
                <a16:creationId xmlns:a16="http://schemas.microsoft.com/office/drawing/2014/main" id="{FA5A4FF2-6FBD-50AC-738A-8EFC5493DA7A}"/>
              </a:ext>
            </a:extLst>
          </p:cNvPr>
          <p:cNvSpPr txBox="1">
            <a:spLocks/>
          </p:cNvSpPr>
          <p:nvPr/>
        </p:nvSpPr>
        <p:spPr>
          <a:xfrm>
            <a:off x="838200" y="4053338"/>
            <a:ext cx="10515600" cy="984571"/>
          </a:xfrm>
          <a:prstGeom prst="rect">
            <a:avLst/>
          </a:prstGeom>
          <a:ln w="57150">
            <a:solidFill>
              <a:srgbClr val="67ADDB"/>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t>Ενθαρρύνει τη χρήση γλώσσας που αντικατοπτρίζει και εξυμνεί την ποικιλομορφία</a:t>
            </a:r>
            <a:endParaRPr lang="en-BE" dirty="0"/>
          </a:p>
        </p:txBody>
      </p:sp>
    </p:spTree>
    <p:extLst>
      <p:ext uri="{BB962C8B-B14F-4D97-AF65-F5344CB8AC3E}">
        <p14:creationId xmlns:p14="http://schemas.microsoft.com/office/powerpoint/2010/main" val="3259868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5775" y="1140823"/>
            <a:ext cx="10868025" cy="679268"/>
          </a:xfrm>
        </p:spPr>
        <p:txBody>
          <a:bodyPr>
            <a:noAutofit/>
          </a:bodyPr>
          <a:lstStyle/>
          <a:p>
            <a:pPr algn="ctr"/>
            <a:r>
              <a:rPr lang="el-GR" sz="3200" b="1" dirty="0">
                <a:solidFill>
                  <a:srgbClr val="232765"/>
                </a:solidFill>
                <a:latin typeface="+mn-lt"/>
              </a:rPr>
              <a:t>Μελέτη </a:t>
            </a:r>
            <a:r>
              <a:rPr lang="en-US" sz="3200" b="1" dirty="0" err="1">
                <a:solidFill>
                  <a:srgbClr val="232765"/>
                </a:solidFill>
                <a:latin typeface="+mn-lt"/>
              </a:rPr>
              <a:t>εγγράφων</a:t>
            </a:r>
            <a:r>
              <a:rPr lang="en-US" sz="3200" b="1" dirty="0">
                <a:solidFill>
                  <a:srgbClr val="232765"/>
                </a:solidFill>
                <a:latin typeface="+mn-lt"/>
              </a:rPr>
              <a:t> και βίντεο </a:t>
            </a:r>
          </a:p>
        </p:txBody>
      </p:sp>
      <p:sp>
        <p:nvSpPr>
          <p:cNvPr id="23" name="Θέση περιεχομένου 2">
            <a:extLst>
              <a:ext uri="{FF2B5EF4-FFF2-40B4-BE49-F238E27FC236}">
                <a16:creationId xmlns:a16="http://schemas.microsoft.com/office/drawing/2014/main" id="{6A207369-2F56-54AB-209B-E54041620A6C}"/>
              </a:ext>
            </a:extLst>
          </p:cNvPr>
          <p:cNvSpPr>
            <a:spLocks noGrp="1"/>
          </p:cNvSpPr>
          <p:nvPr>
            <p:ph sz="half" idx="1"/>
          </p:nvPr>
        </p:nvSpPr>
        <p:spPr>
          <a:xfrm>
            <a:off x="462642" y="2122715"/>
            <a:ext cx="5467351" cy="2974974"/>
          </a:xfrm>
          <a:solidFill>
            <a:srgbClr val="69ABDB"/>
          </a:solidFill>
        </p:spPr>
        <p:txBody>
          <a:bodyPr>
            <a:normAutofit/>
          </a:bodyPr>
          <a:lstStyle/>
          <a:p>
            <a:pPr marL="0" indent="0" algn="ctr">
              <a:buNone/>
            </a:pPr>
            <a:endPar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s-ES" b="1"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Έγγραφα</a:t>
            </a:r>
            <a:endParaRPr lang="es-ES"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s-E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2000" dirty="0">
                <a:solidFill>
                  <a:schemeClr val="bg1"/>
                </a:solidFill>
                <a:effectLst/>
              </a:rPr>
              <a:t>Ανάλυση περιεχομένου</a:t>
            </a:r>
          </a:p>
          <a:p>
            <a:pPr algn="ctr"/>
            <a:r>
              <a:rPr lang="en-GB" sz="2000" dirty="0">
                <a:solidFill>
                  <a:schemeClr val="bg1"/>
                </a:solidFill>
                <a:effectLst/>
              </a:rPr>
              <a:t>Θεματική ανάλυση</a:t>
            </a:r>
          </a:p>
          <a:p>
            <a:pPr algn="ctr"/>
            <a:r>
              <a:rPr lang="en-GB" sz="2000" dirty="0">
                <a:solidFill>
                  <a:schemeClr val="bg1"/>
                </a:solidFill>
                <a:effectLst/>
              </a:rPr>
              <a:t>Ανάλυση λόγου</a:t>
            </a:r>
          </a:p>
        </p:txBody>
      </p:sp>
      <p:sp>
        <p:nvSpPr>
          <p:cNvPr id="24" name="Θέση περιεχομένου 3">
            <a:extLst>
              <a:ext uri="{FF2B5EF4-FFF2-40B4-BE49-F238E27FC236}">
                <a16:creationId xmlns:a16="http://schemas.microsoft.com/office/drawing/2014/main" id="{853A3832-DB53-30D9-2CF2-AA605B5924AB}"/>
              </a:ext>
            </a:extLst>
          </p:cNvPr>
          <p:cNvSpPr txBox="1">
            <a:spLocks/>
          </p:cNvSpPr>
          <p:nvPr/>
        </p:nvSpPr>
        <p:spPr>
          <a:xfrm>
            <a:off x="6262007" y="2122714"/>
            <a:ext cx="5467351" cy="2974973"/>
          </a:xfrm>
          <a:prstGeom prst="rect">
            <a:avLst/>
          </a:prstGeom>
          <a:solidFill>
            <a:srgbClr val="3A4DA0"/>
          </a:solidFill>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s-E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r>
              <a:rPr lang="es-ES" b="1" dirty="0">
                <a:solidFill>
                  <a:schemeClr val="bg1"/>
                </a:solidFill>
                <a:latin typeface="Calibri" panose="020F0502020204030204" pitchFamily="34" charset="0"/>
                <a:ea typeface="Calibri" panose="020F0502020204030204" pitchFamily="34" charset="0"/>
                <a:cs typeface="Times New Roman" panose="02020603050405020304" pitchFamily="18" charset="0"/>
              </a:rPr>
              <a:t>Βίντεο </a:t>
            </a:r>
            <a:endParaRPr lang="en-US" b="1" dirty="0">
              <a:solidFill>
                <a:schemeClr val="bg1"/>
              </a:solidFill>
            </a:endParaRPr>
          </a:p>
          <a:p>
            <a:pPr marL="0" indent="0">
              <a:buNone/>
            </a:pPr>
            <a:endParaRPr lang="en-US" sz="1800" dirty="0"/>
          </a:p>
          <a:p>
            <a:pPr algn="ctr"/>
            <a:r>
              <a:rPr lang="en-US" sz="2000" dirty="0">
                <a:solidFill>
                  <a:schemeClr val="bg1"/>
                </a:solidFill>
              </a:rPr>
              <a:t>Οπτική σημειωτική</a:t>
            </a:r>
          </a:p>
          <a:p>
            <a:pPr algn="ctr"/>
            <a:r>
              <a:rPr lang="en-US" sz="2000" dirty="0">
                <a:solidFill>
                  <a:schemeClr val="bg1"/>
                </a:solidFill>
              </a:rPr>
              <a:t>Πολυτροπική ανάλυση λόγου</a:t>
            </a:r>
          </a:p>
          <a:p>
            <a:pPr algn="ctr"/>
            <a:r>
              <a:rPr lang="en-US" sz="2000" dirty="0">
                <a:solidFill>
                  <a:schemeClr val="bg1"/>
                </a:solidFill>
              </a:rPr>
              <a:t>Εθνογραφική ανάλυση περιεχομένου</a:t>
            </a:r>
          </a:p>
        </p:txBody>
      </p:sp>
    </p:spTree>
    <p:extLst>
      <p:ext uri="{BB962C8B-B14F-4D97-AF65-F5344CB8AC3E}">
        <p14:creationId xmlns:p14="http://schemas.microsoft.com/office/powerpoint/2010/main" val="1853744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EMPLATE PPT" id="{49F4A356-7E3C-0D41-A10A-245C221A6801}" vid="{A55FD7E4-E498-EF43-B2C5-EDC466D31D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C1C790A0A6B5D439550C5EA15C74BCC" ma:contentTypeVersion="12" ma:contentTypeDescription="Create a new document." ma:contentTypeScope="" ma:versionID="bd87eadeafc315714a0474f8a7be7a13">
  <xsd:schema xmlns:xsd="http://www.w3.org/2001/XMLSchema" xmlns:xs="http://www.w3.org/2001/XMLSchema" xmlns:p="http://schemas.microsoft.com/office/2006/metadata/properties" xmlns:ns3="7bd5eb8a-cb8c-4c2c-a48b-73109b9e136d" targetNamespace="http://schemas.microsoft.com/office/2006/metadata/properties" ma:root="true" ma:fieldsID="3a7c5bc7dd0e429ef191db9e945f6d0f" ns3:_="">
    <xsd:import namespace="7bd5eb8a-cb8c-4c2c-a48b-73109b9e136d"/>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element ref="ns3:MediaServiceObjectDetectorVersions"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5eb8a-cb8c-4c2c-a48b-73109b9e1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description="" ma:hidden="true" ma:indexed="true" ma:internalName="MediaServiceObjectDetectorVersions" ma:readOnly="true">
      <xsd:simpleType>
        <xsd:restriction base="dms:Text"/>
      </xsd:simpleType>
    </xsd:element>
    <xsd:element name="MediaServiceSystemTags" ma:index="18" nillable="true" ma:displayName="MediaServiceSystemTags" ma:hidden="true" ma:internalName="MediaServiceSystemTags" ma:readOnly="true">
      <xsd:simpleType>
        <xsd:restriction base="dms:Note"/>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66C6BF-2FE5-4B01-9745-ACA71EA726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d5eb8a-cb8c-4c2c-a48b-73109b9e13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29F091-5E70-4628-8684-5DBBF0DCE461}">
  <ds:schemaRefs>
    <ds:schemaRef ds:uri="http://schemas.openxmlformats.org/package/2006/metadata/core-properties"/>
    <ds:schemaRef ds:uri="http://www.w3.org/XML/1998/namespace"/>
    <ds:schemaRef ds:uri="http://purl.org/dc/dcmitype/"/>
    <ds:schemaRef ds:uri="7bd5eb8a-cb8c-4c2c-a48b-73109b9e136d"/>
    <ds:schemaRef ds:uri="http://purl.org/dc/elements/1.1/"/>
    <ds:schemaRef ds:uri="http://schemas.microsoft.com/office/infopath/2007/PartnerControls"/>
    <ds:schemaRef ds:uri="http://schemas.microsoft.com/office/2006/documentManagement/typ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2709A441-2576-4BE5-BABE-DE70D3E9D7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229</TotalTime>
  <Words>1584</Words>
  <Application>Microsoft Office PowerPoint</Application>
  <PresentationFormat>Ευρεία οθόνη</PresentationFormat>
  <Paragraphs>84</Paragraphs>
  <Slides>11</Slides>
  <Notes>9</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11</vt:i4>
      </vt:variant>
    </vt:vector>
  </HeadingPairs>
  <TitlesOfParts>
    <vt:vector size="18" baseType="lpstr">
      <vt:lpstr>Aptos</vt:lpstr>
      <vt:lpstr>Arial</vt:lpstr>
      <vt:lpstr>Calibri</vt:lpstr>
      <vt:lpstr>Calibri Light</vt:lpstr>
      <vt:lpstr>Open Sans Hebrew</vt:lpstr>
      <vt:lpstr>-webkit-standard</vt:lpstr>
      <vt:lpstr>Office Theme</vt:lpstr>
      <vt:lpstr>Παρουσίαση του PowerPoint</vt:lpstr>
      <vt:lpstr>Παρουσίαση του PowerPoint</vt:lpstr>
      <vt:lpstr>Η σημασία της γλώσσας </vt:lpstr>
      <vt:lpstr>Τι σημαίνει αναστοχασμός; </vt:lpstr>
      <vt:lpstr>Αναστοχασμός στη γλωσσική εκπαίδευση</vt:lpstr>
      <vt:lpstr>Αναστοχαστική πρακτική </vt:lpstr>
      <vt:lpstr>Κριτική παιδαγωγική</vt:lpstr>
      <vt:lpstr>Διδασκαλία με πολιτισμική ανταπόκριση  </vt:lpstr>
      <vt:lpstr>Μελέτη εγγράφων και βίντεο </vt:lpstr>
      <vt:lpstr>Προτεινόμενα αναγνώσματα και πηγές </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Patricia Tejada Fernandéz</dc:creator>
  <cp:keywords>, docId:26740BE29810FA08BE56ED157D9AC8B5</cp:keywords>
  <cp:lastModifiedBy>ΕΛΕΝΗ ΜΑΥΡΟΠΟΥΛΟΥ</cp:lastModifiedBy>
  <cp:revision>12</cp:revision>
  <dcterms:created xsi:type="dcterms:W3CDTF">2024-08-21T08:35:52Z</dcterms:created>
  <dcterms:modified xsi:type="dcterms:W3CDTF">2025-04-11T06:32:48Z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0x0101008C1C790A0A6B5D439550C5EA15C74BCC</vt:lpwstr>
  </property>
</Properties>
</file>