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72" r:id="rId5"/>
    <p:sldId id="294" r:id="rId6"/>
    <p:sldId id="295" r:id="rId7"/>
    <p:sldId id="293" r:id="rId8"/>
    <p:sldId id="297" r:id="rId9"/>
    <p:sldId id="298" r:id="rId10"/>
    <p:sldId id="299" r:id="rId11"/>
    <p:sldId id="300" r:id="rId12"/>
    <p:sldId id="292"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765"/>
    <a:srgbClr val="69ABDB"/>
    <a:srgbClr val="394DA0"/>
    <a:srgbClr val="FCFCFD"/>
    <a:srgbClr val="67ADDB"/>
    <a:srgbClr val="BDD7EE"/>
    <a:srgbClr val="3A4DA0"/>
    <a:srgbClr val="232765"/>
    <a:srgbClr val="67ACDC"/>
    <a:srgbClr val="4A4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65566"/>
  </p:normalViewPr>
  <p:slideViewPr>
    <p:cSldViewPr snapToGrid="0">
      <p:cViewPr varScale="1">
        <p:scale>
          <a:sx n="54" d="100"/>
          <a:sy n="54" d="100"/>
        </p:scale>
        <p:origin x="2172" y="7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DBA9E9-6BD0-BE47-A733-8E0D0FBA3A2C}" type="datetimeFigureOut">
              <a:rPr lang="en-BE" smtClean="0"/>
              <a:t>06/06/2025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70B48-54A0-7043-B56D-76100BF3255F}" type="slidenum">
              <a:rPr lang="en-BE" smtClean="0"/>
              <a:t>‹#›</a:t>
            </a:fld>
            <a:endParaRPr lang="en-BE"/>
          </a:p>
        </p:txBody>
      </p:sp>
    </p:spTree>
    <p:extLst>
      <p:ext uri="{BB962C8B-B14F-4D97-AF65-F5344CB8AC3E}">
        <p14:creationId xmlns:p14="http://schemas.microsoft.com/office/powerpoint/2010/main" val="2769382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webkit-standard"/>
              </a:rPr>
              <a:t>Η παρουσίαση αυτή διερευνά τον πολύπλευρο ρόλο της σιωπής στα εκπαιδευτικά περιβάλλοντα. Εξετάζοντας τη σιωπή από διάφορες οπτικές γωνίες -πολιτισμικές, συναισθηματικές και παιδαγωγικές- στοχεύουμε να κατανοήσουμε τον αντίκτυπό της στη μάθηση και τη συμμετοχή των μαθητών. Η ανάλυση θα ρίξει φως στο πώς η σιωπή μπορεί τόσο να διευκολύνει όσο και να εμποδίσει την εκπαιδευτική εμπλοκή.</a:t>
            </a:r>
          </a:p>
          <a:p>
            <a:endParaRPr lang="en-BE" dirty="0"/>
          </a:p>
        </p:txBody>
      </p:sp>
      <p:sp>
        <p:nvSpPr>
          <p:cNvPr id="4" name="Slide Number Placeholder 3"/>
          <p:cNvSpPr>
            <a:spLocks noGrp="1"/>
          </p:cNvSpPr>
          <p:nvPr>
            <p:ph type="sldNum" sz="quarter" idx="5"/>
          </p:nvPr>
        </p:nvSpPr>
        <p:spPr/>
        <p:txBody>
          <a:bodyPr/>
          <a:lstStyle/>
          <a:p>
            <a:fld id="{D2A70B48-54A0-7043-B56D-76100BF3255F}" type="slidenum">
              <a:rPr lang="en-BE" smtClean="0"/>
              <a:t>1</a:t>
            </a:fld>
            <a:endParaRPr lang="en-BE"/>
          </a:p>
        </p:txBody>
      </p:sp>
    </p:spTree>
    <p:extLst>
      <p:ext uri="{BB962C8B-B14F-4D97-AF65-F5344CB8AC3E}">
        <p14:creationId xmlns:p14="http://schemas.microsoft.com/office/powerpoint/2010/main" val="34939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Η σιωπή, που συχνά παραβλέπεται στον εκπαιδευτικό λόγο, παίζει καθοριστικό ρόλο στη διαμόρφωση της δυναμικής της τάξης. Μπορεί να χρησιμεύσει ως ισχυρό εργαλείο τόσο για τους μαθητές όσο και για τους εκπαιδευτικούς, επηρεάζοντας τον τρόπο με τον οποίο </a:t>
            </a:r>
            <a:r>
              <a:rPr lang="el-GR" b="0" i="0" u="none" strike="noStrike" dirty="0">
                <a:solidFill>
                  <a:srgbClr val="000000"/>
                </a:solidFill>
                <a:effectLst/>
                <a:latin typeface="-webkit-standard"/>
              </a:rPr>
              <a:t>αφομοιώνονται</a:t>
            </a:r>
            <a:r>
              <a:rPr lang="en-GB" b="0" i="0" u="none" strike="noStrike" dirty="0">
                <a:solidFill>
                  <a:srgbClr val="000000"/>
                </a:solidFill>
                <a:effectLst/>
                <a:latin typeface="-webkit-standard"/>
              </a:rPr>
              <a:t> τα μαθήματα και εκτυλίσσονται οι αλληλεπιδράσεις. Αυτή η παρουσίαση διερευνά τον τρόπο με τον οποίο η σιωπή γίνεται αντιληπτή και χρησιμοποιείται σε διαφορετικά εκπαιδευτικά πλαίσια.</a:t>
            </a:r>
            <a:endParaRPr lang="en-BE" dirty="0"/>
          </a:p>
        </p:txBody>
      </p:sp>
      <p:sp>
        <p:nvSpPr>
          <p:cNvPr id="4" name="Slide Number Placeholder 3"/>
          <p:cNvSpPr>
            <a:spLocks noGrp="1"/>
          </p:cNvSpPr>
          <p:nvPr>
            <p:ph type="sldNum" sz="quarter" idx="5"/>
          </p:nvPr>
        </p:nvSpPr>
        <p:spPr/>
        <p:txBody>
          <a:bodyPr/>
          <a:lstStyle/>
          <a:p>
            <a:fld id="{D2A70B48-54A0-7043-B56D-76100BF3255F}" type="slidenum">
              <a:rPr lang="en-BE" smtClean="0"/>
              <a:t>2</a:t>
            </a:fld>
            <a:endParaRPr lang="en-BE"/>
          </a:p>
        </p:txBody>
      </p:sp>
    </p:spTree>
    <p:extLst>
      <p:ext uri="{BB962C8B-B14F-4D97-AF65-F5344CB8AC3E}">
        <p14:creationId xmlns:p14="http://schemas.microsoft.com/office/powerpoint/2010/main" val="174066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Η σιωπή μπορεί να ερμηνευτεί με πολλούς τρόπους μέσα σε μια τάξη. Σύμφωνα με τ</a:t>
            </a:r>
            <a:r>
              <a:rPr lang="el-GR" b="0" i="0" u="none" strike="noStrike" dirty="0">
                <a:solidFill>
                  <a:srgbClr val="000000"/>
                </a:solidFill>
                <a:effectLst/>
                <a:latin typeface="-webkit-standard"/>
              </a:rPr>
              <a:t>η</a:t>
            </a:r>
            <a:r>
              <a:rPr lang="en-GB" b="0" i="0" u="none" strike="noStrike" dirty="0">
                <a:solidFill>
                  <a:srgbClr val="000000"/>
                </a:solidFill>
                <a:effectLst/>
                <a:latin typeface="-webkit-standard"/>
              </a:rPr>
              <a:t>ν </a:t>
            </a:r>
            <a:r>
              <a:rPr lang="en-GB" b="0" i="0" u="none" strike="noStrike" dirty="0" err="1">
                <a:solidFill>
                  <a:srgbClr val="000000"/>
                </a:solidFill>
                <a:effectLst/>
                <a:latin typeface="-webkit-standard"/>
              </a:rPr>
              <a:t>Bosacki</a:t>
            </a:r>
            <a:r>
              <a:rPr lang="en-GB" b="0" i="0" u="none" strike="noStrike" dirty="0">
                <a:solidFill>
                  <a:srgbClr val="000000"/>
                </a:solidFill>
                <a:effectLst/>
                <a:latin typeface="-webkit-standard"/>
              </a:rPr>
              <a:t>, η σιωπή είναι απλώς η απουσία φωνής, αλλά η σημασία της ποικίλλει - από μια μορφή σεβασμού ή συμμόρφωσης έως ένα μέσο αντίστασης ή συναισθηματικής προστασίας. Το πλαίσιο στο οποίο εμφανίζεται η σιωπή διαμορφώνει τη σημασία της.</a:t>
            </a:r>
            <a:endParaRPr lang="en-BE" dirty="0"/>
          </a:p>
        </p:txBody>
      </p:sp>
      <p:sp>
        <p:nvSpPr>
          <p:cNvPr id="4" name="Slide Number Placeholder 3"/>
          <p:cNvSpPr>
            <a:spLocks noGrp="1"/>
          </p:cNvSpPr>
          <p:nvPr>
            <p:ph type="sldNum" sz="quarter" idx="5"/>
          </p:nvPr>
        </p:nvSpPr>
        <p:spPr/>
        <p:txBody>
          <a:bodyPr/>
          <a:lstStyle/>
          <a:p>
            <a:fld id="{D2A70B48-54A0-7043-B56D-76100BF3255F}" type="slidenum">
              <a:rPr lang="en-BE" smtClean="0"/>
              <a:t>3</a:t>
            </a:fld>
            <a:endParaRPr lang="en-BE"/>
          </a:p>
        </p:txBody>
      </p:sp>
    </p:spTree>
    <p:extLst>
      <p:ext uri="{BB962C8B-B14F-4D97-AF65-F5344CB8AC3E}">
        <p14:creationId xmlns:p14="http://schemas.microsoft.com/office/powerpoint/2010/main" val="259955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Η σιωπή είναι δίκοπο μαχαίρι στην εκπαίδευση. Από τη μία πλευρά, μπορεί να προωθήσει τον προβληματισμό και τη βαθιά σκέψη, ενώ από την άλλη μπορεί να δημιουργήσει εμπόδια στη συμμετοχή. Αυτή η διαφάνεια διερευνά τη διττή φύση της σιωπής και την επίδρασή της στις αλληλεπιδράσεις εκπαιδευτικών και μαθητών, τονίζοντας τις συχνά υποτιμημένες δυνατότητές της ως παιδαγωγικό εργαλείο.</a:t>
            </a:r>
            <a:endParaRPr lang="en-BE" dirty="0"/>
          </a:p>
        </p:txBody>
      </p:sp>
      <p:sp>
        <p:nvSpPr>
          <p:cNvPr id="4" name="Slide Number Placeholder 3"/>
          <p:cNvSpPr>
            <a:spLocks noGrp="1"/>
          </p:cNvSpPr>
          <p:nvPr>
            <p:ph type="sldNum" sz="quarter" idx="5"/>
          </p:nvPr>
        </p:nvSpPr>
        <p:spPr/>
        <p:txBody>
          <a:bodyPr/>
          <a:lstStyle/>
          <a:p>
            <a:fld id="{D2A70B48-54A0-7043-B56D-76100BF3255F}" type="slidenum">
              <a:rPr lang="en-BE" smtClean="0"/>
              <a:t>4</a:t>
            </a:fld>
            <a:endParaRPr lang="en-BE"/>
          </a:p>
        </p:txBody>
      </p:sp>
    </p:spTree>
    <p:extLst>
      <p:ext uri="{BB962C8B-B14F-4D97-AF65-F5344CB8AC3E}">
        <p14:creationId xmlns:p14="http://schemas.microsoft.com/office/powerpoint/2010/main" val="72252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Η σιωπή στην τάξη μπορεί να δημιουργήσει σημαντικές προκλήσεις, ιδιαίτερα σε ποικίλα εκπαιδευτικά περιβάλλοντα όπου παίζουν ρόλο η γλώσσα, η κουλτούρα και η συναισθηματική δυναμική. Οι μαθητές μπορεί να παραμένουν σιωπηλοί για διάφορους λόγους, όπως τα γλωσσικά εμπόδια, όπου οι διαφορές εμποδίζουν την επικοινωνία και δυσχεραίνουν τη συμμετοχή τους. Επιπλέον, πολιτιστικοί παράγοντες μπορούν να επηρεάσουν τη σιωπή, καθώς μπορεί να θεωρείται ένδειξη σεβασμού σε ορισμένους πολιτισμούς, αλλά μπορεί επίσης να υποδηλώνει απομάκρυνση ή σύγχυση σε άλλους. Η σιωπή μπορεί επίσης να χρησιμεύσει ως συναισθηματική προστασία, όπου οι μαθητές τη χρησιμοποιούν ως μηχανισμό </a:t>
            </a:r>
            <a:r>
              <a:rPr lang="en-GB" b="0" i="0" u="none" strike="noStrike" dirty="0" err="1">
                <a:solidFill>
                  <a:srgbClr val="000000"/>
                </a:solidFill>
                <a:effectLst/>
                <a:latin typeface="-webkit-standard"/>
              </a:rPr>
              <a:t>άμυνας </a:t>
            </a:r>
            <a:r>
              <a:rPr lang="en-GB" b="0" i="0" u="none" strike="noStrike" dirty="0">
                <a:solidFill>
                  <a:srgbClr val="000000"/>
                </a:solidFill>
                <a:effectLst/>
                <a:latin typeface="-webkit-standard"/>
              </a:rPr>
              <a:t>για να αποφύγουν την κρίση ή τη γελοιοποίηση, ιδίως όταν αισθάνονται περιθωριοποιημένοι. Τέλος, η σιωπή μπορεί να είναι μια μορφή αντίστασης κατά της εξουσίας, όπου οι μαθητές παραμένουν σιωπηλοί ως παθητική διαμαρτυρία σε περιβάλλοντα που δεν ευνοούν τον ανοιχτό διάλογο ή τους κάνουν να αισθάνονται υποτιμημένοι. Η αναγνώριση και η αντιμετώπιση της πολύπλευρης φύσης της σιωπής είναι απαραίτητη για την προώθηση της ένταξης και τη διασφάλιση της ακρόασης της φωνής όλων των μαθητών.</a:t>
            </a:r>
            <a:endParaRPr lang="en-BE" dirty="0"/>
          </a:p>
        </p:txBody>
      </p:sp>
      <p:sp>
        <p:nvSpPr>
          <p:cNvPr id="4" name="Slide Number Placeholder 3"/>
          <p:cNvSpPr>
            <a:spLocks noGrp="1"/>
          </p:cNvSpPr>
          <p:nvPr>
            <p:ph type="sldNum" sz="quarter" idx="5"/>
          </p:nvPr>
        </p:nvSpPr>
        <p:spPr/>
        <p:txBody>
          <a:bodyPr/>
          <a:lstStyle/>
          <a:p>
            <a:fld id="{D2A70B48-54A0-7043-B56D-76100BF3255F}" type="slidenum">
              <a:rPr lang="en-BE" smtClean="0"/>
              <a:t>5</a:t>
            </a:fld>
            <a:endParaRPr lang="en-BE"/>
          </a:p>
        </p:txBody>
      </p:sp>
    </p:spTree>
    <p:extLst>
      <p:ext uri="{BB962C8B-B14F-4D97-AF65-F5344CB8AC3E}">
        <p14:creationId xmlns:p14="http://schemas.microsoft.com/office/powerpoint/2010/main" val="94943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Η σιωπή δεν αποτελεί απλώς εμπόδιο, αλλά επιτρέπει στους μαθητές να επεξεργαστούν τις νέες πληροφορίες, να σκεφτούν τις απαντήσεις και να αναπτύξουν μια πιο εμπεριστατωμένη κατανόηση του υλικού. Με την ενσωμάτωση σκόπιμων παύσεων, οι εκπαιδευτικοί δημιουργούν ένα περιβάλλον όπου όλοι οι μαθητές, ακόμη και εκείνοι που είναι ντροπαλοί ή αγχωμένοι, αισθάνονται άνετα να συμμετέχουν χωρίς την πίεση να απαντήσουν αμέσως. Επιπλέον, οι στιγμές σιωπής μετά την υποβολή ερωτήσεων ενθαρρύνουν τους μαθητές να σκεφτούν πιο προσεκτικά, οδηγώντας σε πιο μελετημένες και ουσιαστικές συνεισφορές.</a:t>
            </a:r>
            <a:endParaRPr lang="en-BE" dirty="0"/>
          </a:p>
        </p:txBody>
      </p:sp>
      <p:sp>
        <p:nvSpPr>
          <p:cNvPr id="4" name="Slide Number Placeholder 3"/>
          <p:cNvSpPr>
            <a:spLocks noGrp="1"/>
          </p:cNvSpPr>
          <p:nvPr>
            <p:ph type="sldNum" sz="quarter" idx="5"/>
          </p:nvPr>
        </p:nvSpPr>
        <p:spPr/>
        <p:txBody>
          <a:bodyPr/>
          <a:lstStyle/>
          <a:p>
            <a:fld id="{D2A70B48-54A0-7043-B56D-76100BF3255F}" type="slidenum">
              <a:rPr lang="en-BE" smtClean="0"/>
              <a:t>6</a:t>
            </a:fld>
            <a:endParaRPr lang="en-BE"/>
          </a:p>
        </p:txBody>
      </p:sp>
    </p:spTree>
    <p:extLst>
      <p:ext uri="{BB962C8B-B14F-4D97-AF65-F5344CB8AC3E}">
        <p14:creationId xmlns:p14="http://schemas.microsoft.com/office/powerpoint/2010/main" val="326694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η σιωπή μπορεί να χρησιμοποιηθεί από τους μαθητές ως μια μορφή αντίστασης μέσα στην τάξη, με βάση τις τακτικές που προσδιορίστηκαν από τους </a:t>
            </a:r>
            <a:r>
              <a:rPr lang="en-GB" b="0" i="0" u="none" strike="noStrike" dirty="0" err="1">
                <a:solidFill>
                  <a:srgbClr val="000000"/>
                </a:solidFill>
                <a:effectLst/>
                <a:latin typeface="-webkit-standard"/>
              </a:rPr>
              <a:t>Drujon d'Astros </a:t>
            </a:r>
            <a:r>
              <a:rPr lang="en-GB" b="0" i="0" u="none" strike="noStrike" dirty="0">
                <a:solidFill>
                  <a:srgbClr val="000000"/>
                </a:solidFill>
                <a:effectLst/>
                <a:latin typeface="-webkit-standard"/>
              </a:rPr>
              <a:t>&amp; Morales (2024). Οι μαθητές μπορεί να παραμείνουν σιωπηλοί για να αποφύγουν τη λογοδοσία ή τον έλεγχο, όπως η αποφυγή συμμετοχής σε συζητήσεις για να αποφύγουν την κριτική. Η σιωπή μπορεί επίσης να χρησιμεύσει ως εργαλείο διαπραγμάτευσης, </a:t>
            </a:r>
            <a:r>
              <a:rPr lang="en-GB" b="0" i="0" u="none" strike="noStrike" dirty="0" err="1">
                <a:solidFill>
                  <a:srgbClr val="000000"/>
                </a:solidFill>
                <a:effectLst/>
                <a:latin typeface="-webkit-standard"/>
              </a:rPr>
              <a:t>σηματοδοτώντας </a:t>
            </a:r>
            <a:r>
              <a:rPr lang="en-GB" b="0" i="0" u="none" strike="noStrike" dirty="0">
                <a:solidFill>
                  <a:srgbClr val="000000"/>
                </a:solidFill>
                <a:effectLst/>
                <a:latin typeface="-webkit-standard"/>
              </a:rPr>
              <a:t>την εξέταση εναλλακτικών λύσεων όταν εισάγονται νέες μέθοδοι. Σε ορισμένες περιπτώσεις, οι μαθητές χρησιμοποιούν τη σιωπή για να διεκδικήσουν την προσωπική τους αυτονομία, διαμαρτυρόμενοι μη λεκτικά όταν οι ασκήσεις στην τάξη δεν ευθυγραμμίζονται με τα μαθησιακά τους στυλ. Τέλος, η σιωπή μπορεί να χρησιμοποιηθεί για τη διατήρηση της εξουσίας, αντιστεκόμενοι διακριτικά στην εξουσία του δασκάλου. Με την κατανόηση αυτών των δυναμικών, οι εκπαιδευτικοί μπορούν να χρησιμοποιήσουν καλύτερα τη σιωπή ως παιδαγωγικό εργαλείο, προωθώντας ένα πιο περιεκτικό και υποστηρικτικό περιβάλλον στην τάξη.</a:t>
            </a:r>
            <a:endParaRPr lang="en-BE" dirty="0"/>
          </a:p>
        </p:txBody>
      </p:sp>
      <p:sp>
        <p:nvSpPr>
          <p:cNvPr id="4" name="Slide Number Placeholder 3"/>
          <p:cNvSpPr>
            <a:spLocks noGrp="1"/>
          </p:cNvSpPr>
          <p:nvPr>
            <p:ph type="sldNum" sz="quarter" idx="5"/>
          </p:nvPr>
        </p:nvSpPr>
        <p:spPr/>
        <p:txBody>
          <a:bodyPr/>
          <a:lstStyle/>
          <a:p>
            <a:fld id="{D2A70B48-54A0-7043-B56D-76100BF3255F}" type="slidenum">
              <a:rPr lang="en-BE" smtClean="0"/>
              <a:t>7</a:t>
            </a:fld>
            <a:endParaRPr lang="en-BE"/>
          </a:p>
        </p:txBody>
      </p:sp>
    </p:spTree>
    <p:extLst>
      <p:ext uri="{BB962C8B-B14F-4D97-AF65-F5344CB8AC3E}">
        <p14:creationId xmlns:p14="http://schemas.microsoft.com/office/powerpoint/2010/main" val="18253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Για να δημιουργήσουν ένα περιβάλλον μάθησης χωρίς αποκλεισμούς, οι εκπαιδευτικοί θα πρέπει να εκτιμούν τις σιωπηλές συνεισφορές και να αναγνωρίζουν την πολιτισμική σημασία της σιωπής. Εναλλακτικές μορφές συμμετοχής, όπως οι γραπτές σκέψεις ή οι ήσυχες δραστηριότητες, μπορούν να διασφαλίσουν ότι οι μαθητές που είναι λιγότερο ομιλητικοί εξακολουθούν να συμμετέχουν πλήρως στη μαθησιακή διαδικασία. Αγκαλιάζοντας τη σιωπή ως παιδαγωγικό εργαλείο, οι εκπαιδευτικοί μπορούν να δημιουργήσουν μαθησιακά περιβάλλοντα που ανταποκρίνονται στις διαφορετικές ανάγκες των μαθητών και να βελτιώσουν τα μαθησιακά αποτελέσματα. Η σιωπή, όταν γίνεται κατανοητή και χρησιμοποιείται σκόπιμα, είναι ένας ισχυρός πόρος τόσο για τους εκπαιδευτικούς όσο και για τους μαθητές.</a:t>
            </a:r>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8</a:t>
            </a:fld>
            <a:endParaRPr lang="en-GB"/>
          </a:p>
        </p:txBody>
      </p:sp>
    </p:spTree>
    <p:extLst>
      <p:ext uri="{BB962C8B-B14F-4D97-AF65-F5344CB8AC3E}">
        <p14:creationId xmlns:p14="http://schemas.microsoft.com/office/powerpoint/2010/main" val="378742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Date Placeholder 3"/>
          <p:cNvSpPr>
            <a:spLocks noGrp="1"/>
          </p:cNvSpPr>
          <p:nvPr>
            <p:ph type="dt" sz="half" idx="10"/>
          </p:nvPr>
        </p:nvSpPr>
        <p:spPr/>
        <p:txBody>
          <a:bodyPr/>
          <a:lstStyle/>
          <a:p>
            <a:fld id="{C8D1E115-9C23-4989-9CFC-4898E9E7721A}" type="datetimeFigureOut">
              <a:rPr lang="el-GR" smtClean="0"/>
              <a:t>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80988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Date Placeholder 3"/>
          <p:cNvSpPr>
            <a:spLocks noGrp="1"/>
          </p:cNvSpPr>
          <p:nvPr>
            <p:ph type="dt" sz="half" idx="10"/>
          </p:nvPr>
        </p:nvSpPr>
        <p:spPr/>
        <p:txBody>
          <a:bodyPr/>
          <a:lstStyle/>
          <a:p>
            <a:fld id="{C8D1E115-9C23-4989-9CFC-4898E9E7721A}" type="datetimeFigureOut">
              <a:rPr lang="el-GR" smtClean="0"/>
              <a:t>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36390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Date Placeholder 3"/>
          <p:cNvSpPr>
            <a:spLocks noGrp="1"/>
          </p:cNvSpPr>
          <p:nvPr>
            <p:ph type="dt" sz="half" idx="10"/>
          </p:nvPr>
        </p:nvSpPr>
        <p:spPr/>
        <p:txBody>
          <a:bodyPr/>
          <a:lstStyle/>
          <a:p>
            <a:fld id="{C8D1E115-9C23-4989-9CFC-4898E9E7721A}" type="datetimeFigureOut">
              <a:rPr lang="el-GR" smtClean="0"/>
              <a:t>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94913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Date Placeholder 3"/>
          <p:cNvSpPr>
            <a:spLocks noGrp="1"/>
          </p:cNvSpPr>
          <p:nvPr>
            <p:ph type="dt" sz="half" idx="10"/>
          </p:nvPr>
        </p:nvSpPr>
        <p:spPr/>
        <p:txBody>
          <a:bodyPr/>
          <a:lstStyle/>
          <a:p>
            <a:fld id="{C8D1E115-9C23-4989-9CFC-4898E9E7721A}" type="datetimeFigureOut">
              <a:rPr lang="el-GR" smtClean="0"/>
              <a:t>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91423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D1E115-9C23-4989-9CFC-4898E9E7721A}" type="datetimeFigureOut">
              <a:rPr lang="el-GR" smtClean="0"/>
              <a:t>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525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Date Placeholder 4"/>
          <p:cNvSpPr>
            <a:spLocks noGrp="1"/>
          </p:cNvSpPr>
          <p:nvPr>
            <p:ph type="dt" sz="half" idx="10"/>
          </p:nvPr>
        </p:nvSpPr>
        <p:spPr/>
        <p:txBody>
          <a:bodyPr/>
          <a:lstStyle/>
          <a:p>
            <a:fld id="{C8D1E115-9C23-4989-9CFC-4898E9E7721A}" type="datetimeFigureOut">
              <a:rPr lang="el-GR" smtClean="0"/>
              <a:t>6/6/2025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0264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Date Placeholder 6"/>
          <p:cNvSpPr>
            <a:spLocks noGrp="1"/>
          </p:cNvSpPr>
          <p:nvPr>
            <p:ph type="dt" sz="half" idx="10"/>
          </p:nvPr>
        </p:nvSpPr>
        <p:spPr/>
        <p:txBody>
          <a:bodyPr/>
          <a:lstStyle/>
          <a:p>
            <a:fld id="{C8D1E115-9C23-4989-9CFC-4898E9E7721A}" type="datetimeFigureOut">
              <a:rPr lang="el-GR" smtClean="0"/>
              <a:t>6/6/2025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0940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p>
        </p:txBody>
      </p:sp>
      <p:sp>
        <p:nvSpPr>
          <p:cNvPr id="3" name="Date Placeholder 2"/>
          <p:cNvSpPr>
            <a:spLocks noGrp="1"/>
          </p:cNvSpPr>
          <p:nvPr>
            <p:ph type="dt" sz="half" idx="10"/>
          </p:nvPr>
        </p:nvSpPr>
        <p:spPr/>
        <p:txBody>
          <a:bodyPr/>
          <a:lstStyle/>
          <a:p>
            <a:fld id="{C8D1E115-9C23-4989-9CFC-4898E9E7721A}" type="datetimeFigureOut">
              <a:rPr lang="el-GR" smtClean="0"/>
              <a:t>6/6/2025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96683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1E115-9C23-4989-9CFC-4898E9E7721A}" type="datetimeFigureOut">
              <a:rPr lang="el-GR" smtClean="0"/>
              <a:t>6/6/2025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53111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D1E115-9C23-4989-9CFC-4898E9E7721A}" type="datetimeFigureOut">
              <a:rPr lang="el-GR" smtClean="0"/>
              <a:t>6/6/2025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95823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D1E115-9C23-4989-9CFC-4898E9E7721A}" type="datetimeFigureOut">
              <a:rPr lang="el-GR" smtClean="0"/>
              <a:t>6/6/2025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6074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1E115-9C23-4989-9CFC-4898E9E7721A}" type="datetimeFigureOut">
              <a:rPr lang="el-GR" smtClean="0"/>
              <a:t>6/6/2025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2ADC5-7AC2-49E0-A1C6-32DE2A1A1ED9}" type="slidenum">
              <a:rPr lang="el-GR" smtClean="0"/>
              <a:t>‹#›</a:t>
            </a:fld>
            <a:endParaRPr lang="el-GR"/>
          </a:p>
        </p:txBody>
      </p:sp>
    </p:spTree>
    <p:extLst>
      <p:ext uri="{BB962C8B-B14F-4D97-AF65-F5344CB8AC3E}">
        <p14:creationId xmlns:p14="http://schemas.microsoft.com/office/powerpoint/2010/main" val="331752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515006" y="2594836"/>
            <a:ext cx="4834759" cy="1200329"/>
          </a:xfrm>
          <a:prstGeom prst="rect">
            <a:avLst/>
          </a:prstGeom>
          <a:noFill/>
        </p:spPr>
        <p:txBody>
          <a:bodyPr wrap="square" rtlCol="0">
            <a:spAutoFit/>
          </a:bodyPr>
          <a:lstStyle/>
          <a:p>
            <a:r>
              <a:rPr lang="el-GR" sz="4400" dirty="0">
                <a:solidFill>
                  <a:schemeClr val="bg1"/>
                </a:solidFill>
                <a:latin typeface="+mj-lt"/>
              </a:rPr>
              <a:t>Ενότητα</a:t>
            </a:r>
            <a:r>
              <a:rPr lang="en-US" sz="4400" dirty="0">
                <a:solidFill>
                  <a:schemeClr val="bg1"/>
                </a:solidFill>
                <a:latin typeface="+mj-lt"/>
              </a:rPr>
              <a:t> 1.2</a:t>
            </a:r>
          </a:p>
          <a:p>
            <a:r>
              <a:rPr lang="el-GR" sz="2800" b="1">
                <a:solidFill>
                  <a:srgbClr val="69ABDB"/>
                </a:solidFill>
              </a:rPr>
              <a:t>ΣΙΩΠΗ</a:t>
            </a:r>
            <a:endParaRPr lang="en-US" sz="2800" b="1" dirty="0">
              <a:solidFill>
                <a:srgbClr val="69ABDB"/>
              </a:solidFill>
            </a:endParaRPr>
          </a:p>
        </p:txBody>
      </p:sp>
      <p:sp>
        <p:nvSpPr>
          <p:cNvPr id="5" name="Ορθογώνιο 4"/>
          <p:cNvSpPr/>
          <p:nvPr/>
        </p:nvSpPr>
        <p:spPr>
          <a:xfrm>
            <a:off x="9959923" y="591655"/>
            <a:ext cx="1863011"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r>
              <a:rPr lang="el-GR" sz="1000" dirty="0">
                <a:solidFill>
                  <a:srgbClr val="BDD7EE"/>
                </a:solidFill>
                <a:latin typeface="Open Sans Hebrew" panose="00000500000000000000" pitchFamily="2" charset="-79"/>
                <a:cs typeface="Open Sans Hebrew" panose="00000500000000000000" pitchFamily="2" charset="-79"/>
              </a:rPr>
              <a:t>101056515</a:t>
            </a:r>
            <a:endParaRPr lang="en-US" sz="1100" dirty="0">
              <a:solidFill>
                <a:srgbClr val="BDD7EE"/>
              </a:solidFill>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6">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00818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651084" y="1889566"/>
            <a:ext cx="5948905" cy="3460355"/>
          </a:xfrm>
          <a:solidFill>
            <a:srgbClr val="BDD7EE"/>
          </a:solidFill>
        </p:spPr>
        <p:txBody>
          <a:bodyPr>
            <a:normAutofit lnSpcReduction="10000"/>
          </a:bodyPr>
          <a:lstStyle/>
          <a:p>
            <a:pPr marL="0" indent="0" algn="ctr">
              <a:lnSpc>
                <a:spcPct val="150000"/>
              </a:lnSpc>
              <a:spcAft>
                <a:spcPts val="800"/>
              </a:spcAft>
              <a:buNone/>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spcAft>
                <a:spcPts val="8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"Στην κενή αισθητηριακή πλάκα της σιωπής, το μυαλό μπορεί να διευθύνει τις δικές του συμφωνίες. Αλλά είναι επίσης μια υπενθύμιση ότι ακόμη και στην απουσία μιας αισθητηριακής εισροής όπως ο ήχος, ο εγκέφαλος παραμένει ενεργός και δυναμικός.".</a:t>
            </a: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spcAft>
                <a:spcPts val="8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This Is Your Brain On Silence" - Daniel Gross</a:t>
            </a: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76519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693137" y="1953544"/>
            <a:ext cx="10215175" cy="530164"/>
          </a:xfrm>
          <a:noFill/>
        </p:spPr>
        <p:txBody>
          <a:bodyPr>
            <a:normAutofit fontScale="92500" lnSpcReduction="10000"/>
          </a:bodyPr>
          <a:lstStyle/>
          <a:p>
            <a:r>
              <a:rPr lang="el-GR" sz="1800" dirty="0" err="1">
                <a:effectLst/>
                <a:latin typeface="Calibri" panose="020F0502020204030204" pitchFamily="34" charset="0"/>
                <a:ea typeface="Calibri" panose="020F0502020204030204" pitchFamily="34" charset="0"/>
                <a:cs typeface="Times New Roman" panose="02020603050405020304" pitchFamily="18" charset="0"/>
              </a:rPr>
              <a:t>η σιωπή ως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η απουσία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φωνής </a:t>
            </a:r>
            <a:r>
              <a:rPr lang="es-ES" sz="1800" dirty="0">
                <a:latin typeface="Calibri" panose="020F0502020204030204" pitchFamily="34" charset="0"/>
                <a:ea typeface="Calibri" panose="020F0502020204030204" pitchFamily="34" charset="0"/>
                <a:cs typeface="Times New Roman" panose="02020603050405020304" pitchFamily="18" charset="0"/>
              </a:rPr>
              <a:t>και </a:t>
            </a:r>
            <a:r>
              <a:rPr lang="es-ES" sz="1800" dirty="0" err="1">
                <a:latin typeface="Calibri" panose="020F0502020204030204" pitchFamily="34" charset="0"/>
                <a:ea typeface="Calibri" panose="020F0502020204030204" pitchFamily="34" charset="0"/>
                <a:cs typeface="Times New Roman" panose="02020603050405020304" pitchFamily="18" charset="0"/>
              </a:rPr>
              <a:t>πώς ερμηνεύεται στις τάξεις</a:t>
            </a:r>
            <a:r>
              <a:rPr lang="es-ES" sz="1800" dirty="0">
                <a:latin typeface="Calibri" panose="020F0502020204030204" pitchFamily="34" charset="0"/>
                <a:ea typeface="Calibri" panose="020F0502020204030204" pitchFamily="34" charset="0"/>
                <a:cs typeface="Times New Roman" panose="02020603050405020304" pitchFamily="18" charset="0"/>
              </a:rPr>
              <a:t>.</a:t>
            </a:r>
            <a:br>
              <a:rPr lang="es-ES" sz="1800" dirty="0">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sp>
        <p:nvSpPr>
          <p:cNvPr id="4" name="Θέση περιεχομένου 3"/>
          <p:cNvSpPr>
            <a:spLocks noGrp="1"/>
          </p:cNvSpPr>
          <p:nvPr>
            <p:ph sz="half" idx="2"/>
          </p:nvPr>
        </p:nvSpPr>
        <p:spPr>
          <a:xfrm>
            <a:off x="781050" y="2686601"/>
            <a:ext cx="5314950" cy="4173992"/>
          </a:xfrm>
          <a:noFill/>
        </p:spPr>
        <p:txBody>
          <a:bodyPr>
            <a:normAutofit fontScale="92500" lnSpcReduction="10000"/>
          </a:bodyPr>
          <a:lstStyle/>
          <a:p>
            <a:endParaRPr lang="en-US" sz="1800" dirty="0"/>
          </a:p>
          <a:p>
            <a:endParaRPr lang="en-US" sz="1800" dirty="0"/>
          </a:p>
          <a:p>
            <a:endParaRPr lang="en-US" sz="1800" dirty="0"/>
          </a:p>
          <a:p>
            <a:endParaRPr lang="en-US" sz="1800" dirty="0"/>
          </a:p>
          <a:p>
            <a:r>
              <a:rPr lang="en-US" sz="1800" dirty="0"/>
              <a:t>Διαφορετικές προοπτικές </a:t>
            </a:r>
          </a:p>
        </p:txBody>
      </p:sp>
      <p:sp>
        <p:nvSpPr>
          <p:cNvPr id="6" name="Τίτλος 1"/>
          <p:cNvSpPr>
            <a:spLocks noGrp="1"/>
          </p:cNvSpPr>
          <p:nvPr>
            <p:ph type="title"/>
          </p:nvPr>
        </p:nvSpPr>
        <p:spPr>
          <a:xfrm>
            <a:off x="485775" y="1140823"/>
            <a:ext cx="10868025" cy="679268"/>
          </a:xfrm>
        </p:spPr>
        <p:txBody>
          <a:bodyPr>
            <a:noAutofit/>
          </a:bodyPr>
          <a:lstStyle/>
          <a:p>
            <a:pPr algn="ctr"/>
            <a:r>
              <a:rPr lang="en-US" sz="2400" b="1" dirty="0">
                <a:solidFill>
                  <a:srgbClr val="67ADDB"/>
                </a:solidFill>
                <a:latin typeface="+mn-lt"/>
              </a:rPr>
              <a:t>Τι είναι η σιωπή; </a:t>
            </a:r>
          </a:p>
        </p:txBody>
      </p:sp>
      <p:sp>
        <p:nvSpPr>
          <p:cNvPr id="2" name="TextBox 1">
            <a:extLst>
              <a:ext uri="{FF2B5EF4-FFF2-40B4-BE49-F238E27FC236}">
                <a16:creationId xmlns:a16="http://schemas.microsoft.com/office/drawing/2014/main" id="{B2809368-1B9D-2B82-91D6-A466092304B2}"/>
              </a:ext>
            </a:extLst>
          </p:cNvPr>
          <p:cNvSpPr txBox="1"/>
          <p:nvPr/>
        </p:nvSpPr>
        <p:spPr>
          <a:xfrm>
            <a:off x="4522572" y="3169168"/>
            <a:ext cx="4757351" cy="353943"/>
          </a:xfrm>
          <a:prstGeom prst="rect">
            <a:avLst/>
          </a:prstGeom>
          <a:noFill/>
        </p:spPr>
        <p:txBody>
          <a:bodyPr wrap="square" rtlCol="0">
            <a:spAutoFit/>
          </a:bodyPr>
          <a:lstStyle/>
          <a:p>
            <a:r>
              <a:rPr lang="en-GB" sz="1700" dirty="0"/>
              <a:t>συμμόρφωση, σεβασμός και προστασία</a:t>
            </a:r>
            <a:endParaRPr lang="en-BE" sz="1700" dirty="0"/>
          </a:p>
        </p:txBody>
      </p:sp>
      <p:sp>
        <p:nvSpPr>
          <p:cNvPr id="5" name="TextBox 4">
            <a:extLst>
              <a:ext uri="{FF2B5EF4-FFF2-40B4-BE49-F238E27FC236}">
                <a16:creationId xmlns:a16="http://schemas.microsoft.com/office/drawing/2014/main" id="{7668F304-8340-425F-E24D-10F23EF92E8E}"/>
              </a:ext>
            </a:extLst>
          </p:cNvPr>
          <p:cNvSpPr txBox="1"/>
          <p:nvPr/>
        </p:nvSpPr>
        <p:spPr>
          <a:xfrm>
            <a:off x="4536989" y="4663863"/>
            <a:ext cx="4757351" cy="338554"/>
          </a:xfrm>
          <a:prstGeom prst="rect">
            <a:avLst/>
          </a:prstGeom>
          <a:noFill/>
        </p:spPr>
        <p:txBody>
          <a:bodyPr wrap="square" rtlCol="0">
            <a:spAutoFit/>
          </a:bodyPr>
          <a:lstStyle/>
          <a:p>
            <a:r>
              <a:rPr lang="en-GB" sz="1600" b="0" i="0" u="none" strike="noStrike" dirty="0">
                <a:solidFill>
                  <a:srgbClr val="000000"/>
                </a:solidFill>
                <a:effectLst/>
                <a:latin typeface="-webkit-standard"/>
              </a:rPr>
              <a:t>σύγκρουση και αντίσταση</a:t>
            </a:r>
            <a:endParaRPr lang="en-BE" sz="1700" dirty="0"/>
          </a:p>
        </p:txBody>
      </p:sp>
      <p:cxnSp>
        <p:nvCxnSpPr>
          <p:cNvPr id="7" name="Straight Arrow Connector 6">
            <a:extLst>
              <a:ext uri="{FF2B5EF4-FFF2-40B4-BE49-F238E27FC236}">
                <a16:creationId xmlns:a16="http://schemas.microsoft.com/office/drawing/2014/main" id="{789D2C38-1F20-8FA5-1AD2-43EDDCE10A98}"/>
              </a:ext>
            </a:extLst>
          </p:cNvPr>
          <p:cNvCxnSpPr>
            <a:cxnSpLocks/>
          </p:cNvCxnSpPr>
          <p:nvPr/>
        </p:nvCxnSpPr>
        <p:spPr>
          <a:xfrm>
            <a:off x="3256005" y="4257294"/>
            <a:ext cx="1143000" cy="575846"/>
          </a:xfrm>
          <a:prstGeom prst="straightConnector1">
            <a:avLst/>
          </a:prstGeom>
          <a:ln w="57150">
            <a:solidFill>
              <a:srgbClr val="67ADD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86C50EB-72E8-CE97-A274-FBD947EADD14}"/>
              </a:ext>
            </a:extLst>
          </p:cNvPr>
          <p:cNvCxnSpPr>
            <a:cxnSpLocks/>
          </p:cNvCxnSpPr>
          <p:nvPr/>
        </p:nvCxnSpPr>
        <p:spPr>
          <a:xfrm flipV="1">
            <a:off x="3256005" y="3429000"/>
            <a:ext cx="1143000" cy="625401"/>
          </a:xfrm>
          <a:prstGeom prst="straightConnector1">
            <a:avLst/>
          </a:prstGeom>
          <a:ln w="57150">
            <a:solidFill>
              <a:srgbClr val="67ADD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962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85775" y="2002971"/>
            <a:ext cx="5314950" cy="4173992"/>
          </a:xfrm>
          <a:solidFill>
            <a:srgbClr val="69ABDB"/>
          </a:solidFill>
        </p:spPr>
        <p:txBody>
          <a:bodyPr>
            <a:normAutofit/>
          </a:bodyPr>
          <a:lstStyle/>
          <a:p>
            <a:r>
              <a:rPr lang="en-US" sz="3200" dirty="0">
                <a:solidFill>
                  <a:srgbClr val="FCFCFD"/>
                </a:solidFill>
              </a:rPr>
              <a:t>Ενθαρρύνει τον προβληματισμό και τη βαθιά σκέψη.</a:t>
            </a:r>
          </a:p>
          <a:p>
            <a:endParaRPr lang="en-US" sz="3200" dirty="0">
              <a:solidFill>
                <a:srgbClr val="FCFCFD"/>
              </a:solidFill>
            </a:endParaRPr>
          </a:p>
          <a:p>
            <a:r>
              <a:rPr lang="en-US" sz="3200" dirty="0">
                <a:solidFill>
                  <a:srgbClr val="FCFCFD"/>
                </a:solidFill>
              </a:rPr>
              <a:t>Παρέχει χώρο στους μαθητές να επεξεργαστούν σύνθετες ιδέες.</a:t>
            </a:r>
          </a:p>
        </p:txBody>
      </p:sp>
      <p:sp>
        <p:nvSpPr>
          <p:cNvPr id="4" name="Θέση περιεχομένου 3"/>
          <p:cNvSpPr>
            <a:spLocks noGrp="1"/>
          </p:cNvSpPr>
          <p:nvPr>
            <p:ph sz="half" idx="2"/>
          </p:nvPr>
        </p:nvSpPr>
        <p:spPr>
          <a:xfrm>
            <a:off x="6096000" y="2002971"/>
            <a:ext cx="5314950" cy="4173992"/>
          </a:xfrm>
          <a:solidFill>
            <a:srgbClr val="3A4DA0"/>
          </a:solidFill>
        </p:spPr>
        <p:txBody>
          <a:bodyPr>
            <a:normAutofit/>
          </a:bodyPr>
          <a:lstStyle/>
          <a:p>
            <a:r>
              <a:rPr lang="en-US" sz="3200" dirty="0">
                <a:solidFill>
                  <a:srgbClr val="FCFCFD"/>
                </a:solidFill>
              </a:rPr>
              <a:t>Μπορεί να δημιουργήσει εμπόδια στη συμμετοχή.</a:t>
            </a:r>
          </a:p>
          <a:p>
            <a:pPr marL="0" indent="0">
              <a:buNone/>
            </a:pPr>
            <a:endParaRPr lang="en-US" sz="3200" dirty="0">
              <a:solidFill>
                <a:srgbClr val="FCFCFD"/>
              </a:solidFill>
            </a:endParaRPr>
          </a:p>
          <a:p>
            <a:r>
              <a:rPr lang="en-US" sz="3200" dirty="0">
                <a:solidFill>
                  <a:srgbClr val="FCFCFD"/>
                </a:solidFill>
              </a:rPr>
              <a:t>Οδηγεί σε αποδέσμευση ή παρεξήγηση αν δεν αντιμετωπιστεί</a:t>
            </a:r>
            <a:r>
              <a:rPr lang="en-US" sz="1800" dirty="0"/>
              <a:t>.</a:t>
            </a:r>
          </a:p>
        </p:txBody>
      </p:sp>
      <p:sp>
        <p:nvSpPr>
          <p:cNvPr id="6" name="Τίτλος 1"/>
          <p:cNvSpPr>
            <a:spLocks noGrp="1"/>
          </p:cNvSpPr>
          <p:nvPr>
            <p:ph type="title"/>
          </p:nvPr>
        </p:nvSpPr>
        <p:spPr>
          <a:xfrm>
            <a:off x="485775" y="1140823"/>
            <a:ext cx="10868025" cy="679268"/>
          </a:xfrm>
        </p:spPr>
        <p:txBody>
          <a:bodyPr>
            <a:noAutofit/>
          </a:bodyPr>
          <a:lstStyle/>
          <a:p>
            <a:pPr algn="ctr"/>
            <a:r>
              <a:rPr lang="en-US" sz="2400" b="1" dirty="0">
                <a:solidFill>
                  <a:srgbClr val="67ADDB"/>
                </a:solidFill>
                <a:latin typeface="+mn-lt"/>
              </a:rPr>
              <a:t>Σιωπή στην εκπαίδευση </a:t>
            </a:r>
          </a:p>
        </p:txBody>
      </p:sp>
      <p:pic>
        <p:nvPicPr>
          <p:cNvPr id="22" name="Graphic 21" descr="Thought outline">
            <a:extLst>
              <a:ext uri="{FF2B5EF4-FFF2-40B4-BE49-F238E27FC236}">
                <a16:creationId xmlns:a16="http://schemas.microsoft.com/office/drawing/2014/main" id="{7DC6AA27-097A-4C3A-E07D-0EF431A978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0332" y="5114947"/>
            <a:ext cx="914400" cy="914400"/>
          </a:xfrm>
          <a:prstGeom prst="rect">
            <a:avLst/>
          </a:prstGeom>
        </p:spPr>
      </p:pic>
      <p:pic>
        <p:nvPicPr>
          <p:cNvPr id="24" name="Graphic 23" descr="Construction Barricade outline">
            <a:extLst>
              <a:ext uri="{FF2B5EF4-FFF2-40B4-BE49-F238E27FC236}">
                <a16:creationId xmlns:a16="http://schemas.microsoft.com/office/drawing/2014/main" id="{CFC6A030-D79B-905F-B523-7AE3908178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9981" y="5114947"/>
            <a:ext cx="914400" cy="914400"/>
          </a:xfrm>
          <a:prstGeom prst="rect">
            <a:avLst/>
          </a:prstGeom>
        </p:spPr>
      </p:pic>
    </p:spTree>
    <p:extLst>
      <p:ext uri="{BB962C8B-B14F-4D97-AF65-F5344CB8AC3E}">
        <p14:creationId xmlns:p14="http://schemas.microsoft.com/office/powerpoint/2010/main" val="1422432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ardrop 4"/>
          <p:cNvSpPr/>
          <p:nvPr/>
        </p:nvSpPr>
        <p:spPr>
          <a:xfrm rot="5400000">
            <a:off x="4985379" y="1958858"/>
            <a:ext cx="1020696" cy="1020696"/>
          </a:xfrm>
          <a:prstGeom prst="teardrop">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6" name="Oval 5"/>
          <p:cNvSpPr/>
          <p:nvPr/>
        </p:nvSpPr>
        <p:spPr>
          <a:xfrm>
            <a:off x="5070405" y="2021793"/>
            <a:ext cx="868221" cy="8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3" name="Teardrop 7"/>
          <p:cNvSpPr/>
          <p:nvPr/>
        </p:nvSpPr>
        <p:spPr>
          <a:xfrm rot="5400000">
            <a:off x="4872104" y="3745641"/>
            <a:ext cx="1020696" cy="1020696"/>
          </a:xfrm>
          <a:prstGeom prst="teardrop">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4" name="Oval 8"/>
          <p:cNvSpPr/>
          <p:nvPr/>
        </p:nvSpPr>
        <p:spPr>
          <a:xfrm>
            <a:off x="4948342" y="3821879"/>
            <a:ext cx="868221" cy="8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9" name="Teardrop 13"/>
          <p:cNvSpPr/>
          <p:nvPr/>
        </p:nvSpPr>
        <p:spPr>
          <a:xfrm rot="16200000" flipH="1">
            <a:off x="6091101" y="2516431"/>
            <a:ext cx="1020696" cy="1020696"/>
          </a:xfrm>
          <a:prstGeom prst="teardrop">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0" name="Oval 14"/>
          <p:cNvSpPr/>
          <p:nvPr/>
        </p:nvSpPr>
        <p:spPr>
          <a:xfrm flipH="1">
            <a:off x="6164138" y="2608668"/>
            <a:ext cx="868221" cy="8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7" name="Teardrop 16"/>
          <p:cNvSpPr/>
          <p:nvPr/>
        </p:nvSpPr>
        <p:spPr>
          <a:xfrm rot="16200000" flipH="1">
            <a:off x="6230157" y="4432071"/>
            <a:ext cx="1020696" cy="1020696"/>
          </a:xfrm>
          <a:prstGeom prst="teardrop">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8" name="Oval 17"/>
          <p:cNvSpPr/>
          <p:nvPr/>
        </p:nvSpPr>
        <p:spPr>
          <a:xfrm flipH="1">
            <a:off x="6306394" y="4508309"/>
            <a:ext cx="868221" cy="8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2" name="Rectangle 18"/>
          <p:cNvSpPr/>
          <p:nvPr/>
        </p:nvSpPr>
        <p:spPr>
          <a:xfrm>
            <a:off x="5933926" y="2855467"/>
            <a:ext cx="80290" cy="4011972"/>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3" name="Rectangle 19"/>
          <p:cNvSpPr/>
          <p:nvPr/>
        </p:nvSpPr>
        <p:spPr>
          <a:xfrm>
            <a:off x="6091101" y="3429000"/>
            <a:ext cx="73910" cy="3429000"/>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4" name="Rectangle 20"/>
          <p:cNvSpPr/>
          <p:nvPr/>
        </p:nvSpPr>
        <p:spPr>
          <a:xfrm>
            <a:off x="5818717" y="4374000"/>
            <a:ext cx="72000" cy="2484000"/>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6" name="Rectangle 22"/>
          <p:cNvSpPr/>
          <p:nvPr/>
        </p:nvSpPr>
        <p:spPr>
          <a:xfrm>
            <a:off x="6230157" y="5310000"/>
            <a:ext cx="72000" cy="1548000"/>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42" name="Group 28"/>
          <p:cNvGrpSpPr/>
          <p:nvPr/>
        </p:nvGrpSpPr>
        <p:grpSpPr>
          <a:xfrm>
            <a:off x="885763" y="2153974"/>
            <a:ext cx="3629094" cy="1020696"/>
            <a:chOff x="803640" y="3362835"/>
            <a:chExt cx="2059657" cy="740247"/>
          </a:xfrm>
        </p:grpSpPr>
        <p:sp>
          <p:nvSpPr>
            <p:cNvPr id="55" name="TextBox 29"/>
            <p:cNvSpPr txBox="1"/>
            <p:nvPr/>
          </p:nvSpPr>
          <p:spPr>
            <a:xfrm>
              <a:off x="803640" y="3579862"/>
              <a:ext cx="2059657" cy="52322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400" dirty="0">
                  <a:solidFill>
                    <a:schemeClr val="tx1">
                      <a:lumMod val="75000"/>
                      <a:lumOff val="25000"/>
                    </a:schemeClr>
                  </a:solidFill>
                  <a:cs typeface="Arial" pitchFamily="34" charset="0"/>
                </a:rPr>
                <a:t>Τα γλωσσικά εμπόδια μπορεί να οδηγήσουν σε σιωπή των μαθητών..   </a:t>
              </a:r>
              <a:endParaRPr lang="ko-KR" altLang="en-US" sz="1400" dirty="0">
                <a:solidFill>
                  <a:schemeClr val="tx1">
                    <a:lumMod val="75000"/>
                    <a:lumOff val="25000"/>
                  </a:schemeClr>
                </a:solidFill>
                <a:cs typeface="Arial" pitchFamily="34" charset="0"/>
              </a:endParaRPr>
            </a:p>
          </p:txBody>
        </p:sp>
        <p:sp>
          <p:nvSpPr>
            <p:cNvPr id="56" name="TextBox 30"/>
            <p:cNvSpPr txBox="1"/>
            <p:nvPr/>
          </p:nvSpPr>
          <p:spPr>
            <a:xfrm>
              <a:off x="803640" y="3362835"/>
              <a:ext cx="2059657"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rgbClr val="67ADDB"/>
                  </a:solidFill>
                  <a:cs typeface="Arial" pitchFamily="34" charset="0"/>
                </a:rPr>
                <a:t>Γλωσσικές διαφορές</a:t>
              </a:r>
              <a:endParaRPr lang="ko-KR" altLang="en-US" sz="1600" b="1" dirty="0">
                <a:solidFill>
                  <a:srgbClr val="67ADDB"/>
                </a:solidFill>
                <a:cs typeface="Arial" pitchFamily="34" charset="0"/>
              </a:endParaRPr>
            </a:p>
          </p:txBody>
        </p:sp>
      </p:grpSp>
      <p:grpSp>
        <p:nvGrpSpPr>
          <p:cNvPr id="43" name="Group 31"/>
          <p:cNvGrpSpPr/>
          <p:nvPr/>
        </p:nvGrpSpPr>
        <p:grpSpPr>
          <a:xfrm>
            <a:off x="885763" y="3960617"/>
            <a:ext cx="3722427" cy="1458966"/>
            <a:chOff x="803640" y="3362835"/>
            <a:chExt cx="2059657" cy="740247"/>
          </a:xfrm>
        </p:grpSpPr>
        <p:sp>
          <p:nvSpPr>
            <p:cNvPr id="53" name="TextBox 32"/>
            <p:cNvSpPr txBox="1"/>
            <p:nvPr/>
          </p:nvSpPr>
          <p:spPr>
            <a:xfrm>
              <a:off x="803640" y="3579862"/>
              <a:ext cx="2059657" cy="52322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400" dirty="0">
                  <a:solidFill>
                    <a:schemeClr val="tx1">
                      <a:lumMod val="75000"/>
                      <a:lumOff val="25000"/>
                    </a:schemeClr>
                  </a:solidFill>
                  <a:cs typeface="Arial" pitchFamily="34" charset="0"/>
                </a:rPr>
                <a:t>Η σιωπή μπορεί να χρησιμεύσει ως αυτοάμυνα απέναντι στην κρίση ή τη γελοιοποίηση.   </a:t>
              </a:r>
              <a:endParaRPr lang="ko-KR" altLang="en-US" sz="1400" dirty="0">
                <a:solidFill>
                  <a:schemeClr val="tx1">
                    <a:lumMod val="75000"/>
                    <a:lumOff val="25000"/>
                  </a:schemeClr>
                </a:solidFill>
                <a:cs typeface="Arial" pitchFamily="34" charset="0"/>
              </a:endParaRPr>
            </a:p>
          </p:txBody>
        </p:sp>
        <p:sp>
          <p:nvSpPr>
            <p:cNvPr id="54" name="TextBox 33"/>
            <p:cNvSpPr txBox="1"/>
            <p:nvPr/>
          </p:nvSpPr>
          <p:spPr>
            <a:xfrm>
              <a:off x="803640" y="3362835"/>
              <a:ext cx="2059657"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rgbClr val="67ADDB"/>
                  </a:solidFill>
                  <a:cs typeface="Arial" pitchFamily="34" charset="0"/>
                </a:rPr>
                <a:t>Συναισθηματική προστασία</a:t>
              </a:r>
              <a:endParaRPr lang="ko-KR" altLang="en-US" sz="1600" b="1" dirty="0">
                <a:solidFill>
                  <a:srgbClr val="67ADDB"/>
                </a:solidFill>
                <a:cs typeface="Arial" pitchFamily="34" charset="0"/>
              </a:endParaRPr>
            </a:p>
          </p:txBody>
        </p:sp>
      </p:grpSp>
      <p:grpSp>
        <p:nvGrpSpPr>
          <p:cNvPr id="45" name="Group 37"/>
          <p:cNvGrpSpPr/>
          <p:nvPr/>
        </p:nvGrpSpPr>
        <p:grpSpPr>
          <a:xfrm>
            <a:off x="7272842" y="2802138"/>
            <a:ext cx="4033395" cy="1019741"/>
            <a:chOff x="803640" y="3362835"/>
            <a:chExt cx="2059657" cy="955691"/>
          </a:xfrm>
        </p:grpSpPr>
        <p:sp>
          <p:nvSpPr>
            <p:cNvPr id="49" name="TextBox 38"/>
            <p:cNvSpPr txBox="1"/>
            <p:nvPr/>
          </p:nvSpPr>
          <p:spPr>
            <a:xfrm>
              <a:off x="803640" y="3579862"/>
              <a:ext cx="2059657" cy="73866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1400" dirty="0">
                  <a:solidFill>
                    <a:schemeClr val="tx1">
                      <a:lumMod val="75000"/>
                      <a:lumOff val="25000"/>
                    </a:schemeClr>
                  </a:solidFill>
                  <a:cs typeface="Arial" pitchFamily="34" charset="0"/>
                </a:rPr>
                <a:t>Η σιωπή μπορεί να αντανακλά πολιτισμικό σεβασμό, βαθύ προβληματισμό ή απομάκρυνση.</a:t>
              </a:r>
              <a:endParaRPr lang="ko-KR" altLang="en-US" sz="1400" dirty="0">
                <a:solidFill>
                  <a:schemeClr val="tx1">
                    <a:lumMod val="75000"/>
                    <a:lumOff val="25000"/>
                  </a:schemeClr>
                </a:solidFill>
                <a:cs typeface="Arial" pitchFamily="34" charset="0"/>
              </a:endParaRPr>
            </a:p>
          </p:txBody>
        </p:sp>
        <p:sp>
          <p:nvSpPr>
            <p:cNvPr id="50" name="TextBox 39"/>
            <p:cNvSpPr txBox="1"/>
            <p:nvPr/>
          </p:nvSpPr>
          <p:spPr>
            <a:xfrm>
              <a:off x="803640" y="3362835"/>
              <a:ext cx="2059657"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rgbClr val="67ADDB"/>
                  </a:solidFill>
                  <a:cs typeface="Arial" pitchFamily="34" charset="0"/>
                </a:rPr>
                <a:t>Πολιτιστικές διαφορές</a:t>
              </a:r>
              <a:endParaRPr lang="ko-KR" altLang="en-US" sz="1600" b="1" dirty="0">
                <a:solidFill>
                  <a:srgbClr val="67ADDB"/>
                </a:solidFill>
                <a:cs typeface="Arial" pitchFamily="34" charset="0"/>
              </a:endParaRPr>
            </a:p>
          </p:txBody>
        </p:sp>
      </p:grpSp>
      <p:grpSp>
        <p:nvGrpSpPr>
          <p:cNvPr id="46" name="Group 40"/>
          <p:cNvGrpSpPr/>
          <p:nvPr/>
        </p:nvGrpSpPr>
        <p:grpSpPr>
          <a:xfrm>
            <a:off x="7326625" y="4513172"/>
            <a:ext cx="3979612" cy="1316280"/>
            <a:chOff x="803640" y="3362835"/>
            <a:chExt cx="2059657" cy="955691"/>
          </a:xfrm>
        </p:grpSpPr>
        <p:sp>
          <p:nvSpPr>
            <p:cNvPr id="47" name="TextBox 41"/>
            <p:cNvSpPr txBox="1"/>
            <p:nvPr/>
          </p:nvSpPr>
          <p:spPr>
            <a:xfrm>
              <a:off x="803640" y="3579862"/>
              <a:ext cx="2059657" cy="73866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dirty="0">
                  <a:solidFill>
                    <a:schemeClr val="tx1">
                      <a:lumMod val="75000"/>
                      <a:lumOff val="25000"/>
                    </a:schemeClr>
                  </a:solidFill>
                  <a:cs typeface="Arial" pitchFamily="34" charset="0"/>
                </a:rPr>
                <a:t>Η σιωπή μπορεί να λειτουργήσει ως μορφή διαμαρτυρίας ενάντια στην αυταρχική διδασκαλία.</a:t>
              </a:r>
              <a:endParaRPr lang="ko-KR" altLang="en-US" sz="1400" dirty="0">
                <a:solidFill>
                  <a:schemeClr val="tx1">
                    <a:lumMod val="75000"/>
                    <a:lumOff val="25000"/>
                  </a:schemeClr>
                </a:solidFill>
                <a:cs typeface="Arial" pitchFamily="34" charset="0"/>
              </a:endParaRPr>
            </a:p>
          </p:txBody>
        </p:sp>
        <p:sp>
          <p:nvSpPr>
            <p:cNvPr id="48" name="TextBox 42"/>
            <p:cNvSpPr txBox="1"/>
            <p:nvPr/>
          </p:nvSpPr>
          <p:spPr>
            <a:xfrm>
              <a:off x="803640" y="3362835"/>
              <a:ext cx="2059657"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rgbClr val="67ADDB"/>
                  </a:solidFill>
                  <a:cs typeface="Arial" pitchFamily="34" charset="0"/>
                </a:rPr>
                <a:t>Αντίσταση στην εξουσία</a:t>
              </a:r>
              <a:endParaRPr lang="ko-KR" altLang="en-US" sz="1600" b="1" dirty="0">
                <a:solidFill>
                  <a:srgbClr val="67ADDB"/>
                </a:solidFill>
                <a:cs typeface="Arial" pitchFamily="34" charset="0"/>
              </a:endParaRPr>
            </a:p>
          </p:txBody>
        </p:sp>
      </p:grpSp>
      <p:sp>
        <p:nvSpPr>
          <p:cNvPr id="67" name="Τίτλος 1"/>
          <p:cNvSpPr>
            <a:spLocks noGrp="1"/>
          </p:cNvSpPr>
          <p:nvPr>
            <p:ph type="title"/>
          </p:nvPr>
        </p:nvSpPr>
        <p:spPr>
          <a:xfrm>
            <a:off x="593851" y="1028548"/>
            <a:ext cx="10868025" cy="679268"/>
          </a:xfrm>
        </p:spPr>
        <p:txBody>
          <a:bodyPr>
            <a:noAutofit/>
          </a:bodyPr>
          <a:lstStyle/>
          <a:p>
            <a:pPr algn="ctr"/>
            <a:r>
              <a:rPr lang="en-US" sz="2400" b="1" dirty="0">
                <a:solidFill>
                  <a:srgbClr val="67ADDB"/>
                </a:solidFill>
                <a:latin typeface="+mn-lt"/>
              </a:rPr>
              <a:t>Η σιωπή ως εμπόδιο στην ένταξη </a:t>
            </a:r>
          </a:p>
        </p:txBody>
      </p:sp>
      <p:sp>
        <p:nvSpPr>
          <p:cNvPr id="68" name="Parallelogram 15">
            <a:extLst>
              <a:ext uri="{FF2B5EF4-FFF2-40B4-BE49-F238E27FC236}">
                <a16:creationId xmlns:a16="http://schemas.microsoft.com/office/drawing/2014/main" id="{07C0F9E3-3C28-410B-B78B-EC350D26ECED}"/>
              </a:ext>
            </a:extLst>
          </p:cNvPr>
          <p:cNvSpPr/>
          <p:nvPr/>
        </p:nvSpPr>
        <p:spPr>
          <a:xfrm rot="16200000">
            <a:off x="6483318" y="4721105"/>
            <a:ext cx="408905" cy="44262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2527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 name="Graphic 2" descr="Remote learning language with solid fill">
            <a:extLst>
              <a:ext uri="{FF2B5EF4-FFF2-40B4-BE49-F238E27FC236}">
                <a16:creationId xmlns:a16="http://schemas.microsoft.com/office/drawing/2014/main" id="{BBC85C89-E90A-99DF-967A-0857DA1FC9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5820" y="2139726"/>
            <a:ext cx="675456" cy="675456"/>
          </a:xfrm>
          <a:prstGeom prst="rect">
            <a:avLst/>
          </a:prstGeom>
        </p:spPr>
      </p:pic>
      <p:pic>
        <p:nvPicPr>
          <p:cNvPr id="5" name="Graphic 4" descr="Venn diagram with solid fill">
            <a:extLst>
              <a:ext uri="{FF2B5EF4-FFF2-40B4-BE49-F238E27FC236}">
                <a16:creationId xmlns:a16="http://schemas.microsoft.com/office/drawing/2014/main" id="{849C7674-7DF7-3D60-2D33-B203792D3C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4111" y="2640289"/>
            <a:ext cx="762791" cy="762791"/>
          </a:xfrm>
          <a:prstGeom prst="rect">
            <a:avLst/>
          </a:prstGeom>
        </p:spPr>
      </p:pic>
      <p:sp>
        <p:nvSpPr>
          <p:cNvPr id="6" name="Smiley Face 15">
            <a:extLst>
              <a:ext uri="{FF2B5EF4-FFF2-40B4-BE49-F238E27FC236}">
                <a16:creationId xmlns:a16="http://schemas.microsoft.com/office/drawing/2014/main" id="{0A036C1C-C8A6-3EE0-CBBE-9B138A6FE266}"/>
              </a:ext>
            </a:extLst>
          </p:cNvPr>
          <p:cNvSpPr/>
          <p:nvPr/>
        </p:nvSpPr>
        <p:spPr>
          <a:xfrm>
            <a:off x="5148136" y="4010558"/>
            <a:ext cx="457437" cy="476775"/>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2527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30317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85775" y="1140823"/>
            <a:ext cx="10868025" cy="679268"/>
          </a:xfrm>
        </p:spPr>
        <p:txBody>
          <a:bodyPr>
            <a:noAutofit/>
          </a:bodyPr>
          <a:lstStyle/>
          <a:p>
            <a:pPr algn="ctr"/>
            <a:r>
              <a:rPr lang="en-US" sz="2400" b="1" dirty="0">
                <a:solidFill>
                  <a:srgbClr val="67ADDB"/>
                </a:solidFill>
                <a:latin typeface="+mn-lt"/>
              </a:rPr>
              <a:t>Σιωπή ως παύση για σκέψη και παγίωση των πληροφοριών</a:t>
            </a:r>
          </a:p>
        </p:txBody>
      </p:sp>
      <p:sp>
        <p:nvSpPr>
          <p:cNvPr id="12" name="Content Placeholder 11">
            <a:extLst>
              <a:ext uri="{FF2B5EF4-FFF2-40B4-BE49-F238E27FC236}">
                <a16:creationId xmlns:a16="http://schemas.microsoft.com/office/drawing/2014/main" id="{2D07D842-7B88-7A43-50E1-7527612D6AE0}"/>
              </a:ext>
            </a:extLst>
          </p:cNvPr>
          <p:cNvSpPr>
            <a:spLocks noGrp="1"/>
          </p:cNvSpPr>
          <p:nvPr>
            <p:ph sz="half" idx="2"/>
          </p:nvPr>
        </p:nvSpPr>
        <p:spPr>
          <a:xfrm>
            <a:off x="1434905" y="1825625"/>
            <a:ext cx="9918895" cy="3212285"/>
          </a:xfrm>
        </p:spPr>
        <p:txBody>
          <a:bodyPr>
            <a:noAutofit/>
          </a:bodyPr>
          <a:lstStyle/>
          <a:p>
            <a:r>
              <a:rPr lang="en-GB" sz="2200" dirty="0"/>
              <a:t>Η σιωπή χρησιμεύει ως </a:t>
            </a:r>
            <a:r>
              <a:rPr lang="en-GB" sz="2200" dirty="0">
                <a:solidFill>
                  <a:srgbClr val="69ABDB"/>
                </a:solidFill>
              </a:rPr>
              <a:t>παύση </a:t>
            </a:r>
            <a:r>
              <a:rPr lang="en-GB" sz="2200" dirty="0"/>
              <a:t>για να </a:t>
            </a:r>
            <a:r>
              <a:rPr lang="en-GB" sz="2200" dirty="0">
                <a:solidFill>
                  <a:srgbClr val="69ABDB"/>
                </a:solidFill>
              </a:rPr>
              <a:t>επεξεργαστούν </a:t>
            </a:r>
            <a:r>
              <a:rPr lang="en-GB" sz="2200" dirty="0"/>
              <a:t>οι μαθητές </a:t>
            </a:r>
            <a:r>
              <a:rPr lang="en-GB" sz="2200" dirty="0">
                <a:solidFill>
                  <a:srgbClr val="69ABDB"/>
                </a:solidFill>
              </a:rPr>
              <a:t>τις πληροφορίες </a:t>
            </a:r>
            <a:r>
              <a:rPr lang="en-GB" sz="2200" dirty="0"/>
              <a:t>και να σκεφτούν τις απαντήσεις τους.</a:t>
            </a:r>
          </a:p>
          <a:p>
            <a:endParaRPr lang="en-GB" sz="2200" dirty="0"/>
          </a:p>
          <a:p>
            <a:r>
              <a:rPr lang="en-GB" sz="2200" b="0" i="0" u="none" strike="noStrike" dirty="0">
                <a:solidFill>
                  <a:srgbClr val="000000"/>
                </a:solidFill>
                <a:effectLst/>
              </a:rPr>
              <a:t>Οι δάσκαλοι μπορούν να χρησιμοποιήσουν </a:t>
            </a:r>
            <a:r>
              <a:rPr lang="en-GB" sz="2200" b="0" i="0" u="none" strike="noStrike" dirty="0">
                <a:solidFill>
                  <a:srgbClr val="69ABDB"/>
                </a:solidFill>
                <a:effectLst/>
              </a:rPr>
              <a:t>τη σιωπή για να δημιουργήσουν ένα χώρο χωρίς πίεση</a:t>
            </a:r>
            <a:r>
              <a:rPr lang="en-GB" sz="2200" b="0" i="0" u="none" strike="noStrike" dirty="0">
                <a:solidFill>
                  <a:srgbClr val="000000"/>
                </a:solidFill>
                <a:effectLst/>
              </a:rPr>
              <a:t>, ενθαρρύνοντας τη συμμετοχή όλων των μαθητών, ακόμη και εκείνων που είναι ντροπαλοί ή αγχωμένοι.</a:t>
            </a:r>
          </a:p>
          <a:p>
            <a:endParaRPr lang="en-GB" sz="2200" b="0" i="0" u="none" strike="noStrike" dirty="0">
              <a:solidFill>
                <a:srgbClr val="000000"/>
              </a:solidFill>
              <a:effectLst/>
            </a:endParaRPr>
          </a:p>
          <a:p>
            <a:r>
              <a:rPr lang="en-GB" sz="2200" b="0" i="0" u="none" strike="noStrike" dirty="0">
                <a:solidFill>
                  <a:srgbClr val="69ABDB"/>
                </a:solidFill>
                <a:effectLst/>
              </a:rPr>
              <a:t>Η σιωπή μετά από </a:t>
            </a:r>
            <a:r>
              <a:rPr lang="en-GB" sz="2200" b="0" i="0" u="none" strike="noStrike" dirty="0">
                <a:solidFill>
                  <a:srgbClr val="000000"/>
                </a:solidFill>
                <a:effectLst/>
              </a:rPr>
              <a:t>εντατική </a:t>
            </a:r>
            <a:r>
              <a:rPr lang="en-GB" sz="2200" b="0" i="0" u="none" strike="noStrike" dirty="0">
                <a:solidFill>
                  <a:srgbClr val="69ABDB"/>
                </a:solidFill>
                <a:effectLst/>
              </a:rPr>
              <a:t>μάθηση </a:t>
            </a:r>
            <a:r>
              <a:rPr lang="en-GB" sz="2200" b="0" i="0" u="none" strike="noStrike" dirty="0">
                <a:solidFill>
                  <a:srgbClr val="000000"/>
                </a:solidFill>
                <a:effectLst/>
              </a:rPr>
              <a:t>βοηθά στην απορρόφηση των πληροφοριών.</a:t>
            </a:r>
            <a:br>
              <a:rPr lang="en-GB" sz="2200" dirty="0"/>
            </a:br>
            <a:endParaRPr lang="en-BE" sz="2200" dirty="0"/>
          </a:p>
        </p:txBody>
      </p:sp>
      <p:sp>
        <p:nvSpPr>
          <p:cNvPr id="13" name="Θέση περιεχομένου 2">
            <a:extLst>
              <a:ext uri="{FF2B5EF4-FFF2-40B4-BE49-F238E27FC236}">
                <a16:creationId xmlns:a16="http://schemas.microsoft.com/office/drawing/2014/main" id="{1526E7DA-0B71-F0A8-294A-913E759C2066}"/>
              </a:ext>
            </a:extLst>
          </p:cNvPr>
          <p:cNvSpPr txBox="1">
            <a:spLocks/>
          </p:cNvSpPr>
          <p:nvPr/>
        </p:nvSpPr>
        <p:spPr>
          <a:xfrm>
            <a:off x="1384896" y="4844395"/>
            <a:ext cx="9422207" cy="1329982"/>
          </a:xfrm>
          <a:prstGeom prst="rect">
            <a:avLst/>
          </a:prstGeom>
          <a:solidFill>
            <a:srgbClr val="BDD7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Aft>
                <a:spcPts val="800"/>
              </a:spcAft>
              <a:buFont typeface="Arial" panose="020B0604020202020204" pitchFamily="34" charset="0"/>
              <a:buNone/>
            </a:pPr>
            <a:r>
              <a:rPr lang="en-GB" sz="1800" b="0" i="0" u="none" strike="noStrike" dirty="0">
                <a:solidFill>
                  <a:srgbClr val="000000"/>
                </a:solidFill>
                <a:effectLst/>
                <a:latin typeface="-webkit-standard"/>
              </a:rPr>
              <a:t>                         Η παραχώρηση στιγμών σιωπής μετά την υποβολή ερωτήσεων επιτρέπει στους μαθητές να σκεφτούν πιο προσεκτικά και να δώσουν στοχαστικές απαντήσεις</a:t>
            </a:r>
            <a:endParaRPr lang="en-US" sz="1800" dirty="0"/>
          </a:p>
        </p:txBody>
      </p:sp>
      <p:pic>
        <p:nvPicPr>
          <p:cNvPr id="15" name="Content Placeholder 14" descr="Megaphone1 with solid fill">
            <a:extLst>
              <a:ext uri="{FF2B5EF4-FFF2-40B4-BE49-F238E27FC236}">
                <a16:creationId xmlns:a16="http://schemas.microsoft.com/office/drawing/2014/main" id="{98CC2283-D672-DB8C-0838-11CBFE083FBA}"/>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1470132" y="4804954"/>
            <a:ext cx="914400" cy="914400"/>
          </a:xfrm>
        </p:spPr>
      </p:pic>
    </p:spTree>
    <p:extLst>
      <p:ext uri="{BB962C8B-B14F-4D97-AF65-F5344CB8AC3E}">
        <p14:creationId xmlns:p14="http://schemas.microsoft.com/office/powerpoint/2010/main" val="258403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1679025" y="1536628"/>
            <a:ext cx="9574866" cy="811806"/>
          </a:xfrm>
          <a:noFill/>
        </p:spPr>
        <p:txBody>
          <a:bodyPr>
            <a:noAutofit/>
          </a:bodyPr>
          <a:lstStyle/>
          <a:p>
            <a:pPr marL="0" indent="0">
              <a:buNone/>
            </a:pPr>
            <a:r>
              <a:rPr lang="en-GB" sz="1400" b="0" i="0" u="none" strike="noStrike" dirty="0">
                <a:solidFill>
                  <a:srgbClr val="000000"/>
                </a:solidFill>
                <a:effectLst/>
              </a:rPr>
              <a:t>Οι μαθητές μπορούν να χρησιμοποιήσουν τη σιωπή για να διαμαρτυρηθούν για την αδικία ή να αντισταθούν σε καταπιεστικές πρακτικές στην τάξη, παρόμοιες με τις τακτικές που αναγνωρίστηκαν </a:t>
            </a:r>
            <a:endParaRPr lang="en-US" sz="1400" dirty="0"/>
          </a:p>
        </p:txBody>
      </p:sp>
      <p:sp>
        <p:nvSpPr>
          <p:cNvPr id="6" name="Τίτλος 1"/>
          <p:cNvSpPr>
            <a:spLocks noGrp="1"/>
          </p:cNvSpPr>
          <p:nvPr>
            <p:ph type="title"/>
          </p:nvPr>
        </p:nvSpPr>
        <p:spPr>
          <a:xfrm>
            <a:off x="485775" y="943376"/>
            <a:ext cx="10868025" cy="679268"/>
          </a:xfrm>
        </p:spPr>
        <p:txBody>
          <a:bodyPr>
            <a:noAutofit/>
          </a:bodyPr>
          <a:lstStyle/>
          <a:p>
            <a:pPr algn="ctr"/>
            <a:r>
              <a:rPr lang="en-US" sz="2400" b="1" dirty="0">
                <a:solidFill>
                  <a:srgbClr val="67ADDB"/>
                </a:solidFill>
                <a:latin typeface="+mn-lt"/>
              </a:rPr>
              <a:t>Η σιωπή ως μορφή αντίστασης</a:t>
            </a:r>
          </a:p>
        </p:txBody>
      </p:sp>
      <p:sp>
        <p:nvSpPr>
          <p:cNvPr id="2" name="Teardrop 4">
            <a:extLst>
              <a:ext uri="{FF2B5EF4-FFF2-40B4-BE49-F238E27FC236}">
                <a16:creationId xmlns:a16="http://schemas.microsoft.com/office/drawing/2014/main" id="{BB683C3D-939D-C72F-91C1-0CB23DC626C6}"/>
              </a:ext>
            </a:extLst>
          </p:cNvPr>
          <p:cNvSpPr/>
          <p:nvPr/>
        </p:nvSpPr>
        <p:spPr>
          <a:xfrm rot="5400000">
            <a:off x="4997598" y="2223982"/>
            <a:ext cx="1020696" cy="1020696"/>
          </a:xfrm>
          <a:prstGeom prst="teardrop">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 name="Oval 5">
            <a:extLst>
              <a:ext uri="{FF2B5EF4-FFF2-40B4-BE49-F238E27FC236}">
                <a16:creationId xmlns:a16="http://schemas.microsoft.com/office/drawing/2014/main" id="{F68B50F5-F6FA-0F13-071C-3AF23183550B}"/>
              </a:ext>
            </a:extLst>
          </p:cNvPr>
          <p:cNvSpPr/>
          <p:nvPr/>
        </p:nvSpPr>
        <p:spPr>
          <a:xfrm>
            <a:off x="5083824" y="2286304"/>
            <a:ext cx="868221" cy="8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 name="Teardrop 7">
            <a:extLst>
              <a:ext uri="{FF2B5EF4-FFF2-40B4-BE49-F238E27FC236}">
                <a16:creationId xmlns:a16="http://schemas.microsoft.com/office/drawing/2014/main" id="{C3077B2A-6D20-5FA0-FEE6-31C607C0F130}"/>
              </a:ext>
            </a:extLst>
          </p:cNvPr>
          <p:cNvSpPr/>
          <p:nvPr/>
        </p:nvSpPr>
        <p:spPr>
          <a:xfrm rot="5400000">
            <a:off x="4872104" y="3745641"/>
            <a:ext cx="1020696" cy="1020696"/>
          </a:xfrm>
          <a:prstGeom prst="teardrop">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 name="Oval 8">
            <a:extLst>
              <a:ext uri="{FF2B5EF4-FFF2-40B4-BE49-F238E27FC236}">
                <a16:creationId xmlns:a16="http://schemas.microsoft.com/office/drawing/2014/main" id="{FB32486F-BECB-40FB-6024-5F99DDEC896D}"/>
              </a:ext>
            </a:extLst>
          </p:cNvPr>
          <p:cNvSpPr/>
          <p:nvPr/>
        </p:nvSpPr>
        <p:spPr>
          <a:xfrm>
            <a:off x="4948342" y="3821879"/>
            <a:ext cx="868221" cy="8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9" name="Teardrop 13">
            <a:extLst>
              <a:ext uri="{FF2B5EF4-FFF2-40B4-BE49-F238E27FC236}">
                <a16:creationId xmlns:a16="http://schemas.microsoft.com/office/drawing/2014/main" id="{AB05F78F-462A-8582-876C-F3B4C86DF19B}"/>
              </a:ext>
            </a:extLst>
          </p:cNvPr>
          <p:cNvSpPr/>
          <p:nvPr/>
        </p:nvSpPr>
        <p:spPr>
          <a:xfrm rot="16200000" flipH="1">
            <a:off x="6091101" y="2808521"/>
            <a:ext cx="1020696" cy="1020696"/>
          </a:xfrm>
          <a:prstGeom prst="teardrop">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0" name="Oval 14">
            <a:extLst>
              <a:ext uri="{FF2B5EF4-FFF2-40B4-BE49-F238E27FC236}">
                <a16:creationId xmlns:a16="http://schemas.microsoft.com/office/drawing/2014/main" id="{86451411-B1BA-2C42-351F-2015B826BBA0}"/>
              </a:ext>
            </a:extLst>
          </p:cNvPr>
          <p:cNvSpPr/>
          <p:nvPr/>
        </p:nvSpPr>
        <p:spPr>
          <a:xfrm flipH="1">
            <a:off x="6164138" y="2900758"/>
            <a:ext cx="868221" cy="8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1" name="Teardrop 16">
            <a:extLst>
              <a:ext uri="{FF2B5EF4-FFF2-40B4-BE49-F238E27FC236}">
                <a16:creationId xmlns:a16="http://schemas.microsoft.com/office/drawing/2014/main" id="{A3C2859E-0B21-E460-0533-8517F6A6C163}"/>
              </a:ext>
            </a:extLst>
          </p:cNvPr>
          <p:cNvSpPr/>
          <p:nvPr/>
        </p:nvSpPr>
        <p:spPr>
          <a:xfrm rot="16200000" flipH="1">
            <a:off x="6230157" y="4432071"/>
            <a:ext cx="1020696" cy="1020696"/>
          </a:xfrm>
          <a:prstGeom prst="teardrop">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 name="Oval 17">
            <a:extLst>
              <a:ext uri="{FF2B5EF4-FFF2-40B4-BE49-F238E27FC236}">
                <a16:creationId xmlns:a16="http://schemas.microsoft.com/office/drawing/2014/main" id="{BA1E5556-6A67-C5C7-CD43-BD6143C76CD1}"/>
              </a:ext>
            </a:extLst>
          </p:cNvPr>
          <p:cNvSpPr/>
          <p:nvPr/>
        </p:nvSpPr>
        <p:spPr>
          <a:xfrm flipH="1">
            <a:off x="6306394" y="4508309"/>
            <a:ext cx="868221" cy="8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3" name="Rectangle 18">
            <a:extLst>
              <a:ext uri="{FF2B5EF4-FFF2-40B4-BE49-F238E27FC236}">
                <a16:creationId xmlns:a16="http://schemas.microsoft.com/office/drawing/2014/main" id="{8CC9BDC5-5943-F7F3-77C5-951EBCDFAB30}"/>
              </a:ext>
            </a:extLst>
          </p:cNvPr>
          <p:cNvSpPr/>
          <p:nvPr/>
        </p:nvSpPr>
        <p:spPr>
          <a:xfrm>
            <a:off x="5933926" y="2855467"/>
            <a:ext cx="80290" cy="4011972"/>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4" name="Rectangle 19">
            <a:extLst>
              <a:ext uri="{FF2B5EF4-FFF2-40B4-BE49-F238E27FC236}">
                <a16:creationId xmlns:a16="http://schemas.microsoft.com/office/drawing/2014/main" id="{47FDDE79-B95E-7579-6F98-35D07DA8C1FC}"/>
              </a:ext>
            </a:extLst>
          </p:cNvPr>
          <p:cNvSpPr/>
          <p:nvPr/>
        </p:nvSpPr>
        <p:spPr>
          <a:xfrm>
            <a:off x="6091101" y="3429000"/>
            <a:ext cx="73910" cy="3429000"/>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5" name="Rectangle 20">
            <a:extLst>
              <a:ext uri="{FF2B5EF4-FFF2-40B4-BE49-F238E27FC236}">
                <a16:creationId xmlns:a16="http://schemas.microsoft.com/office/drawing/2014/main" id="{36AA4721-AF40-9AA5-04B3-F953613DA105}"/>
              </a:ext>
            </a:extLst>
          </p:cNvPr>
          <p:cNvSpPr/>
          <p:nvPr/>
        </p:nvSpPr>
        <p:spPr>
          <a:xfrm>
            <a:off x="5818717" y="4374000"/>
            <a:ext cx="72000" cy="2484000"/>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6" name="Rectangle 22">
            <a:extLst>
              <a:ext uri="{FF2B5EF4-FFF2-40B4-BE49-F238E27FC236}">
                <a16:creationId xmlns:a16="http://schemas.microsoft.com/office/drawing/2014/main" id="{80137E11-42CE-2B67-E8AC-2496FBB3923C}"/>
              </a:ext>
            </a:extLst>
          </p:cNvPr>
          <p:cNvSpPr/>
          <p:nvPr/>
        </p:nvSpPr>
        <p:spPr>
          <a:xfrm>
            <a:off x="6230157" y="5310000"/>
            <a:ext cx="72000" cy="1548000"/>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17" name="Group 28">
            <a:extLst>
              <a:ext uri="{FF2B5EF4-FFF2-40B4-BE49-F238E27FC236}">
                <a16:creationId xmlns:a16="http://schemas.microsoft.com/office/drawing/2014/main" id="{A191F1E0-0FFC-B50C-8669-DCC14B27FE27}"/>
              </a:ext>
            </a:extLst>
          </p:cNvPr>
          <p:cNvGrpSpPr/>
          <p:nvPr/>
        </p:nvGrpSpPr>
        <p:grpSpPr>
          <a:xfrm>
            <a:off x="647113" y="2291791"/>
            <a:ext cx="4432633" cy="822470"/>
            <a:chOff x="641712" y="3362835"/>
            <a:chExt cx="2221585" cy="596486"/>
          </a:xfrm>
        </p:grpSpPr>
        <p:sp>
          <p:nvSpPr>
            <p:cNvPr id="18" name="TextBox 29">
              <a:extLst>
                <a:ext uri="{FF2B5EF4-FFF2-40B4-BE49-F238E27FC236}">
                  <a16:creationId xmlns:a16="http://schemas.microsoft.com/office/drawing/2014/main" id="{84C492BB-6F16-D295-DD83-36A27FA55987}"/>
                </a:ext>
              </a:extLst>
            </p:cNvPr>
            <p:cNvSpPr txBox="1"/>
            <p:nvPr/>
          </p:nvSpPr>
          <p:spPr>
            <a:xfrm>
              <a:off x="641712" y="3579862"/>
              <a:ext cx="2221585" cy="37945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sz="1400" b="0" i="0" u="none" strike="noStrike" dirty="0">
                  <a:solidFill>
                    <a:srgbClr val="000000"/>
                  </a:solidFill>
                  <a:effectLst/>
                  <a:latin typeface="-webkit-standard"/>
                </a:rPr>
                <a:t>Αποφυγή της λογοδοσίας και του ελέγχου με το να παραμένουν σιωπηλοί </a:t>
              </a:r>
              <a:r>
                <a:rPr lang="en-GB" sz="1400" dirty="0">
                  <a:solidFill>
                    <a:schemeClr val="tx1">
                      <a:lumMod val="75000"/>
                      <a:lumOff val="25000"/>
                    </a:schemeClr>
                  </a:solidFill>
                  <a:cs typeface="Arial" pitchFamily="34" charset="0"/>
                </a:rPr>
                <a:t>κατά τη διάρκεια </a:t>
              </a:r>
              <a:r>
                <a:rPr lang="en-GB" sz="1400" b="0" i="0" u="none" strike="noStrike" dirty="0">
                  <a:solidFill>
                    <a:srgbClr val="000000"/>
                  </a:solidFill>
                  <a:effectLst/>
                  <a:latin typeface="-webkit-standard"/>
                </a:rPr>
                <a:t>των συζητήσεων</a:t>
              </a:r>
              <a:endParaRPr lang="ko-KR" altLang="en-US" sz="1400" dirty="0">
                <a:solidFill>
                  <a:schemeClr val="tx1">
                    <a:lumMod val="75000"/>
                    <a:lumOff val="25000"/>
                  </a:schemeClr>
                </a:solidFill>
                <a:cs typeface="Arial" pitchFamily="34" charset="0"/>
              </a:endParaRPr>
            </a:p>
          </p:txBody>
        </p:sp>
        <p:sp>
          <p:nvSpPr>
            <p:cNvPr id="19" name="TextBox 30">
              <a:extLst>
                <a:ext uri="{FF2B5EF4-FFF2-40B4-BE49-F238E27FC236}">
                  <a16:creationId xmlns:a16="http://schemas.microsoft.com/office/drawing/2014/main" id="{0557B564-13DC-E11F-4657-5CA48F8121F1}"/>
                </a:ext>
              </a:extLst>
            </p:cNvPr>
            <p:cNvSpPr txBox="1"/>
            <p:nvPr/>
          </p:nvSpPr>
          <p:spPr>
            <a:xfrm>
              <a:off x="803640" y="3362835"/>
              <a:ext cx="2059657" cy="2455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rgbClr val="67ADDB"/>
                  </a:solidFill>
                  <a:cs typeface="Arial" pitchFamily="34" charset="0"/>
                </a:rPr>
                <a:t>Σιωπή για να ξεφύγ</a:t>
              </a:r>
              <a:r>
                <a:rPr lang="el-GR" altLang="ko-KR" sz="1600" b="1" dirty="0" err="1">
                  <a:solidFill>
                    <a:srgbClr val="67ADDB"/>
                  </a:solidFill>
                  <a:cs typeface="Arial" pitchFamily="34" charset="0"/>
                </a:rPr>
                <a:t>ουμε</a:t>
              </a:r>
              <a:endParaRPr lang="ko-KR" altLang="en-US" sz="1600" b="1" dirty="0">
                <a:solidFill>
                  <a:srgbClr val="67ADDB"/>
                </a:solidFill>
                <a:cs typeface="Arial" pitchFamily="34" charset="0"/>
              </a:endParaRPr>
            </a:p>
          </p:txBody>
        </p:sp>
      </p:grpSp>
      <p:grpSp>
        <p:nvGrpSpPr>
          <p:cNvPr id="20" name="Group 31">
            <a:extLst>
              <a:ext uri="{FF2B5EF4-FFF2-40B4-BE49-F238E27FC236}">
                <a16:creationId xmlns:a16="http://schemas.microsoft.com/office/drawing/2014/main" id="{72BD9A32-22FC-9188-B5DF-94FB974D0677}"/>
              </a:ext>
            </a:extLst>
          </p:cNvPr>
          <p:cNvGrpSpPr/>
          <p:nvPr/>
        </p:nvGrpSpPr>
        <p:grpSpPr>
          <a:xfrm>
            <a:off x="885763" y="3960618"/>
            <a:ext cx="3722427" cy="1166407"/>
            <a:chOff x="803640" y="3362835"/>
            <a:chExt cx="2059657" cy="591809"/>
          </a:xfrm>
        </p:grpSpPr>
        <p:sp>
          <p:nvSpPr>
            <p:cNvPr id="21" name="TextBox 32">
              <a:extLst>
                <a:ext uri="{FF2B5EF4-FFF2-40B4-BE49-F238E27FC236}">
                  <a16:creationId xmlns:a16="http://schemas.microsoft.com/office/drawing/2014/main" id="{DB68C996-F01E-35A3-A059-EE3CEB5E7F24}"/>
                </a:ext>
              </a:extLst>
            </p:cNvPr>
            <p:cNvSpPr txBox="1"/>
            <p:nvPr/>
          </p:nvSpPr>
          <p:spPr>
            <a:xfrm>
              <a:off x="803640" y="3579862"/>
              <a:ext cx="2059657" cy="37478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400" dirty="0">
                  <a:solidFill>
                    <a:schemeClr val="tx1">
                      <a:lumMod val="75000"/>
                      <a:lumOff val="25000"/>
                    </a:schemeClr>
                  </a:solidFill>
                  <a:cs typeface="Arial" pitchFamily="34" charset="0"/>
                </a:rPr>
                <a:t>Μη λεκτική διαμαρτυρία όταν οι ασκήσεις υπονομεύουν τις προσωπικές μαθησιακές προτιμήσεις.</a:t>
              </a:r>
              <a:br>
                <a:rPr lang="en-US" altLang="ko-KR" sz="1400" dirty="0">
                  <a:solidFill>
                    <a:schemeClr val="tx1">
                      <a:lumMod val="75000"/>
                      <a:lumOff val="25000"/>
                    </a:schemeClr>
                  </a:solidFill>
                  <a:cs typeface="Arial" pitchFamily="34" charset="0"/>
                </a:rPr>
              </a:br>
              <a:endParaRPr lang="ko-KR" altLang="en-US" sz="1400" dirty="0">
                <a:solidFill>
                  <a:schemeClr val="tx1">
                    <a:lumMod val="75000"/>
                    <a:lumOff val="25000"/>
                  </a:schemeClr>
                </a:solidFill>
                <a:cs typeface="Arial" pitchFamily="34" charset="0"/>
              </a:endParaRPr>
            </a:p>
          </p:txBody>
        </p:sp>
        <p:sp>
          <p:nvSpPr>
            <p:cNvPr id="22" name="TextBox 33">
              <a:extLst>
                <a:ext uri="{FF2B5EF4-FFF2-40B4-BE49-F238E27FC236}">
                  <a16:creationId xmlns:a16="http://schemas.microsoft.com/office/drawing/2014/main" id="{29A52FDC-BFF1-F3AF-F5A1-E7862E32A0E1}"/>
                </a:ext>
              </a:extLst>
            </p:cNvPr>
            <p:cNvSpPr txBox="1"/>
            <p:nvPr/>
          </p:nvSpPr>
          <p:spPr>
            <a:xfrm>
              <a:off x="803640" y="3362835"/>
              <a:ext cx="2059657" cy="17177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rgbClr val="67ADDB"/>
                  </a:solidFill>
                  <a:cs typeface="Arial" pitchFamily="34" charset="0"/>
                </a:rPr>
                <a:t>Σιωπή για να διεκδικήσουμε</a:t>
              </a:r>
              <a:endParaRPr lang="ko-KR" altLang="en-US" sz="1600" b="1" dirty="0">
                <a:solidFill>
                  <a:srgbClr val="67ADDB"/>
                </a:solidFill>
                <a:cs typeface="Arial" pitchFamily="34" charset="0"/>
              </a:endParaRPr>
            </a:p>
          </p:txBody>
        </p:sp>
      </p:grpSp>
      <p:grpSp>
        <p:nvGrpSpPr>
          <p:cNvPr id="23" name="Group 37">
            <a:extLst>
              <a:ext uri="{FF2B5EF4-FFF2-40B4-BE49-F238E27FC236}">
                <a16:creationId xmlns:a16="http://schemas.microsoft.com/office/drawing/2014/main" id="{D2623B76-446D-54BB-3630-726DE89A510C}"/>
              </a:ext>
            </a:extLst>
          </p:cNvPr>
          <p:cNvGrpSpPr/>
          <p:nvPr/>
        </p:nvGrpSpPr>
        <p:grpSpPr>
          <a:xfrm>
            <a:off x="7250853" y="3084189"/>
            <a:ext cx="4033395" cy="754792"/>
            <a:chOff x="803640" y="3362835"/>
            <a:chExt cx="2059657" cy="707383"/>
          </a:xfrm>
        </p:grpSpPr>
        <p:sp>
          <p:nvSpPr>
            <p:cNvPr id="24" name="TextBox 38">
              <a:extLst>
                <a:ext uri="{FF2B5EF4-FFF2-40B4-BE49-F238E27FC236}">
                  <a16:creationId xmlns:a16="http://schemas.microsoft.com/office/drawing/2014/main" id="{6AACD4CF-3059-ED66-5718-E5253BC82535}"/>
                </a:ext>
              </a:extLst>
            </p:cNvPr>
            <p:cNvSpPr txBox="1"/>
            <p:nvPr/>
          </p:nvSpPr>
          <p:spPr>
            <a:xfrm>
              <a:off x="803640" y="3579862"/>
              <a:ext cx="2059657" cy="490356"/>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1400" dirty="0">
                  <a:solidFill>
                    <a:schemeClr val="tx1">
                      <a:lumMod val="75000"/>
                      <a:lumOff val="25000"/>
                    </a:schemeClr>
                  </a:solidFill>
                  <a:cs typeface="Arial" pitchFamily="34" charset="0"/>
                </a:rPr>
                <a:t>Παύση για να εξεταστούν ή να προταθούν εναλλακτικές λύσεις ως απάντηση σε νέα σχέδια ή μεθόδους.</a:t>
              </a:r>
              <a:endParaRPr lang="ko-KR" altLang="en-US" sz="1400" dirty="0">
                <a:solidFill>
                  <a:schemeClr val="tx1">
                    <a:lumMod val="75000"/>
                    <a:lumOff val="25000"/>
                  </a:schemeClr>
                </a:solidFill>
                <a:cs typeface="Arial" pitchFamily="34" charset="0"/>
              </a:endParaRPr>
            </a:p>
          </p:txBody>
        </p:sp>
        <p:sp>
          <p:nvSpPr>
            <p:cNvPr id="25" name="TextBox 39">
              <a:extLst>
                <a:ext uri="{FF2B5EF4-FFF2-40B4-BE49-F238E27FC236}">
                  <a16:creationId xmlns:a16="http://schemas.microsoft.com/office/drawing/2014/main" id="{A005CBCC-3C55-28D7-4368-10A8BE759A3E}"/>
                </a:ext>
              </a:extLst>
            </p:cNvPr>
            <p:cNvSpPr txBox="1"/>
            <p:nvPr/>
          </p:nvSpPr>
          <p:spPr>
            <a:xfrm>
              <a:off x="803640" y="3362835"/>
              <a:ext cx="2059657" cy="31728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rgbClr val="67ADDB"/>
                  </a:solidFill>
                  <a:cs typeface="Arial" pitchFamily="34" charset="0"/>
                </a:rPr>
                <a:t>Σιωπή για διαπραγμάτευση</a:t>
              </a:r>
              <a:endParaRPr lang="ko-KR" altLang="en-US" sz="1600" b="1" dirty="0">
                <a:solidFill>
                  <a:srgbClr val="67ADDB"/>
                </a:solidFill>
                <a:cs typeface="Arial" pitchFamily="34" charset="0"/>
              </a:endParaRPr>
            </a:p>
          </p:txBody>
        </p:sp>
      </p:grpSp>
      <p:grpSp>
        <p:nvGrpSpPr>
          <p:cNvPr id="26" name="Group 40">
            <a:extLst>
              <a:ext uri="{FF2B5EF4-FFF2-40B4-BE49-F238E27FC236}">
                <a16:creationId xmlns:a16="http://schemas.microsoft.com/office/drawing/2014/main" id="{CFD69C64-E0EC-2A2C-80D1-431E89A5F574}"/>
              </a:ext>
            </a:extLst>
          </p:cNvPr>
          <p:cNvGrpSpPr/>
          <p:nvPr/>
        </p:nvGrpSpPr>
        <p:grpSpPr>
          <a:xfrm>
            <a:off x="7326625" y="4513175"/>
            <a:ext cx="3979612" cy="822133"/>
            <a:chOff x="803640" y="3362835"/>
            <a:chExt cx="2059657" cy="596913"/>
          </a:xfrm>
        </p:grpSpPr>
        <p:sp>
          <p:nvSpPr>
            <p:cNvPr id="27" name="TextBox 41">
              <a:extLst>
                <a:ext uri="{FF2B5EF4-FFF2-40B4-BE49-F238E27FC236}">
                  <a16:creationId xmlns:a16="http://schemas.microsoft.com/office/drawing/2014/main" id="{F2A1511A-6C99-3ED1-A691-200A6A3222AB}"/>
                </a:ext>
              </a:extLst>
            </p:cNvPr>
            <p:cNvSpPr txBox="1"/>
            <p:nvPr/>
          </p:nvSpPr>
          <p:spPr>
            <a:xfrm>
              <a:off x="803640" y="3579862"/>
              <a:ext cx="2059657" cy="379886"/>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dirty="0">
                  <a:solidFill>
                    <a:schemeClr val="tx1">
                      <a:lumMod val="75000"/>
                      <a:lumOff val="25000"/>
                    </a:schemeClr>
                  </a:solidFill>
                  <a:cs typeface="Arial" pitchFamily="34" charset="0"/>
                </a:rPr>
                <a:t>Αδιόρατη αντίσταση στην εξουσία με τη μη συμμετοχή σε δραστηριότητες που καθοδηγούνται από τον δάσκαλο.</a:t>
              </a:r>
              <a:endParaRPr lang="ko-KR" altLang="en-US" sz="1400" dirty="0">
                <a:solidFill>
                  <a:schemeClr val="tx1">
                    <a:lumMod val="75000"/>
                    <a:lumOff val="25000"/>
                  </a:schemeClr>
                </a:solidFill>
                <a:cs typeface="Arial" pitchFamily="34" charset="0"/>
              </a:endParaRPr>
            </a:p>
          </p:txBody>
        </p:sp>
        <p:sp>
          <p:nvSpPr>
            <p:cNvPr id="28" name="TextBox 42">
              <a:extLst>
                <a:ext uri="{FF2B5EF4-FFF2-40B4-BE49-F238E27FC236}">
                  <a16:creationId xmlns:a16="http://schemas.microsoft.com/office/drawing/2014/main" id="{F760D964-1644-D676-92B4-34F481CA42F2}"/>
                </a:ext>
              </a:extLst>
            </p:cNvPr>
            <p:cNvSpPr txBox="1"/>
            <p:nvPr/>
          </p:nvSpPr>
          <p:spPr>
            <a:xfrm>
              <a:off x="803640" y="3362835"/>
              <a:ext cx="2059657" cy="24580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rgbClr val="67ADDB"/>
                  </a:solidFill>
                  <a:cs typeface="Arial" pitchFamily="34" charset="0"/>
                </a:rPr>
                <a:t>Σιωπή για τη διατήρηση της εξουσίας</a:t>
              </a:r>
              <a:endParaRPr lang="ko-KR" altLang="en-US" sz="1600" b="1" dirty="0">
                <a:solidFill>
                  <a:srgbClr val="67ADDB"/>
                </a:solidFill>
                <a:cs typeface="Arial" pitchFamily="34" charset="0"/>
              </a:endParaRPr>
            </a:p>
          </p:txBody>
        </p:sp>
      </p:grpSp>
      <p:pic>
        <p:nvPicPr>
          <p:cNvPr id="50" name="Graphic 49" descr="Mute speaker with solid fill">
            <a:extLst>
              <a:ext uri="{FF2B5EF4-FFF2-40B4-BE49-F238E27FC236}">
                <a16:creationId xmlns:a16="http://schemas.microsoft.com/office/drawing/2014/main" id="{D918B7CB-8BBA-79F7-F871-50516F7650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9508" y="2376840"/>
            <a:ext cx="714980" cy="714980"/>
          </a:xfrm>
          <a:prstGeom prst="rect">
            <a:avLst/>
          </a:prstGeom>
        </p:spPr>
      </p:pic>
      <p:pic>
        <p:nvPicPr>
          <p:cNvPr id="51" name="Graphic 50" descr="Mute speaker with solid fill">
            <a:extLst>
              <a:ext uri="{FF2B5EF4-FFF2-40B4-BE49-F238E27FC236}">
                <a16:creationId xmlns:a16="http://schemas.microsoft.com/office/drawing/2014/main" id="{9340D8A6-0DD5-C8FC-AC1E-2376134916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3100" y="2992082"/>
            <a:ext cx="714980" cy="714980"/>
          </a:xfrm>
          <a:prstGeom prst="rect">
            <a:avLst/>
          </a:prstGeom>
        </p:spPr>
      </p:pic>
      <p:pic>
        <p:nvPicPr>
          <p:cNvPr id="52" name="Graphic 51" descr="Mute speaker with solid fill">
            <a:extLst>
              <a:ext uri="{FF2B5EF4-FFF2-40B4-BE49-F238E27FC236}">
                <a16:creationId xmlns:a16="http://schemas.microsoft.com/office/drawing/2014/main" id="{D18D42C2-9384-3592-E9BA-F9DB10A8FE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4962" y="3898499"/>
            <a:ext cx="714980" cy="714980"/>
          </a:xfrm>
          <a:prstGeom prst="rect">
            <a:avLst/>
          </a:prstGeom>
        </p:spPr>
      </p:pic>
      <p:pic>
        <p:nvPicPr>
          <p:cNvPr id="53" name="Graphic 52" descr="Mute speaker with solid fill">
            <a:extLst>
              <a:ext uri="{FF2B5EF4-FFF2-40B4-BE49-F238E27FC236}">
                <a16:creationId xmlns:a16="http://schemas.microsoft.com/office/drawing/2014/main" id="{DFD53FF4-8D04-AA68-6F77-7A2D87D6E2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6264" y="4584928"/>
            <a:ext cx="714980" cy="714980"/>
          </a:xfrm>
          <a:prstGeom prst="rect">
            <a:avLst/>
          </a:prstGeom>
        </p:spPr>
      </p:pic>
    </p:spTree>
    <p:extLst>
      <p:ext uri="{BB962C8B-B14F-4D97-AF65-F5344CB8AC3E}">
        <p14:creationId xmlns:p14="http://schemas.microsoft.com/office/powerpoint/2010/main" val="363118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762708"/>
          </a:xfrm>
        </p:spPr>
        <p:txBody>
          <a:bodyPr anchor="t">
            <a:noAutofit/>
          </a:bodyPr>
          <a:lstStyle/>
          <a:p>
            <a:r>
              <a:rPr lang="en-US" sz="5400" b="1" dirty="0">
                <a:solidFill>
                  <a:srgbClr val="232765"/>
                </a:solidFill>
                <a:latin typeface="+mn-lt"/>
              </a:rPr>
              <a:t>Συστάσεις για τους εκπαιδευτικούς</a:t>
            </a:r>
          </a:p>
        </p:txBody>
      </p:sp>
      <p:sp>
        <p:nvSpPr>
          <p:cNvPr id="6" name="Θέση περιεχομένου 2">
            <a:extLst>
              <a:ext uri="{FF2B5EF4-FFF2-40B4-BE49-F238E27FC236}">
                <a16:creationId xmlns:a16="http://schemas.microsoft.com/office/drawing/2014/main" id="{61ED93FB-5725-3792-54A5-FBC621CD7A16}"/>
              </a:ext>
            </a:extLst>
          </p:cNvPr>
          <p:cNvSpPr txBox="1">
            <a:spLocks/>
          </p:cNvSpPr>
          <p:nvPr/>
        </p:nvSpPr>
        <p:spPr>
          <a:xfrm>
            <a:off x="924743" y="2735158"/>
            <a:ext cx="10342514" cy="3300730"/>
          </a:xfrm>
          <a:prstGeom prst="rect">
            <a:avLst/>
          </a:prstGeom>
          <a:solidFill>
            <a:srgbClr val="BDD7EE"/>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00000"/>
              </a:lnSpc>
              <a:spcAft>
                <a:spcPts val="800"/>
              </a:spcAft>
              <a:buSzPts val="1000"/>
              <a:buFont typeface="Symbol" pitchFamily="2" charset="2"/>
              <a:buChar char=""/>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Παρουσιάστε τα έργα τέχνης σιωπηλά στους μαθητές για συζήτηση και δώστε τους ενεργό χρόνο σιωπής για να ασχοληθούν και να επεξεργαστούν το περιεχόμενο και το νόημα.</a:t>
            </a:r>
            <a:endParaRPr lang="en-BE"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itchFamily="2" charset="2"/>
              <a:buChar char=""/>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Κατά τη διάρκεια των περιόδων εργασίας, συζητήστε με τους μαθητές πώς η σιωπή μπορεί να προάγει την εστίαση και τη βαθιά συγκέντρωση. Προσφέρετε τους 5 λεπτά σιωπηλής εργασίας για να κατασταλάξουν στην τέχνη τους. Θυμηθείτε να μην διακόπτετε με τη φωνή του δασκάλου!</a:t>
            </a:r>
            <a:endParaRPr lang="en-BE"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SzPts val="1000"/>
              <a:buFont typeface="Symbol" pitchFamily="2" charset="2"/>
              <a:buChar char=""/>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Δώστε χρόνο στους μαθητές να σκεφτούν πριν απαντήσουν στις ερωτήσεις.</a:t>
            </a:r>
            <a:endParaRPr lang="en-BE"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2404048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sp>
        <p:nvSpPr>
          <p:cNvPr id="10" name="Ορθογώνιο 9"/>
          <p:cNvSpPr/>
          <p:nvPr/>
        </p:nvSpPr>
        <p:spPr>
          <a:xfrm>
            <a:off x="361387" y="2794948"/>
            <a:ext cx="1844287" cy="707886"/>
          </a:xfrm>
          <a:prstGeom prst="rect">
            <a:avLst/>
          </a:prstGeom>
        </p:spPr>
        <p:txBody>
          <a:bodyPr wrap="none">
            <a:spAutoFit/>
          </a:bodyPr>
          <a:lstStyle/>
          <a:p>
            <a:r>
              <a:rPr lang="en-GB" sz="2000" b="1" dirty="0">
                <a:solidFill>
                  <a:srgbClr val="BDD7EE"/>
                </a:solidFill>
              </a:rPr>
              <a:t>Ερωτήσεις;</a:t>
            </a:r>
          </a:p>
          <a:p>
            <a:r>
              <a:rPr lang="en-GB" sz="2000" dirty="0">
                <a:solidFill>
                  <a:srgbClr val="BDD7EE"/>
                </a:solidFill>
              </a:rPr>
              <a:t>Στοιχεία επικοινωνίας</a:t>
            </a: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
        <p:nvSpPr>
          <p:cNvPr id="13" name="Isosceles Triangle 51">
            <a:extLst>
              <a:ext uri="{FF2B5EF4-FFF2-40B4-BE49-F238E27FC236}">
                <a16:creationId xmlns:a16="http://schemas.microsoft.com/office/drawing/2014/main" id="{834D0200-A7C9-4849-9693-38100F314608}"/>
              </a:ext>
            </a:extLst>
          </p:cNvPr>
          <p:cNvSpPr/>
          <p:nvPr/>
        </p:nvSpPr>
        <p:spPr>
          <a:xfrm>
            <a:off x="470004" y="4273101"/>
            <a:ext cx="309963" cy="2272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Block Arc 14">
            <a:extLst>
              <a:ext uri="{FF2B5EF4-FFF2-40B4-BE49-F238E27FC236}">
                <a16:creationId xmlns:a16="http://schemas.microsoft.com/office/drawing/2014/main" id="{01462A50-8A4E-4CE8-975E-8760AC97B68A}"/>
              </a:ext>
            </a:extLst>
          </p:cNvPr>
          <p:cNvSpPr/>
          <p:nvPr/>
        </p:nvSpPr>
        <p:spPr>
          <a:xfrm rot="16200000">
            <a:off x="431230" y="4684969"/>
            <a:ext cx="348625" cy="34885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5" name="Ορθογώνιο 14"/>
          <p:cNvSpPr/>
          <p:nvPr/>
        </p:nvSpPr>
        <p:spPr>
          <a:xfrm>
            <a:off x="817685" y="3533622"/>
            <a:ext cx="681597" cy="1569660"/>
          </a:xfrm>
          <a:prstGeom prst="rect">
            <a:avLst/>
          </a:prstGeom>
        </p:spPr>
        <p:txBody>
          <a:bodyPr wrap="none">
            <a:spAutoFit/>
          </a:bodyPr>
          <a:lstStyle/>
          <a:p>
            <a:pPr>
              <a:lnSpc>
                <a:spcPct val="200000"/>
              </a:lnSpc>
            </a:pPr>
            <a:r>
              <a:rPr lang="en-GB" sz="1600" dirty="0">
                <a:solidFill>
                  <a:srgbClr val="BDD7EE"/>
                </a:solidFill>
              </a:rPr>
              <a:t>Όνομα</a:t>
            </a:r>
          </a:p>
          <a:p>
            <a:pPr>
              <a:lnSpc>
                <a:spcPct val="200000"/>
              </a:lnSpc>
            </a:pPr>
            <a:r>
              <a:rPr lang="en-GB" sz="1600" dirty="0">
                <a:solidFill>
                  <a:srgbClr val="BDD7EE"/>
                </a:solidFill>
              </a:rPr>
              <a:t>Ηλεκτρονικό ταχυδρομείο</a:t>
            </a:r>
          </a:p>
          <a:p>
            <a:pPr>
              <a:lnSpc>
                <a:spcPct val="200000"/>
              </a:lnSpc>
            </a:pPr>
            <a:r>
              <a:rPr lang="en-GB" sz="1600" dirty="0">
                <a:solidFill>
                  <a:srgbClr val="BDD7EE"/>
                </a:solidFill>
              </a:rPr>
              <a:t>Ιστοσελίδα</a:t>
            </a:r>
          </a:p>
        </p:txBody>
      </p:sp>
      <p:sp>
        <p:nvSpPr>
          <p:cNvPr id="17" name="Round Same Side Corner Rectangle 8">
            <a:extLst>
              <a:ext uri="{FF2B5EF4-FFF2-40B4-BE49-F238E27FC236}">
                <a16:creationId xmlns:a16="http://schemas.microsoft.com/office/drawing/2014/main" id="{7FE9840D-FCBA-436C-9A04-D0E8ACBFE942}"/>
              </a:ext>
            </a:extLst>
          </p:cNvPr>
          <p:cNvSpPr/>
          <p:nvPr/>
        </p:nvSpPr>
        <p:spPr>
          <a:xfrm>
            <a:off x="470004" y="3683561"/>
            <a:ext cx="309963" cy="310438"/>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5203237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unit 1.2 " id="{557DFBC0-F0A8-0543-8DD2-38809141210A}" vid="{D40D8158-8E44-C948-B64D-E8C3E73143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1C790A0A6B5D439550C5EA15C74BCC" ma:contentTypeVersion="12" ma:contentTypeDescription="Create a new document." ma:contentTypeScope="" ma:versionID="bd87eadeafc315714a0474f8a7be7a13">
  <xsd:schema xmlns:xsd="http://www.w3.org/2001/XMLSchema" xmlns:xs="http://www.w3.org/2001/XMLSchema" xmlns:p="http://schemas.microsoft.com/office/2006/metadata/properties" xmlns:ns3="7bd5eb8a-cb8c-4c2c-a48b-73109b9e136d" targetNamespace="http://schemas.microsoft.com/office/2006/metadata/properties" ma:root="true" ma:fieldsID="3a7c5bc7dd0e429ef191db9e945f6d0f" ns3:_="">
    <xsd:import namespace="7bd5eb8a-cb8c-4c2c-a48b-73109b9e136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5eb8a-cb8c-4c2c-a48b-73109b9e1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09A441-2576-4BE5-BABE-DE70D3E9D762}">
  <ds:schemaRefs>
    <ds:schemaRef ds:uri="http://schemas.microsoft.com/sharepoint/v3/contenttype/forms"/>
  </ds:schemaRefs>
</ds:datastoreItem>
</file>

<file path=customXml/itemProps2.xml><?xml version="1.0" encoding="utf-8"?>
<ds:datastoreItem xmlns:ds="http://schemas.openxmlformats.org/officeDocument/2006/customXml" ds:itemID="{AA66C6BF-2FE5-4B01-9745-ACA71EA72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5eb8a-cb8c-4c2c-a48b-73109b9e1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29F091-5E70-4628-8684-5DBBF0DCE461}">
  <ds:schemaRefs>
    <ds:schemaRef ds:uri="http://schemas.openxmlformats.org/package/2006/metadata/core-properties"/>
    <ds:schemaRef ds:uri="http://www.w3.org/XML/1998/namespace"/>
    <ds:schemaRef ds:uri="http://purl.org/dc/dcmitype/"/>
    <ds:schemaRef ds:uri="7bd5eb8a-cb8c-4c2c-a48b-73109b9e136d"/>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PPT unit 1.2 </Template>
  <TotalTime>25</TotalTime>
  <Words>1378</Words>
  <Application>Microsoft Office PowerPoint</Application>
  <PresentationFormat>Ευρεία οθόνη</PresentationFormat>
  <Paragraphs>76</Paragraphs>
  <Slides>9</Slides>
  <Notes>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9</vt:i4>
      </vt:variant>
    </vt:vector>
  </HeadingPairs>
  <TitlesOfParts>
    <vt:vector size="17" baseType="lpstr">
      <vt:lpstr>Aptos</vt:lpstr>
      <vt:lpstr>Arial</vt:lpstr>
      <vt:lpstr>Calibri</vt:lpstr>
      <vt:lpstr>Calibri Light</vt:lpstr>
      <vt:lpstr>Open Sans Hebrew</vt:lpstr>
      <vt:lpstr>Symbol</vt:lpstr>
      <vt:lpstr>-webkit-standard</vt:lpstr>
      <vt:lpstr>Θέμα του Office</vt:lpstr>
      <vt:lpstr>Παρουσίαση του PowerPoint</vt:lpstr>
      <vt:lpstr>Παρουσίαση του PowerPoint</vt:lpstr>
      <vt:lpstr>Τι είναι η σιωπή; </vt:lpstr>
      <vt:lpstr>Σιωπή στην εκπαίδευση </vt:lpstr>
      <vt:lpstr>Η σιωπή ως εμπόδιο στην ένταξη </vt:lpstr>
      <vt:lpstr>Σιωπή ως παύση για σκέψη και παγίωση των πληροφοριών</vt:lpstr>
      <vt:lpstr>Η σιωπή ως μορφή αντίστασης</vt:lpstr>
      <vt:lpstr>Συστάσεις για τους εκπαιδευτικούς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ΜΑΥΡΟΠΟΥΛΟΥ</dc:creator>
  <cp:keywords>, docId:9731FD1D12C4AF68CFF5BE83E5083818</cp:keywords>
  <cp:lastModifiedBy>ΛΕΩΝΙΔΑΣ ΓΟΜΑΤΟΣ</cp:lastModifiedBy>
  <cp:revision>5</cp:revision>
  <dcterms:created xsi:type="dcterms:W3CDTF">2025-04-03T20:54:24Z</dcterms:created>
  <dcterms:modified xsi:type="dcterms:W3CDTF">2025-06-06T13:22:32Z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