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2" r:id="rId5"/>
    <p:sldId id="282" r:id="rId6"/>
    <p:sldId id="290" r:id="rId7"/>
    <p:sldId id="291" r:id="rId8"/>
    <p:sldId id="295" r:id="rId9"/>
    <p:sldId id="296" r:id="rId10"/>
    <p:sldId id="293" r:id="rId11"/>
    <p:sldId id="299" r:id="rId12"/>
    <p:sldId id="294" r:id="rId13"/>
    <p:sldId id="297" r:id="rId14"/>
    <p:sldId id="298" r:id="rId15"/>
    <p:sldId id="292"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69ABDB"/>
    <a:srgbClr val="3A4DA0"/>
    <a:srgbClr val="232765"/>
    <a:srgbClr val="67ADDB"/>
    <a:srgbClr val="252765"/>
    <a:srgbClr val="67ACDC"/>
    <a:srgbClr val="4A4E80"/>
    <a:srgbClr val="FC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454" autoAdjust="0"/>
  </p:normalViewPr>
  <p:slideViewPr>
    <p:cSldViewPr snapToGrid="0">
      <p:cViewPr varScale="1">
        <p:scale>
          <a:sx n="46" d="100"/>
          <a:sy n="46" d="100"/>
        </p:scale>
        <p:origin x="1656"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72C8B-5003-4970-A84E-43D34FC55B79}" type="datetimeFigureOut">
              <a:rPr lang="el-GR" smtClean="0"/>
              <a:t>11/8/2025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C18D2-6694-438B-AEDF-4887056CB213}" type="slidenum">
              <a:rPr lang="el-GR" smtClean="0"/>
              <a:t>‹#›</a:t>
            </a:fld>
            <a:endParaRPr lang="el-GR"/>
          </a:p>
        </p:txBody>
      </p:sp>
    </p:spTree>
    <p:extLst>
      <p:ext uri="{BB962C8B-B14F-4D97-AF65-F5344CB8AC3E}">
        <p14:creationId xmlns:p14="http://schemas.microsoft.com/office/powerpoint/2010/main" val="140385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"Καλώς ήρθατε στην Ενότητα 5.1 για τη δημιουργία περιβαλλόντων χωρίς αποκλεισμούς. Η ενότητα αυτή αποτελεί μέρος της Ακαδημίας Εκπαιδευτικών για την ενταξιακή εκπαίδευση. Στόχος μας σε α</a:t>
            </a:r>
            <a:r>
              <a:rPr lang="en-US" dirty="0" err="1"/>
              <a:t>υτή</a:t>
            </a:r>
            <a:r>
              <a:rPr lang="en-US" dirty="0"/>
              <a:t> </a:t>
            </a:r>
            <a:r>
              <a:rPr lang="en-US" dirty="0" err="1"/>
              <a:t>τη</a:t>
            </a:r>
            <a:r>
              <a:rPr lang="el-GR" dirty="0"/>
              <a:t>ν ενότητα</a:t>
            </a:r>
            <a:r>
              <a:rPr lang="en-US" dirty="0"/>
              <a:t> είναι να διερευνήσουμε τι σημαίνει να δημιουργούμε περιβάλλοντα που είναι χωρίς αποκλεισμούς για όλους τους μαθητές. Με την κατανόηση βασικών συστατικών όπως η φυσική προσβασιμότητα, η κοινωνική συμμετοχικότητα, η διδακτική </a:t>
            </a:r>
            <a:r>
              <a:rPr lang="el-GR" dirty="0" err="1"/>
              <a:t>συμπεριληπτικότητα</a:t>
            </a:r>
            <a:r>
              <a:rPr lang="en-US" dirty="0"/>
              <a:t> και η συναισθηματική υποστήριξη, οι εκπαιδευτικοί μπορούν να δημιουργήσουν χώρους όπου κάθε μαθητής αισθάνεται ότι εκτιμάται, ότι τον σέβονται και ότι μπορεί να ευδοκιμήσει. Ας εμβαθύνουμε σε αυτές τις συνιστώσες και ας δούμε πώς μπορούν να μεταμορφώσουν τα εκπαιδευτικά περιβάλλοντα".</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3</a:t>
            </a:fld>
            <a:endParaRPr lang="el-GR"/>
          </a:p>
        </p:txBody>
      </p:sp>
    </p:spTree>
    <p:extLst>
      <p:ext uri="{BB962C8B-B14F-4D97-AF65-F5344CB8AC3E}">
        <p14:creationId xmlns:p14="http://schemas.microsoft.com/office/powerpoint/2010/main" val="201959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"Τα περιβάλλοντα χωρίς αποκλεισμούς χαρακτηρίζονται από φυσική προσβασιμότητα, κοινωνική ένταξη, διδακτική υποστήριξη και συναισθηματική ευημερία. Αυτά τα στοιχεία συνεργάζονται για να δημιουργήσουν έναν χώρο όπου κάθε μαθητής </a:t>
            </a:r>
            <a:r>
              <a:rPr lang="el-GR" smtClean="0"/>
              <a:t>έχει</a:t>
            </a:r>
            <a:r>
              <a:rPr lang="en-US" smtClean="0"/>
              <a:t> </a:t>
            </a:r>
            <a:r>
              <a:rPr lang="en-US" dirty="0"/>
              <a:t>την αίσθηση του ανήκειν και είναι σε θέση να συμμετέχει πλήρως στη μάθησή του. Εστιάζοντας σε αυτές τις βασικές πτυχές, ενισχύουμε τον σεβασμό και την αποδοχή, επιτρέποντας στους μαθητές με διαφορετικό υπόβαθρο να επιτύχουν. Οι διαφάνειες που ακολουθούν θα καλύψουν λεπτομερέστερα κάθε ένα από αυτά τα στοιχεία, συμπεριλαμβανομένων </a:t>
            </a:r>
            <a:r>
              <a:rPr lang="el-GR" dirty="0"/>
              <a:t>των </a:t>
            </a:r>
            <a:r>
              <a:rPr lang="en-US" dirty="0" err="1"/>
              <a:t>στρ</a:t>
            </a:r>
            <a:r>
              <a:rPr lang="en-US" dirty="0"/>
              <a:t>ατηγικών για πρακτική εφαρμογή".</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4</a:t>
            </a:fld>
            <a:endParaRPr lang="el-GR"/>
          </a:p>
        </p:txBody>
      </p:sp>
    </p:spTree>
    <p:extLst>
      <p:ext uri="{BB962C8B-B14F-4D97-AF65-F5344CB8AC3E}">
        <p14:creationId xmlns:p14="http://schemas.microsoft.com/office/powerpoint/2010/main" val="132354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φυσική προσβασιμότητα είναι απαραίτητη για την εκπαίδευση χωρίς αποκλεισμούς. Αυτό περιλαμβάνει την εξασφάλιση πλατιών διαδρόμων, προσβάσιμων εισόδων και ρυθμιζόμενων επίπλων για την εξυπηρέτηση μαθητών με βοηθήματα κινητικότητας και διαφορετικές σωματικές ανάγκες. Η προσβασιμότητα είναι συχνά νομικά επιβεβλημένη- για παράδειγμα, η συμμόρφωση με την ADA στις ΗΠΑ διασφαλίζει ότι οι δημόσιοι χώροι, συμπεριλαμβανομένων των σχολείων, είναι επισκέψιμοι για τα άτομα με αναπηρία. Όταν οι αίθουσες διδασκαλίας σχεδιάζονται έτσι ώστε να είναι </a:t>
            </a:r>
            <a:r>
              <a:rPr lang="el-GR" dirty="0"/>
              <a:t>κατά φυσικό τρόπο συμπεριληπτικές</a:t>
            </a:r>
            <a:r>
              <a:rPr lang="en-US" dirty="0"/>
              <a:t>, οι μαθητές αποκτούν ανεξαρτησία και μπορούν να συμμετέχουν πλήρως στο μαθησιακό περιβάλλον, υποστηρίζοντας τόσο την ακαδημαϊκή όσο και την προσωπική τους ανάπτυξη".</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5</a:t>
            </a:fld>
            <a:endParaRPr lang="el-GR"/>
          </a:p>
        </p:txBody>
      </p:sp>
    </p:spTree>
    <p:extLst>
      <p:ext uri="{BB962C8B-B14F-4D97-AF65-F5344CB8AC3E}">
        <p14:creationId xmlns:p14="http://schemas.microsoft.com/office/powerpoint/2010/main" val="234151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a:t>
            </a:r>
            <a:r>
              <a:rPr lang="en-US" dirty="0" err="1"/>
              <a:t>κοινωνική</a:t>
            </a:r>
            <a:r>
              <a:rPr lang="en-US" dirty="0"/>
              <a:t> </a:t>
            </a:r>
            <a:r>
              <a:rPr lang="el-GR" dirty="0"/>
              <a:t>ένταξη</a:t>
            </a:r>
            <a:r>
              <a:rPr lang="en-US" dirty="0"/>
              <a:t> επικεντρώνεται στη δημιουργία ενός περιβάλλοντος στην τάξη όπου προωθούνται οι θετικές αλληλεπιδράσεις, ο σεβασμός και η αποδοχή. Οι πολιτικές κατά του εκφοβισμού συμβάλλουν στη δημιουργία ενός ασφαλούς χώρου, ενώ η γλώσσα χωρίς αποκλεισμούς και οι πρακτικές σεβασμού ενισχύουν περαιτέρω μια φιλόξενη ατμόσφαιρα. Με την ενεργή προώθηση της </a:t>
            </a:r>
            <a:r>
              <a:rPr lang="en-US" dirty="0" err="1"/>
              <a:t>κοινωνικής</a:t>
            </a:r>
            <a:r>
              <a:rPr lang="en-US" dirty="0"/>
              <a:t> </a:t>
            </a:r>
            <a:r>
              <a:rPr lang="el-GR" dirty="0"/>
              <a:t>ένταξης</a:t>
            </a:r>
            <a:r>
              <a:rPr lang="en-US" dirty="0"/>
              <a:t>, οι εκπαιδευτικοί δημιουργούν μια κουλτούρα όπου οι μαθητές αισθάνονται ότι αποτελούν μέρος μιας υποστηρικτικής κοινότητας. Αυτό το θετικό κοινωνικό περιβάλλον επιτρέπει στους μαθητές να αναπτύσσουν διαπροσωπικές δεξιότητες και να αισθάνονται ασφαλείς στην έκφρασή τους μέσα στην τάξη".</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6</a:t>
            </a:fld>
            <a:endParaRPr lang="el-GR"/>
          </a:p>
        </p:txBody>
      </p:sp>
    </p:spTree>
    <p:extLst>
      <p:ext uri="{BB962C8B-B14F-4D97-AF65-F5344CB8AC3E}">
        <p14:creationId xmlns:p14="http://schemas.microsoft.com/office/powerpoint/2010/main" val="267067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"Η κοινωνική ενσωμάτωση επικεντρώνεται στη δημιουργία ενός περιβάλλοντος στην τάξη όπου προωθούνται οι θετικές αλληλεπιδράσεις, ο σεβασμός και η αποδοχή. Οι πολιτικές κατά του εκφοβισμού συμβάλλουν στη δημιουργία ενός ασφαλούς χώρου, ενώ η γλώσσα χωρίς αποκλεισμούς και οι πρακτικές σεβασμού ενισχύουν περαιτέρω μια φιλόξενη ατμόσφαιρα. Προωθώντας ενεργά την κοινωνική ενσωμάτωση, οι εκπαιδευτικοί δημιουργούν μια κουλτούρα όπου οι μαθητές αισθάνονται ότι αποτελούν μέρος μιας υποστηρικτικής κοινότητας. Αυτό το θετικό κοινωνικό περιβάλλον επιτρέπει στους μαθητές να αναπτύσσουν διαπροσωπικές δεξιότητες και να αισθάνονται ασφαλείς στην έκφρασή τους μέσα στην τάξη".</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7</a:t>
            </a:fld>
            <a:endParaRPr lang="el-GR"/>
          </a:p>
        </p:txBody>
      </p:sp>
    </p:spTree>
    <p:extLst>
      <p:ext uri="{BB962C8B-B14F-4D97-AF65-F5344CB8AC3E}">
        <p14:creationId xmlns:p14="http://schemas.microsoft.com/office/powerpoint/2010/main" val="183431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D9F54-91A4-6959-9AEC-2FA741DEF68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2D20AFA-6523-700A-CE4F-C5CFB6729E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F2CC32B-6F46-6A52-7A08-A0403F18F3E4}"/>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"Η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διδ</a:t>
            </a:r>
            <a:r>
              <a:rPr lang="en-US" sz="1800" dirty="0">
                <a:effectLst/>
                <a:latin typeface="Calibri" panose="020F0502020204030204" pitchFamily="34" charset="0"/>
                <a:ea typeface="Calibri" panose="020F0502020204030204" pitchFamily="34" charset="0"/>
                <a:cs typeface="Times New Roman" panose="02020603050405020304" pitchFamily="18" charset="0"/>
              </a:rPr>
              <a:t>ακτική συμ</a:t>
            </a:r>
            <a:r>
              <a:rPr lang="el-GR" sz="1800" dirty="0">
                <a:effectLst/>
                <a:latin typeface="Calibri" panose="020F0502020204030204" pitchFamily="34" charset="0"/>
                <a:ea typeface="Calibri" panose="020F0502020204030204" pitchFamily="34" charset="0"/>
                <a:cs typeface="Times New Roman" panose="02020603050405020304" pitchFamily="18" charset="0"/>
              </a:rPr>
              <a:t>περιληπτικό</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τητ</a:t>
            </a:r>
            <a:r>
              <a:rPr lang="en-US" sz="1800" dirty="0">
                <a:effectLst/>
                <a:latin typeface="Calibri" panose="020F0502020204030204" pitchFamily="34" charset="0"/>
                <a:ea typeface="Calibri" panose="020F0502020204030204" pitchFamily="34" charset="0"/>
                <a:cs typeface="Times New Roman" panose="02020603050405020304" pitchFamily="18" charset="0"/>
              </a:rPr>
              <a:t>α σημαίνει την προσαρμογή των μεθόδων διδασκαλίας ώστε να προσαρμόζονται σε διαφορετικά μαθησιακά στυλ και πολιτισμικά υπόβαθρα. Η χρήση υλικών που ανταποκρίνονται πολιτισμικά βοηθά τους μαθητές να δουν τον εαυτό τους να εκπροσωπείται στο πρόγραμμα σπουδών, προωθώντας τη δέσμευση και τη συνάφεια. Οι εκπαιδευτικοί μπορούν να προσαρμόσουν τη διδασκαλία ενσωματώνοντας διαφορετικούς τρόπους μάθησης, όπως οπτικά βοηθήματα, πρακτικές δραστηριότητες και ομαδική εργασία. Αυτή η προσέγγιση διασφαλίζει ότι κάθε μαθητής μπορεί να έχει πρόσβαση στο υλικό με τρόπο που ευθυγραμμίζεται με τα δυνατά του σημεία, καθιστώντας τη μάθηση πιο αποτελεσματική και χωρίς αποκλεισμούς".</a:t>
            </a:r>
            <a:endParaRPr lang="el-GR" dirty="0"/>
          </a:p>
        </p:txBody>
      </p:sp>
      <p:sp>
        <p:nvSpPr>
          <p:cNvPr id="4" name="Θέση αριθμού διαφάνειας 3">
            <a:extLst>
              <a:ext uri="{FF2B5EF4-FFF2-40B4-BE49-F238E27FC236}">
                <a16:creationId xmlns:a16="http://schemas.microsoft.com/office/drawing/2014/main" id="{92A11877-F8D5-FACC-403E-992B2E9F9DD1}"/>
              </a:ext>
            </a:extLst>
          </p:cNvPr>
          <p:cNvSpPr>
            <a:spLocks noGrp="1"/>
          </p:cNvSpPr>
          <p:nvPr>
            <p:ph type="sldNum" sz="quarter" idx="5"/>
          </p:nvPr>
        </p:nvSpPr>
        <p:spPr/>
        <p:txBody>
          <a:bodyPr/>
          <a:lstStyle/>
          <a:p>
            <a:fld id="{E4FC18D2-6694-438B-AEDF-4887056CB213}" type="slidenum">
              <a:rPr lang="el-GR" smtClean="0"/>
              <a:t>8</a:t>
            </a:fld>
            <a:endParaRPr lang="el-GR"/>
          </a:p>
        </p:txBody>
      </p:sp>
    </p:spTree>
    <p:extLst>
      <p:ext uri="{BB962C8B-B14F-4D97-AF65-F5344CB8AC3E}">
        <p14:creationId xmlns:p14="http://schemas.microsoft.com/office/powerpoint/2010/main" val="206017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"Μια συναισθηματικά υποστηρικτική τάξη είναι ζωτικής σημασίας για τη δέσμευση και τη μάθηση των μαθητών. Η ασφάλεια και ο σεβασμός είναι θεμελιώδεις, με σαφείς κανόνες κατά του εκφοβισμού και των διακρίσεων. Οι δάσκαλοι παίζουν κεντρικό ρόλο, </a:t>
            </a:r>
            <a:r>
              <a:rPr lang="el-GR" dirty="0" err="1"/>
              <a:t>επι</a:t>
            </a:r>
            <a:r>
              <a:rPr lang="en-US" dirty="0" err="1"/>
              <a:t>δεικνύοντ</a:t>
            </a:r>
            <a:r>
              <a:rPr lang="en-US" dirty="0"/>
              <a:t>ας ενσυναίσθηση, καλλιεργώντας την αίσθηση της κοινότητας και δημιουργώντας έναν χώρο όπου οι μαθητές αισθάνονται ότι εκτιμώνται. Η προαγωγή της ψυχικής υγείας και ευεξίας είναι αναπόσπαστο μέρος αυτής της προσέγγισης, καθώς παρέχει στους μαθητές τη συναισθηματική ασφάλεια που χρειάζονται για να συμμετέχουν πλήρως και με αυτοπεποίθηση στο εκπαιδευτικό τους ταξίδι".</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9</a:t>
            </a:fld>
            <a:endParaRPr lang="el-GR"/>
          </a:p>
        </p:txBody>
      </p:sp>
    </p:spTree>
    <p:extLst>
      <p:ext uri="{BB962C8B-B14F-4D97-AF65-F5344CB8AC3E}">
        <p14:creationId xmlns:p14="http://schemas.microsoft.com/office/powerpoint/2010/main" val="45164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"Ο αναστοχασμός αποτελεί κρίσιμο μέρος της δημιουργίας περιβαλλόντων χωρίς αποκλεισμούς. Εξετάστε πώς η διάταξη της τάξης σας προωθεί ή εμποδίζει την ενσωμάτωση. Ποιες αισθητηριακές προσαρμογές θα μπορούσαν να βελτιώσουν την εμπειρία για τους μαθητές με αισθητηριακές ευαισθησίες; Αναλογιστείτε τους κανόνες της τάξης που έχετε καθιερώσει - πώς διαμορφώνουν το συναισθηματικό κλίμα και υποστηρίζουν ή επηρεάζουν την αίσθηση ασφάλειας των μαθητών; Αυτές οι ερωτήσεις σας ενθαρρύνουν να σκεφτείτε σε βάθος τις τρέχουσες πρακτικές σας και να εντοπίσετε τομείς για βελτίωση".</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10</a:t>
            </a:fld>
            <a:endParaRPr lang="el-GR"/>
          </a:p>
        </p:txBody>
      </p:sp>
    </p:spTree>
    <p:extLst>
      <p:ext uri="{BB962C8B-B14F-4D97-AF65-F5344CB8AC3E}">
        <p14:creationId xmlns:p14="http://schemas.microsoft.com/office/powerpoint/2010/main" val="383849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"Η </a:t>
            </a:r>
            <a:r>
              <a:rPr lang="el-GR" sz="1200" dirty="0">
                <a:effectLst/>
                <a:latin typeface="Calibri" panose="020F0502020204030204" pitchFamily="34" charset="0"/>
                <a:ea typeface="Calibri" panose="020F0502020204030204" pitchFamily="34" charset="0"/>
                <a:cs typeface="Times New Roman" panose="02020603050405020304" pitchFamily="18" charset="0"/>
              </a:rPr>
              <a:t>συμπερίληψη</a:t>
            </a:r>
            <a:r>
              <a:rPr lang="en-US" sz="1200" dirty="0">
                <a:effectLst/>
                <a:latin typeface="Calibri" panose="020F0502020204030204" pitchFamily="34" charset="0"/>
                <a:ea typeface="Calibri" panose="020F0502020204030204" pitchFamily="34" charset="0"/>
                <a:cs typeface="Times New Roman" panose="02020603050405020304" pitchFamily="18" charset="0"/>
              </a:rPr>
              <a:t> είναι μια συνεχής διαδικασία που περιλαμβάνει συνεχή προβληματισμό και προσαρμογή. Εφαρμόζοντας πρακτικές χωρίς αποκλεισμούς στη διαρρύθμιση της τάξης, στα αισθητηριακά περιβάλλοντα και στις κοινωνικές αλληλεπιδράσεις, οι εκπαιδευτικοί μπορούν να δημιουργήσουν χώρους όπου όλοι οι μαθητές αισθάνονται ότι εκτιμώνται. Αυτό περιλαμβάνει διδακτικές στρατηγικές που ανταποκρίνονται στις διαφορετικές ανάγκες και την προώθηση της συναισθηματικής υποστήριξης. Καθώς προχωράτε μπροστά, συνεχίστε να προβληματίζεστε σχετικά με αυτά τα στοιχεία και δεσμευτείτε να αναπτύξετε ένα περιβάλλον χωρίς αποκλεισμούς, όπου κάθε μαθητής έχει την ευκαιρία να ευδοκιμήσει και να επιτύχει".</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11</a:t>
            </a:fld>
            <a:endParaRPr lang="el-GR"/>
          </a:p>
        </p:txBody>
      </p:sp>
    </p:spTree>
    <p:extLst>
      <p:ext uri="{BB962C8B-B14F-4D97-AF65-F5344CB8AC3E}">
        <p14:creationId xmlns:p14="http://schemas.microsoft.com/office/powerpoint/2010/main" val="317608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11/8/2025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11/8/2025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11/8/2025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11/8/2025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11/8/2025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11/8/2025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11/8/2025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11/8/2025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11/8/2025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11/8/2025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11/8/2025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11/8/2025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2677347"/>
            <a:ext cx="5227721" cy="1446550"/>
          </a:xfrm>
          <a:prstGeom prst="rect">
            <a:avLst/>
          </a:prstGeom>
          <a:noFill/>
        </p:spPr>
        <p:txBody>
          <a:bodyPr wrap="square" rtlCol="0">
            <a:spAutoFit/>
          </a:bodyPr>
          <a:lstStyle/>
          <a:p>
            <a:r>
              <a:rPr lang="en-US" sz="4400" dirty="0">
                <a:solidFill>
                  <a:schemeClr val="bg1"/>
                </a:solidFill>
                <a:latin typeface="+mj-lt"/>
              </a:rPr>
              <a:t>Περιβάλλοντα χωρίς αποκλεισμούς</a:t>
            </a:r>
            <a:endParaRPr lang="en-US" sz="2800" b="1" dirty="0">
              <a:solidFill>
                <a:srgbClr val="69ABDB"/>
              </a:solidFill>
            </a:endParaRP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5">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8"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702297"/>
            <a:ext cx="10868025" cy="679268"/>
          </a:xfrm>
        </p:spPr>
        <p:txBody>
          <a:bodyPr>
            <a:noAutofit/>
          </a:bodyPr>
          <a:lstStyle/>
          <a:p>
            <a:r>
              <a:rPr lang="en-US" sz="4000" b="1" dirty="0">
                <a:solidFill>
                  <a:srgbClr val="232765"/>
                </a:solidFill>
                <a:latin typeface="+mn-lt"/>
              </a:rPr>
              <a:t>Αναστοχασμός σχετικά με πρακτικές χωρίς αποκλεισμούς</a:t>
            </a:r>
          </a:p>
        </p:txBody>
      </p:sp>
      <p:sp>
        <p:nvSpPr>
          <p:cNvPr id="3" name="Θέση περιεχομένου 2"/>
          <p:cNvSpPr>
            <a:spLocks noGrp="1"/>
          </p:cNvSpPr>
          <p:nvPr>
            <p:ph idx="1"/>
          </p:nvPr>
        </p:nvSpPr>
        <p:spPr>
          <a:xfrm>
            <a:off x="485775" y="2614863"/>
            <a:ext cx="11160793" cy="3333091"/>
          </a:xfrm>
        </p:spPr>
        <p:txBody>
          <a:bodyPr>
            <a:normAutofit fontScale="92500"/>
          </a:bodyPr>
          <a:lstStyle/>
          <a:p>
            <a:pPr marL="0" lvl="0" indent="0">
              <a:lnSpc>
                <a:spcPct val="107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Πώς η διάταξη της τάξης σας υποστηρίζει τη συμμετοχικότητα;</a:t>
            </a:r>
          </a:p>
          <a:p>
            <a:pPr marL="0" lvl="0" indent="0">
              <a:lnSpc>
                <a:spcPct val="107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Ποιες αισθητηριακές προσαρμογές θα μπορούσαν να βελτιώσουν την εμπλοκή των μαθητών;</a:t>
            </a:r>
          </a:p>
          <a:p>
            <a:pPr marL="0" lvl="0" indent="0">
              <a:lnSpc>
                <a:spcPct val="107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Πώς οι κανόνες σας επηρεάζουν το συναισθηματικό κλίμα;</a:t>
            </a:r>
            <a:endParaRPr lang="en-US" sz="3600" dirty="0"/>
          </a:p>
        </p:txBody>
      </p:sp>
    </p:spTree>
    <p:extLst>
      <p:ext uri="{BB962C8B-B14F-4D97-AF65-F5344CB8AC3E}">
        <p14:creationId xmlns:p14="http://schemas.microsoft.com/office/powerpoint/2010/main" val="191770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en-US" sz="4000" b="1" dirty="0">
                <a:solidFill>
                  <a:srgbClr val="232765"/>
                </a:solidFill>
                <a:latin typeface="+mn-lt"/>
              </a:rPr>
              <a:t>Προχωρώντας προς την κατεύθυνση της </a:t>
            </a:r>
            <a:r>
              <a:rPr lang="el-GR" sz="4000" b="1" dirty="0" err="1">
                <a:solidFill>
                  <a:srgbClr val="232765"/>
                </a:solidFill>
                <a:latin typeface="+mn-lt"/>
              </a:rPr>
              <a:t>συμπεριληπτικότητας</a:t>
            </a:r>
            <a:endParaRPr lang="en-US" sz="4000" b="1" dirty="0">
              <a:solidFill>
                <a:srgbClr val="232765"/>
              </a:solidFill>
              <a:latin typeface="+mn-lt"/>
            </a:endParaRPr>
          </a:p>
        </p:txBody>
      </p:sp>
      <p:sp>
        <p:nvSpPr>
          <p:cNvPr id="3" name="Θέση περιεχομένου 2"/>
          <p:cNvSpPr>
            <a:spLocks noGrp="1"/>
          </p:cNvSpPr>
          <p:nvPr>
            <p:ph idx="1"/>
          </p:nvPr>
        </p:nvSpPr>
        <p:spPr>
          <a:xfrm>
            <a:off x="485775" y="2213811"/>
            <a:ext cx="10868025" cy="3914273"/>
          </a:xfrm>
        </p:spPr>
        <p:txBody>
          <a:bodyPr>
            <a:normAutofit fontScale="77500" lnSpcReduction="20000"/>
          </a:bodyPr>
          <a:lstStyle/>
          <a:p>
            <a:pPr marL="0" indent="0">
              <a:lnSpc>
                <a:spcPct val="150000"/>
              </a:lnSpc>
              <a:buNone/>
            </a:pPr>
            <a:r>
              <a:rPr lang="en-US" sz="3600" dirty="0"/>
              <a:t>- Εφαρμογή πρακτικών χωρίς αποκλεισμούς σε φυσικές και κοινωνικές ρυθμίσεις</a:t>
            </a:r>
          </a:p>
          <a:p>
            <a:pPr marL="0" indent="0">
              <a:lnSpc>
                <a:spcPct val="150000"/>
              </a:lnSpc>
              <a:buNone/>
            </a:pPr>
            <a:r>
              <a:rPr lang="en-US" sz="3600" dirty="0"/>
              <a:t>- Αναστοχασμός σχετικά με τη διδακτική και συναισθηματική ενσωμάτωση</a:t>
            </a:r>
          </a:p>
          <a:p>
            <a:pPr marL="0" indent="0">
              <a:lnSpc>
                <a:spcPct val="150000"/>
              </a:lnSpc>
              <a:buNone/>
            </a:pPr>
            <a:r>
              <a:rPr lang="en-US" sz="3600" dirty="0"/>
              <a:t>- Δέσμευση για συνεχή βελτίωση στη δημιουργία χώρων χωρίς αποκλεισμούς</a:t>
            </a:r>
          </a:p>
        </p:txBody>
      </p:sp>
    </p:spTree>
    <p:extLst>
      <p:ext uri="{BB962C8B-B14F-4D97-AF65-F5344CB8AC3E}">
        <p14:creationId xmlns:p14="http://schemas.microsoft.com/office/powerpoint/2010/main" val="151061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1844287" cy="707886"/>
          </a:xfrm>
          <a:prstGeom prst="rect">
            <a:avLst/>
          </a:prstGeom>
        </p:spPr>
        <p:txBody>
          <a:bodyPr wrap="none">
            <a:spAutoFit/>
          </a:bodyPr>
          <a:lstStyle/>
          <a:p>
            <a:r>
              <a:rPr lang="en-GB" sz="2000" b="1" dirty="0">
                <a:solidFill>
                  <a:srgbClr val="BDD7EE"/>
                </a:solidFill>
              </a:rPr>
              <a:t>Ερωτήσεις;</a:t>
            </a:r>
          </a:p>
          <a:p>
            <a:r>
              <a:rPr lang="en-GB" sz="2000" dirty="0">
                <a:solidFill>
                  <a:srgbClr val="BDD7EE"/>
                </a:solidFill>
              </a:rPr>
              <a:t>Στοιχεία επικοινωνίας</a:t>
            </a: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
        <p:nvSpPr>
          <p:cNvPr id="13" name="Isosceles Triangle 51">
            <a:extLst>
              <a:ext uri="{FF2B5EF4-FFF2-40B4-BE49-F238E27FC236}">
                <a16:creationId xmlns:a16="http://schemas.microsoft.com/office/drawing/2014/main" id="{834D0200-A7C9-4849-9693-38100F314608}"/>
              </a:ext>
            </a:extLst>
          </p:cNvPr>
          <p:cNvSpPr/>
          <p:nvPr/>
        </p:nvSpPr>
        <p:spPr>
          <a:xfrm>
            <a:off x="470004" y="4273101"/>
            <a:ext cx="309963" cy="2272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Block Arc 14">
            <a:extLst>
              <a:ext uri="{FF2B5EF4-FFF2-40B4-BE49-F238E27FC236}">
                <a16:creationId xmlns:a16="http://schemas.microsoft.com/office/drawing/2014/main" id="{01462A50-8A4E-4CE8-975E-8760AC97B68A}"/>
              </a:ext>
            </a:extLst>
          </p:cNvPr>
          <p:cNvSpPr/>
          <p:nvPr/>
        </p:nvSpPr>
        <p:spPr>
          <a:xfrm rot="16200000">
            <a:off x="431230" y="4684969"/>
            <a:ext cx="348625" cy="3488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Ορθογώνιο 14"/>
          <p:cNvSpPr/>
          <p:nvPr/>
        </p:nvSpPr>
        <p:spPr>
          <a:xfrm>
            <a:off x="817685" y="3533622"/>
            <a:ext cx="681597" cy="1569660"/>
          </a:xfrm>
          <a:prstGeom prst="rect">
            <a:avLst/>
          </a:prstGeom>
        </p:spPr>
        <p:txBody>
          <a:bodyPr wrap="none">
            <a:spAutoFit/>
          </a:bodyPr>
          <a:lstStyle/>
          <a:p>
            <a:pPr>
              <a:lnSpc>
                <a:spcPct val="200000"/>
              </a:lnSpc>
            </a:pPr>
            <a:r>
              <a:rPr lang="en-GB" sz="1600" dirty="0">
                <a:solidFill>
                  <a:srgbClr val="BDD7EE"/>
                </a:solidFill>
              </a:rPr>
              <a:t>Όνομα</a:t>
            </a:r>
          </a:p>
          <a:p>
            <a:pPr>
              <a:lnSpc>
                <a:spcPct val="200000"/>
              </a:lnSpc>
            </a:pPr>
            <a:r>
              <a:rPr lang="en-GB" sz="1600" dirty="0">
                <a:solidFill>
                  <a:srgbClr val="BDD7EE"/>
                </a:solidFill>
              </a:rPr>
              <a:t>Ηλεκτρονικό ταχυδρομείο</a:t>
            </a:r>
          </a:p>
          <a:p>
            <a:pPr>
              <a:lnSpc>
                <a:spcPct val="200000"/>
              </a:lnSpc>
            </a:pPr>
            <a:r>
              <a:rPr lang="en-GB" sz="1600" dirty="0">
                <a:solidFill>
                  <a:srgbClr val="BDD7EE"/>
                </a:solidFill>
              </a:rPr>
              <a:t>Ιστοσελίδα</a:t>
            </a:r>
          </a:p>
        </p:txBody>
      </p:sp>
      <p:sp>
        <p:nvSpPr>
          <p:cNvPr id="17" name="Round Same Side Corner Rectangle 8">
            <a:extLst>
              <a:ext uri="{FF2B5EF4-FFF2-40B4-BE49-F238E27FC236}">
                <a16:creationId xmlns:a16="http://schemas.microsoft.com/office/drawing/2014/main" id="{7FE9840D-FCBA-436C-9A04-D0E8ACBFE942}"/>
              </a:ext>
            </a:extLst>
          </p:cNvPr>
          <p:cNvSpPr/>
          <p:nvPr/>
        </p:nvSpPr>
        <p:spPr>
          <a:xfrm>
            <a:off x="470004" y="3683561"/>
            <a:ext cx="309963" cy="3104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5203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866"/>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 y="4089383"/>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b="1" dirty="0">
                <a:solidFill>
                  <a:srgbClr val="68ACDC"/>
                </a:solidFill>
                <a:latin typeface="+mn-lt"/>
                <a:cs typeface="Arial" panose="020B0604020202020204" pitchFamily="34" charset="0"/>
              </a:rPr>
              <a:t>ΕΝΟΤΗΤΑ</a:t>
            </a:r>
            <a:r>
              <a:rPr lang="en-US" b="1" dirty="0">
                <a:solidFill>
                  <a:srgbClr val="68ACDC"/>
                </a:solidFill>
                <a:latin typeface="+mn-lt"/>
                <a:cs typeface="Arial" panose="020B0604020202020204" pitchFamily="34" charset="0"/>
              </a:rPr>
              <a:t> 5</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040" y="2520743"/>
            <a:ext cx="1841920" cy="1816514"/>
          </a:xfrm>
          <a:prstGeom prst="rect">
            <a:avLst/>
          </a:prstGeom>
        </p:spPr>
      </p:pic>
    </p:spTree>
    <p:extLst>
      <p:ext uri="{BB962C8B-B14F-4D97-AF65-F5344CB8AC3E}">
        <p14:creationId xmlns:p14="http://schemas.microsoft.com/office/powerpoint/2010/main" val="155615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36646" y="1391652"/>
            <a:ext cx="11004884" cy="2037348"/>
          </a:xfrm>
        </p:spPr>
        <p:txBody>
          <a:bodyPr>
            <a:normAutofit fontScale="90000"/>
          </a:bodyPr>
          <a:lstStyle/>
          <a:p>
            <a:r>
              <a:rPr lang="en-US" sz="4000" b="1" dirty="0">
                <a:solidFill>
                  <a:srgbClr val="232765"/>
                </a:solidFill>
                <a:latin typeface="+mn-lt"/>
              </a:rPr>
              <a:t>Ενότητα 5 - Περιβάλλοντα χωρίς αποκλεισμούς</a:t>
            </a:r>
            <a:br>
              <a:rPr lang="en-US" sz="4000" b="1" dirty="0">
                <a:solidFill>
                  <a:srgbClr val="232765"/>
                </a:solidFill>
                <a:latin typeface="+mn-lt"/>
              </a:rPr>
            </a:br>
            <a:r>
              <a:rPr lang="el-GR" sz="4000" b="1" dirty="0">
                <a:solidFill>
                  <a:srgbClr val="232765"/>
                </a:solidFill>
                <a:latin typeface="+mn-lt"/>
              </a:rPr>
              <a:t/>
            </a:r>
            <a:br>
              <a:rPr lang="el-GR" sz="4000" b="1" dirty="0">
                <a:solidFill>
                  <a:srgbClr val="232765"/>
                </a:solidFill>
                <a:latin typeface="+mn-lt"/>
              </a:rPr>
            </a:br>
            <a:r>
              <a:rPr lang="en-US" sz="4000" b="1" dirty="0">
                <a:solidFill>
                  <a:srgbClr val="232765"/>
                </a:solidFill>
                <a:latin typeface="+mn-lt"/>
              </a:rPr>
              <a:t>Ενότητα 5.</a:t>
            </a:r>
            <a:r>
              <a:rPr lang="el-GR" sz="4000" b="1" dirty="0">
                <a:solidFill>
                  <a:srgbClr val="232765"/>
                </a:solidFill>
                <a:latin typeface="+mn-lt"/>
              </a:rPr>
              <a:t>1 </a:t>
            </a:r>
            <a:r>
              <a:rPr lang="en-US" sz="4000" b="1" dirty="0">
                <a:solidFill>
                  <a:srgbClr val="232765"/>
                </a:solidFill>
                <a:latin typeface="+mn-lt"/>
              </a:rPr>
              <a:t>- Τι είναι ένα περιβάλλον χωρίς αποκλεισμούς; </a:t>
            </a:r>
          </a:p>
        </p:txBody>
      </p:sp>
      <p:sp>
        <p:nvSpPr>
          <p:cNvPr id="3" name="Υπότιτλος 2"/>
          <p:cNvSpPr>
            <a:spLocks noGrp="1"/>
          </p:cNvSpPr>
          <p:nvPr>
            <p:ph type="subTitle" idx="1"/>
          </p:nvPr>
        </p:nvSpPr>
        <p:spPr>
          <a:xfrm>
            <a:off x="1235242" y="3753314"/>
            <a:ext cx="9144000" cy="2037348"/>
          </a:xfrm>
        </p:spPr>
        <p:txBody>
          <a:bodyPr>
            <a:normAutofit/>
          </a:bodyPr>
          <a:lstStyle/>
          <a:p>
            <a:pPr algn="l">
              <a:lnSpc>
                <a:spcPct val="150000"/>
              </a:lnSpc>
            </a:pPr>
            <a:r>
              <a:rPr lang="en-US" sz="3600" b="1" dirty="0">
                <a:solidFill>
                  <a:srgbClr val="232765"/>
                </a:solidFill>
              </a:rPr>
              <a:t>- Φυσικό περιβάλλον</a:t>
            </a:r>
          </a:p>
          <a:p>
            <a:pPr algn="l">
              <a:lnSpc>
                <a:spcPct val="150000"/>
              </a:lnSpc>
            </a:pPr>
            <a:r>
              <a:rPr lang="en-US" sz="3600" b="1" dirty="0">
                <a:solidFill>
                  <a:srgbClr val="232765"/>
                </a:solidFill>
              </a:rPr>
              <a:t>- Συναισθηματικό περιβάλλον</a:t>
            </a:r>
            <a:endParaRPr lang="en-US" sz="3600" b="1" dirty="0">
              <a:solidFill>
                <a:srgbClr val="67ADDB"/>
              </a:solidFill>
            </a:endParaRPr>
          </a:p>
        </p:txBody>
      </p:sp>
    </p:spTree>
    <p:extLst>
      <p:ext uri="{BB962C8B-B14F-4D97-AF65-F5344CB8AC3E}">
        <p14:creationId xmlns:p14="http://schemas.microsoft.com/office/powerpoint/2010/main" val="259037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573960"/>
            <a:ext cx="10868025" cy="679268"/>
          </a:xfrm>
        </p:spPr>
        <p:txBody>
          <a:bodyPr>
            <a:noAutofit/>
          </a:bodyPr>
          <a:lstStyle/>
          <a:p>
            <a:r>
              <a:rPr lang="en-US" sz="4000" b="1" dirty="0">
                <a:solidFill>
                  <a:srgbClr val="232765"/>
                </a:solidFill>
                <a:latin typeface="+mn-lt"/>
              </a:rPr>
              <a:t>Εισαγωγή στα περιβάλλοντα χωρίς αποκλεισμούς</a:t>
            </a:r>
          </a:p>
        </p:txBody>
      </p:sp>
      <p:sp>
        <p:nvSpPr>
          <p:cNvPr id="4" name="Rectangle 1">
            <a:extLst>
              <a:ext uri="{FF2B5EF4-FFF2-40B4-BE49-F238E27FC236}">
                <a16:creationId xmlns:a16="http://schemas.microsoft.com/office/drawing/2014/main" id="{6B00907B-6365-0C6B-640E-5CC98284E8F8}"/>
              </a:ext>
            </a:extLst>
          </p:cNvPr>
          <p:cNvSpPr>
            <a:spLocks noGrp="1" noChangeArrowheads="1"/>
          </p:cNvSpPr>
          <p:nvPr>
            <p:ph idx="1"/>
          </p:nvPr>
        </p:nvSpPr>
        <p:spPr bwMode="auto">
          <a:xfrm>
            <a:off x="485775" y="2345632"/>
            <a:ext cx="10601325" cy="370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50000"/>
              </a:lnSpc>
              <a:spcBef>
                <a:spcPct val="0"/>
              </a:spcBef>
              <a:spcAft>
                <a:spcPct val="0"/>
              </a:spcAft>
              <a:buFontTx/>
              <a:buChar char="•"/>
            </a:pPr>
            <a:r>
              <a:rPr lang="el-GR" altLang="el-GR" sz="3200" dirty="0" err="1"/>
              <a:t> Φυσική προσβασιμότητα </a:t>
            </a:r>
            <a:r>
              <a:rPr lang="el-GR" altLang="el-GR" sz="3200" dirty="0"/>
              <a:t>για </a:t>
            </a:r>
            <a:r>
              <a:rPr lang="el-GR" altLang="el-GR" sz="3200" dirty="0" err="1"/>
              <a:t>όλους τους μαθητές</a:t>
            </a:r>
            <a:endParaRPr lang="el-GR" altLang="el-GR" sz="3200" dirty="0"/>
          </a:p>
          <a:p>
            <a:pPr marL="0" indent="0" eaLnBrk="0" fontAlgn="base" hangingPunct="0">
              <a:lnSpc>
                <a:spcPct val="150000"/>
              </a:lnSpc>
              <a:spcBef>
                <a:spcPct val="0"/>
              </a:spcBef>
              <a:spcAft>
                <a:spcPct val="0"/>
              </a:spcAft>
              <a:buFontTx/>
              <a:buChar char="•"/>
            </a:pPr>
            <a:r>
              <a:rPr lang="el-GR" altLang="el-GR" sz="3200" dirty="0"/>
              <a:t> Κοινωνική και </a:t>
            </a:r>
            <a:r>
              <a:rPr lang="el-GR" altLang="el-GR" sz="3200" dirty="0" err="1"/>
              <a:t>διδακτική ενσωμάτωση</a:t>
            </a:r>
            <a:endParaRPr lang="el-GR" altLang="el-GR" sz="3200" dirty="0"/>
          </a:p>
          <a:p>
            <a:pPr marL="0" indent="0" eaLnBrk="0" fontAlgn="base" hangingPunct="0">
              <a:lnSpc>
                <a:spcPct val="150000"/>
              </a:lnSpc>
              <a:spcBef>
                <a:spcPct val="0"/>
              </a:spcBef>
              <a:spcAft>
                <a:spcPct val="0"/>
              </a:spcAft>
              <a:buFontTx/>
              <a:buChar char="•"/>
            </a:pPr>
            <a:r>
              <a:rPr lang="el-GR" altLang="el-GR" sz="3200" dirty="0" err="1"/>
              <a:t> Συναισθηματική υποστήριξη για την ενίσχυση της ευημερίας</a:t>
            </a:r>
            <a:endParaRPr lang="el-GR" altLang="el-GR" sz="3200" dirty="0"/>
          </a:p>
          <a:p>
            <a:pPr marL="0" marR="0" lvl="0" indent="0" algn="l" defTabSz="914400" rtl="0" eaLnBrk="0" fontAlgn="base" latinLnBrk="0" hangingPunct="0">
              <a:lnSpc>
                <a:spcPct val="150000"/>
              </a:lnSpc>
              <a:spcBef>
                <a:spcPct val="0"/>
              </a:spcBef>
              <a:spcAft>
                <a:spcPct val="0"/>
              </a:spcAft>
              <a:buClrTx/>
              <a:buSzTx/>
              <a:buFontTx/>
              <a:buChar char="•"/>
              <a:tabLst/>
            </a:pPr>
            <a:r>
              <a:rPr lang="el-GR" altLang="el-GR" sz="3200" dirty="0" err="1"/>
              <a:t> Συμπεριληπτικές πρακτικές που προωθούν το σεβασμό </a:t>
            </a:r>
            <a:r>
              <a:rPr lang="el-GR" altLang="el-GR" sz="3200" dirty="0"/>
              <a:t>και την αποδοχή </a:t>
            </a:r>
          </a:p>
        </p:txBody>
      </p:sp>
    </p:spTree>
    <p:extLst>
      <p:ext uri="{BB962C8B-B14F-4D97-AF65-F5344CB8AC3E}">
        <p14:creationId xmlns:p14="http://schemas.microsoft.com/office/powerpoint/2010/main" val="266901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534543"/>
            <a:ext cx="10868025" cy="679268"/>
          </a:xfrm>
        </p:spPr>
        <p:txBody>
          <a:bodyPr>
            <a:noAutofit/>
          </a:bodyPr>
          <a:lstStyle/>
          <a:p>
            <a:r>
              <a:rPr lang="en-US" sz="4000" b="1" dirty="0">
                <a:solidFill>
                  <a:srgbClr val="232765"/>
                </a:solidFill>
                <a:latin typeface="+mn-lt"/>
              </a:rPr>
              <a:t>Εξασφάλιση φυσικής προσβασιμότητας</a:t>
            </a:r>
          </a:p>
        </p:txBody>
      </p:sp>
      <p:sp>
        <p:nvSpPr>
          <p:cNvPr id="3" name="Θέση περιεχομένου 2"/>
          <p:cNvSpPr>
            <a:spLocks noGrp="1"/>
          </p:cNvSpPr>
          <p:nvPr>
            <p:ph idx="1"/>
          </p:nvPr>
        </p:nvSpPr>
        <p:spPr>
          <a:xfrm>
            <a:off x="485775" y="2213811"/>
            <a:ext cx="10868025" cy="3734143"/>
          </a:xfrm>
        </p:spPr>
        <p:txBody>
          <a:bodyPr>
            <a:normAutofit/>
          </a:bodyPr>
          <a:lstStyle/>
          <a:p>
            <a:pPr marL="0" indent="0">
              <a:lnSpc>
                <a:spcPct val="200000"/>
              </a:lnSpc>
              <a:buNone/>
            </a:pPr>
            <a:r>
              <a:rPr lang="en-US" sz="3600" dirty="0"/>
              <a:t>- Ευρείς διάδρομοι και προσβάσιμες είσοδοι</a:t>
            </a:r>
          </a:p>
          <a:p>
            <a:pPr marL="0" indent="0">
              <a:lnSpc>
                <a:spcPct val="200000"/>
              </a:lnSpc>
              <a:buNone/>
            </a:pPr>
            <a:r>
              <a:rPr lang="en-US" sz="3600" dirty="0"/>
              <a:t>- Ρυθμιζόμενα έπιπλα για διαφορετικές φυσικές ανάγκες </a:t>
            </a:r>
          </a:p>
          <a:p>
            <a:pPr marL="0" indent="0">
              <a:lnSpc>
                <a:spcPct val="200000"/>
              </a:lnSpc>
              <a:buNone/>
            </a:pPr>
            <a:r>
              <a:rPr lang="en-US" sz="3600" dirty="0"/>
              <a:t>- Συμμόρφωση με τα νομικά πρότυπα προσβασιμότητας</a:t>
            </a:r>
          </a:p>
          <a:p>
            <a:pPr marL="0" indent="0">
              <a:buNone/>
            </a:pPr>
            <a:endParaRPr lang="en-US" sz="1800" dirty="0"/>
          </a:p>
        </p:txBody>
      </p:sp>
    </p:spTree>
    <p:extLst>
      <p:ext uri="{BB962C8B-B14F-4D97-AF65-F5344CB8AC3E}">
        <p14:creationId xmlns:p14="http://schemas.microsoft.com/office/powerpoint/2010/main" val="281035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r>
              <a:rPr lang="en-US" sz="4000" b="1" dirty="0">
                <a:solidFill>
                  <a:srgbClr val="232765"/>
                </a:solidFill>
                <a:latin typeface="+mn-lt"/>
              </a:rPr>
              <a:t>Διαχείριση αισθητηριακών περιβαλλόντων</a:t>
            </a:r>
          </a:p>
        </p:txBody>
      </p:sp>
      <p:sp>
        <p:nvSpPr>
          <p:cNvPr id="3" name="Θέση περιεχομένου 2"/>
          <p:cNvSpPr>
            <a:spLocks noGrp="1"/>
          </p:cNvSpPr>
          <p:nvPr>
            <p:ph idx="1"/>
          </p:nvPr>
        </p:nvSpPr>
        <p:spPr>
          <a:xfrm>
            <a:off x="485775" y="2117558"/>
            <a:ext cx="11465593" cy="3994483"/>
          </a:xfrm>
        </p:spPr>
        <p:txBody>
          <a:bodyPr>
            <a:normAutofit fontScale="92500" lnSpcReduction="20000"/>
          </a:bodyPr>
          <a:lstStyle/>
          <a:p>
            <a:pPr marL="0" indent="0">
              <a:lnSpc>
                <a:spcPct val="200000"/>
              </a:lnSpc>
              <a:spcAft>
                <a:spcPts val="800"/>
              </a:spcAft>
              <a:buSzPts val="1000"/>
              <a:buNone/>
              <a:tabLst>
                <a:tab pos="457200" algn="l"/>
              </a:tabLst>
            </a:pPr>
            <a:r>
              <a:rPr lang="en-US" sz="3200" dirty="0">
                <a:solidFill>
                  <a:srgbClr val="0D0D0D"/>
                </a:solidFill>
                <a:latin typeface="ui-sans-serif"/>
              </a:rPr>
              <a:t>- Μειώστε την οπτική υπερδιέγερση με φωτισμό χωρίς φθορισμό</a:t>
            </a:r>
          </a:p>
          <a:p>
            <a:pPr marL="0" indent="0">
              <a:lnSpc>
                <a:spcPct val="200000"/>
              </a:lnSpc>
              <a:spcAft>
                <a:spcPts val="800"/>
              </a:spcAft>
              <a:buSzPts val="1000"/>
              <a:buNone/>
              <a:tabLst>
                <a:tab pos="457200" algn="l"/>
              </a:tabLst>
            </a:pPr>
            <a:r>
              <a:rPr lang="en-US" sz="3200" dirty="0">
                <a:solidFill>
                  <a:srgbClr val="0D0D0D"/>
                </a:solidFill>
                <a:latin typeface="ui-sans-serif"/>
              </a:rPr>
              <a:t>- Παροχή ακουστικών ακύρωσης θορύβου για ακουστικές ευαισθησίες</a:t>
            </a:r>
          </a:p>
          <a:p>
            <a:pPr marL="0" indent="0">
              <a:lnSpc>
                <a:spcPct val="200000"/>
              </a:lnSpc>
              <a:spcAft>
                <a:spcPts val="800"/>
              </a:spcAft>
              <a:buSzPts val="1000"/>
              <a:buNone/>
              <a:tabLst>
                <a:tab pos="457200" algn="l"/>
              </a:tabLst>
            </a:pPr>
            <a:r>
              <a:rPr lang="en-US" sz="3200" dirty="0">
                <a:solidFill>
                  <a:srgbClr val="0D0D0D"/>
                </a:solidFill>
                <a:latin typeface="ui-sans-serif"/>
              </a:rPr>
              <a:t>- Προσφορά εργαλείων αφής για εστίαση</a:t>
            </a:r>
            <a:r>
              <a:rPr lang="el-GR" sz="3200" dirty="0">
                <a:solidFill>
                  <a:srgbClr val="0D0D0D"/>
                </a:solidFill>
                <a:latin typeface="ui-sans-serif"/>
              </a:rPr>
              <a:t> της προσοχής</a:t>
            </a:r>
            <a:r>
              <a:rPr lang="en-US" sz="3200" dirty="0">
                <a:solidFill>
                  <a:srgbClr val="0D0D0D"/>
                </a:solidFill>
                <a:latin typeface="ui-sans-serif"/>
              </a:rPr>
              <a:t> και άνεση</a:t>
            </a:r>
          </a:p>
          <a:p>
            <a:pPr marL="0" indent="0">
              <a:lnSpc>
                <a:spcPct val="107000"/>
              </a:lnSpc>
              <a:spcAft>
                <a:spcPts val="800"/>
              </a:spcAft>
              <a:buSzPts val="1000"/>
              <a:buNone/>
              <a:tabLst>
                <a:tab pos="457200" algn="l"/>
              </a:tabLst>
            </a:pPr>
            <a:endParaRPr lang="en-US" sz="1800" dirty="0">
              <a:solidFill>
                <a:srgbClr val="0D0D0D"/>
              </a:solidFill>
              <a:latin typeface="ui-sans-serif"/>
            </a:endParaRPr>
          </a:p>
          <a:p>
            <a:pPr marL="0" indent="0">
              <a:lnSpc>
                <a:spcPct val="107000"/>
              </a:lnSpc>
              <a:spcAft>
                <a:spcPts val="800"/>
              </a:spcAft>
              <a:buSzPts val="1000"/>
              <a:buNone/>
              <a:tabLst>
                <a:tab pos="457200" algn="l"/>
              </a:tabLst>
            </a:pPr>
            <a:endParaRPr lang="en-US" sz="1800" dirty="0">
              <a:solidFill>
                <a:srgbClr val="0D0D0D"/>
              </a:solidFill>
              <a:latin typeface="ui-sans-serif"/>
            </a:endParaRPr>
          </a:p>
          <a:p>
            <a:pPr marL="0" lvl="0" indent="0">
              <a:lnSpc>
                <a:spcPct val="107000"/>
              </a:lnSpc>
              <a:spcAft>
                <a:spcPts val="800"/>
              </a:spcAft>
              <a:buSzPts val="100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358763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4" y="1525833"/>
            <a:ext cx="10868025" cy="679268"/>
          </a:xfrm>
        </p:spPr>
        <p:txBody>
          <a:bodyPr>
            <a:noAutofit/>
          </a:bodyPr>
          <a:lstStyle/>
          <a:p>
            <a:r>
              <a:rPr lang="en-US" sz="4000" b="1" dirty="0">
                <a:solidFill>
                  <a:srgbClr val="232765"/>
                </a:solidFill>
                <a:latin typeface="+mn-lt"/>
              </a:rPr>
              <a:t>Προώθηση της </a:t>
            </a:r>
            <a:r>
              <a:rPr lang="en-US" sz="4000" b="1" dirty="0" err="1">
                <a:solidFill>
                  <a:srgbClr val="232765"/>
                </a:solidFill>
                <a:latin typeface="+mn-lt"/>
              </a:rPr>
              <a:t>κοινωνικής</a:t>
            </a:r>
            <a:r>
              <a:rPr lang="en-US" sz="4000" b="1" dirty="0">
                <a:solidFill>
                  <a:srgbClr val="232765"/>
                </a:solidFill>
                <a:latin typeface="+mn-lt"/>
              </a:rPr>
              <a:t> </a:t>
            </a:r>
            <a:r>
              <a:rPr lang="el-GR" sz="4000" b="1" dirty="0">
                <a:solidFill>
                  <a:srgbClr val="232765"/>
                </a:solidFill>
                <a:latin typeface="+mn-lt"/>
              </a:rPr>
              <a:t>ένταξης</a:t>
            </a:r>
            <a:endParaRPr lang="en-US" sz="4000" b="1" dirty="0">
              <a:solidFill>
                <a:srgbClr val="232765"/>
              </a:solidFill>
              <a:latin typeface="+mn-lt"/>
            </a:endParaRPr>
          </a:p>
        </p:txBody>
      </p:sp>
      <p:sp>
        <p:nvSpPr>
          <p:cNvPr id="3" name="Θέση περιεχομένου 2"/>
          <p:cNvSpPr>
            <a:spLocks noGrp="1"/>
          </p:cNvSpPr>
          <p:nvPr>
            <p:ph idx="1"/>
          </p:nvPr>
        </p:nvSpPr>
        <p:spPr>
          <a:xfrm>
            <a:off x="485774" y="2205102"/>
            <a:ext cx="10868025" cy="4528916"/>
          </a:xfrm>
        </p:spPr>
        <p:txBody>
          <a:bodyPr>
            <a:normAutofit/>
          </a:bodyPr>
          <a:lstStyle/>
          <a:p>
            <a:pPr marL="0" lvl="0" indent="0">
              <a:lnSpc>
                <a:spcPct val="20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Ενθαρρύνετε τις αλληλεπιδράσεις με σεβασμό</a:t>
            </a:r>
            <a:endParaRPr lang="el-GR" sz="3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20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Πολιτικές κατά του εκφοβισμού</a:t>
            </a:r>
            <a:endParaRPr lang="el-GR" sz="3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20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Γλώσσα και πρακτικές χωρίς αποκλεισμούς</a:t>
            </a:r>
            <a:endParaRPr lang="en-US" sz="3600" dirty="0"/>
          </a:p>
        </p:txBody>
      </p:sp>
    </p:spTree>
    <p:extLst>
      <p:ext uri="{BB962C8B-B14F-4D97-AF65-F5344CB8AC3E}">
        <p14:creationId xmlns:p14="http://schemas.microsoft.com/office/powerpoint/2010/main" val="334601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24C06-B760-12F7-1845-925C2D4643A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3772A14-098B-2E0C-7922-2B3B95DFE8EE}"/>
              </a:ext>
            </a:extLst>
          </p:cNvPr>
          <p:cNvSpPr>
            <a:spLocks noGrp="1"/>
          </p:cNvSpPr>
          <p:nvPr>
            <p:ph type="title"/>
          </p:nvPr>
        </p:nvSpPr>
        <p:spPr>
          <a:xfrm>
            <a:off x="485775" y="1140823"/>
            <a:ext cx="10868025" cy="679268"/>
          </a:xfrm>
        </p:spPr>
        <p:txBody>
          <a:bodyPr>
            <a:noAutofit/>
          </a:bodyPr>
          <a:lstStyle/>
          <a:p>
            <a:r>
              <a:rPr lang="en-US" sz="4000" b="1" dirty="0">
                <a:solidFill>
                  <a:srgbClr val="232765"/>
                </a:solidFill>
                <a:latin typeface="+mn-lt"/>
              </a:rPr>
              <a:t>Προώθηση της </a:t>
            </a:r>
            <a:r>
              <a:rPr lang="en-US" sz="4000" b="1" dirty="0" err="1">
                <a:solidFill>
                  <a:srgbClr val="232765"/>
                </a:solidFill>
                <a:latin typeface="+mn-lt"/>
              </a:rPr>
              <a:t>διδ</a:t>
            </a:r>
            <a:r>
              <a:rPr lang="en-US" sz="4000" b="1" dirty="0">
                <a:solidFill>
                  <a:srgbClr val="232765"/>
                </a:solidFill>
                <a:latin typeface="+mn-lt"/>
              </a:rPr>
              <a:t>ακτικής συμ</a:t>
            </a:r>
            <a:r>
              <a:rPr lang="el-GR" sz="4000" b="1" dirty="0" err="1">
                <a:solidFill>
                  <a:srgbClr val="232765"/>
                </a:solidFill>
                <a:latin typeface="+mn-lt"/>
              </a:rPr>
              <a:t>περιληπτικότητας</a:t>
            </a:r>
            <a:endParaRPr lang="en-US" sz="4000" b="1" dirty="0">
              <a:solidFill>
                <a:srgbClr val="232765"/>
              </a:solidFill>
              <a:latin typeface="+mn-lt"/>
            </a:endParaRPr>
          </a:p>
        </p:txBody>
      </p:sp>
      <p:sp>
        <p:nvSpPr>
          <p:cNvPr id="3" name="Θέση περιεχομένου 2">
            <a:extLst>
              <a:ext uri="{FF2B5EF4-FFF2-40B4-BE49-F238E27FC236}">
                <a16:creationId xmlns:a16="http://schemas.microsoft.com/office/drawing/2014/main" id="{34A80D67-B50E-A93E-BA23-9BDED5B86393}"/>
              </a:ext>
            </a:extLst>
          </p:cNvPr>
          <p:cNvSpPr>
            <a:spLocks noGrp="1"/>
          </p:cNvSpPr>
          <p:nvPr>
            <p:ph idx="1"/>
          </p:nvPr>
        </p:nvSpPr>
        <p:spPr>
          <a:xfrm>
            <a:off x="485775" y="2037347"/>
            <a:ext cx="10868025" cy="3898233"/>
          </a:xfrm>
        </p:spPr>
        <p:txBody>
          <a:bodyPr>
            <a:normAutofit fontScale="85000" lnSpcReduction="10000"/>
          </a:bodyPr>
          <a:lstStyle/>
          <a:p>
            <a:pPr marL="0" lvl="0" indent="0">
              <a:lnSpc>
                <a:spcPct val="20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Χρήση υλικών που ανταποκρίνονται πολιτισμικά</a:t>
            </a:r>
          </a:p>
          <a:p>
            <a:pPr marL="0" lvl="0" indent="0">
              <a:lnSpc>
                <a:spcPct val="20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Προσαρμογή της διδασκαλίας για διαφορετικά μαθησιακά στυλ</a:t>
            </a:r>
          </a:p>
          <a:p>
            <a:pPr marL="0" lvl="0" indent="0">
              <a:lnSpc>
                <a:spcPct val="20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Ενεργοποίηση των μαθητών μέσω διαφόρων τρόπων μάθησης</a:t>
            </a:r>
            <a:endParaRPr lang="en-US" sz="3600" dirty="0"/>
          </a:p>
        </p:txBody>
      </p:sp>
    </p:spTree>
    <p:extLst>
      <p:ext uri="{BB962C8B-B14F-4D97-AF65-F5344CB8AC3E}">
        <p14:creationId xmlns:p14="http://schemas.microsoft.com/office/powerpoint/2010/main" val="146853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525834"/>
            <a:ext cx="11465593" cy="679268"/>
          </a:xfrm>
        </p:spPr>
        <p:txBody>
          <a:bodyPr>
            <a:noAutofit/>
          </a:bodyPr>
          <a:lstStyle/>
          <a:p>
            <a:r>
              <a:rPr lang="en-US" sz="4000" b="1" dirty="0">
                <a:solidFill>
                  <a:srgbClr val="232765"/>
                </a:solidFill>
                <a:latin typeface="+mn-lt"/>
              </a:rPr>
              <a:t>Δημιουργία ενός συναισθηματικά υποστηρικτικού περιβάλλοντος</a:t>
            </a:r>
          </a:p>
        </p:txBody>
      </p:sp>
      <p:sp>
        <p:nvSpPr>
          <p:cNvPr id="3" name="Θέση περιεχομένου 2"/>
          <p:cNvSpPr>
            <a:spLocks noGrp="1"/>
          </p:cNvSpPr>
          <p:nvPr>
            <p:ph idx="1"/>
          </p:nvPr>
        </p:nvSpPr>
        <p:spPr>
          <a:xfrm>
            <a:off x="485775" y="2438400"/>
            <a:ext cx="10868025" cy="3509554"/>
          </a:xfrm>
        </p:spPr>
        <p:txBody>
          <a:bodyPr>
            <a:normAutofit/>
          </a:bodyPr>
          <a:lstStyle/>
          <a:p>
            <a:pPr marL="0" lvl="0" indent="0">
              <a:lnSpc>
                <a:spcPct val="15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Προώθηση ασφαλούς κλίματος στην τάξη με σεβασμό</a:t>
            </a:r>
          </a:p>
          <a:p>
            <a:pPr marL="0" lvl="0" indent="0">
              <a:lnSpc>
                <a:spcPct val="15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Μοντέλο ενσυναίσθησης και οικοδόμηση κοινότητας</a:t>
            </a:r>
          </a:p>
          <a:p>
            <a:pPr marL="0" lvl="0" indent="0">
              <a:lnSpc>
                <a:spcPct val="150000"/>
              </a:lnSpc>
              <a:spcAft>
                <a:spcPts val="800"/>
              </a:spcAft>
              <a:buSzPts val="1000"/>
              <a:buNone/>
              <a:tabLst>
                <a:tab pos="457200" algn="l"/>
              </a:tabLst>
            </a:pPr>
            <a:r>
              <a:rPr lang="en-US" sz="3600" dirty="0">
                <a:effectLst/>
                <a:latin typeface="Calibri" panose="020F0502020204030204" pitchFamily="34" charset="0"/>
                <a:ea typeface="Calibri" panose="020F0502020204030204" pitchFamily="34" charset="0"/>
                <a:cs typeface="Times New Roman" panose="02020603050405020304" pitchFamily="18" charset="0"/>
              </a:rPr>
              <a:t>- Υποστήριξη της ψυχικής υγείας και ευημερίας</a:t>
            </a:r>
          </a:p>
          <a:p>
            <a:pPr marL="0" indent="0">
              <a:buNone/>
            </a:pPr>
            <a:endParaRPr lang="en-US" sz="1800" dirty="0"/>
          </a:p>
        </p:txBody>
      </p:sp>
    </p:spTree>
    <p:extLst>
      <p:ext uri="{BB962C8B-B14F-4D97-AF65-F5344CB8AC3E}">
        <p14:creationId xmlns:p14="http://schemas.microsoft.com/office/powerpoint/2010/main" val="2517851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09A441-2576-4BE5-BABE-DE70D3E9D7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2557</TotalTime>
  <Words>1235</Words>
  <Application>Microsoft Office PowerPoint</Application>
  <PresentationFormat>Ευρεία οθόνη</PresentationFormat>
  <Paragraphs>67</Paragraphs>
  <Slides>12</Slides>
  <Notes>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12</vt:i4>
      </vt:variant>
    </vt:vector>
  </HeadingPairs>
  <TitlesOfParts>
    <vt:vector size="21" baseType="lpstr">
      <vt:lpstr>맑은 고딕</vt:lpstr>
      <vt:lpstr>Arial</vt:lpstr>
      <vt:lpstr>Calibri</vt:lpstr>
      <vt:lpstr>Calibri Light</vt:lpstr>
      <vt:lpstr>Open Sans Hebrew</vt:lpstr>
      <vt:lpstr>Times New Roman</vt:lpstr>
      <vt:lpstr>ui-sans-serif</vt:lpstr>
      <vt:lpstr>Wingdings</vt:lpstr>
      <vt:lpstr>Office Theme</vt:lpstr>
      <vt:lpstr>Παρουσίαση του PowerPoint</vt:lpstr>
      <vt:lpstr>Παρουσίαση του PowerPoint</vt:lpstr>
      <vt:lpstr>Ενότητα 5 - Περιβάλλοντα χωρίς αποκλεισμούς  Ενότητα 5.1 - Τι είναι ένα περιβάλλον χωρίς αποκλεισμούς; </vt:lpstr>
      <vt:lpstr>Εισαγωγή στα περιβάλλοντα χωρίς αποκλεισμούς</vt:lpstr>
      <vt:lpstr>Εξασφάλιση φυσικής προσβασιμότητας</vt:lpstr>
      <vt:lpstr>Διαχείριση αισθητηριακών περιβαλλόντων</vt:lpstr>
      <vt:lpstr>Προώθηση της κοινωνικής ένταξης</vt:lpstr>
      <vt:lpstr>Προώθηση της διδακτικής συμπεριληπτικότητας</vt:lpstr>
      <vt:lpstr>Δημιουργία ενός συναισθηματικά υποστηρικτικού περιβάλλοντος</vt:lpstr>
      <vt:lpstr>Αναστοχασμός σχετικά με πρακτικές χωρίς αποκλεισμούς</vt:lpstr>
      <vt:lpstr>Προχωρώντας προς την κατεύθυνση της συμπεριληπτικότητας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the integration of Roma women 2020-1-RO01-KA204-080214</dc:title>
  <dc:creator>user</dc:creator>
  <cp:keywords>, docId:5D7EA915E7FDB6AFA44CCCEBFD015E76</cp:keywords>
  <cp:lastModifiedBy>gomatos</cp:lastModifiedBy>
  <cp:revision>73</cp:revision>
  <dcterms:created xsi:type="dcterms:W3CDTF">2021-11-25T08:56:18Z</dcterms:created>
  <dcterms:modified xsi:type="dcterms:W3CDTF">2025-08-11T13:35:14Z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