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2" r:id="rId5"/>
    <p:sldId id="281" r:id="rId6"/>
    <p:sldId id="288" r:id="rId7"/>
    <p:sldId id="293" r:id="rId8"/>
    <p:sldId id="295" r:id="rId9"/>
    <p:sldId id="296" r:id="rId10"/>
    <p:sldId id="292"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BDB"/>
    <a:srgbClr val="BDD7EE"/>
    <a:srgbClr val="3A4DA0"/>
    <a:srgbClr val="232765"/>
    <a:srgbClr val="67ADDB"/>
    <a:srgbClr val="252765"/>
    <a:srgbClr val="67ACDC"/>
    <a:srgbClr val="4A4E80"/>
    <a:srgbClr val="FCFC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4364" autoAdjust="0"/>
  </p:normalViewPr>
  <p:slideViewPr>
    <p:cSldViewPr snapToGrid="0">
      <p:cViewPr>
        <p:scale>
          <a:sx n="78" d="100"/>
          <a:sy n="78" d="100"/>
        </p:scale>
        <p:origin x="456" y="-111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17A82-C1EB-3446-8399-C126B47B2434}" type="datetimeFigureOut">
              <a:rPr lang="en-BE" smtClean="0"/>
              <a:t>08/09/2025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B03B6-68CB-D345-9B2A-25A324BE1C16}" type="slidenum">
              <a:rPr lang="en-BE" smtClean="0"/>
              <a:t>‹#›</a:t>
            </a:fld>
            <a:endParaRPr lang="en-BE"/>
          </a:p>
        </p:txBody>
      </p:sp>
    </p:spTree>
    <p:extLst>
      <p:ext uri="{BB962C8B-B14F-4D97-AF65-F5344CB8AC3E}">
        <p14:creationId xmlns:p14="http://schemas.microsoft.com/office/powerpoint/2010/main" val="31938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Καλώς ήρθατε στην ενότητα 4.2 "Οι ταυτότητες ως ρευστές". Σε αυτή την ενότητα θα εξερευνήσετε πώς η ταυτότητα δεν είναι σταθερή, αλλά εξελίσσεται καθ' όλη τη διάρκεια της ζωής ενός ατόμου, διαμορφωμένη από τις αλληλεπιδράσεις, τα περιβάλλοντα και τις εμπειρίες. Αυτή η έννοια είναι ιδιαίτερα σημαντική σε εκπαιδευτικά περιβάλλοντα, όπου η κατανόηση της ρευστής ταυτότητας μπορεί να οδηγήσει σε πιο περιεκτικές και υποστηρικτικές διδακτικές πρακτικές.</a:t>
            </a:r>
          </a:p>
          <a:p>
            <a:endParaRPr lang="en-BE" dirty="0"/>
          </a:p>
        </p:txBody>
      </p:sp>
      <p:sp>
        <p:nvSpPr>
          <p:cNvPr id="4" name="Slide Number Placeholder 3"/>
          <p:cNvSpPr>
            <a:spLocks noGrp="1"/>
          </p:cNvSpPr>
          <p:nvPr>
            <p:ph type="sldNum" sz="quarter" idx="5"/>
          </p:nvPr>
        </p:nvSpPr>
        <p:spPr/>
        <p:txBody>
          <a:bodyPr/>
          <a:lstStyle/>
          <a:p>
            <a:fld id="{F10B03B6-68CB-D345-9B2A-25A324BE1C16}" type="slidenum">
              <a:rPr lang="en-BE" smtClean="0"/>
              <a:t>1</a:t>
            </a:fld>
            <a:endParaRPr lang="en-BE"/>
          </a:p>
        </p:txBody>
      </p:sp>
    </p:spTree>
    <p:extLst>
      <p:ext uri="{BB962C8B-B14F-4D97-AF65-F5344CB8AC3E}">
        <p14:creationId xmlns:p14="http://schemas.microsoft.com/office/powerpoint/2010/main" val="403290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Κατά τη διάρκεια της ιστορίας, η έννοια της ταυτότητας έχει εξελιχθεί σημαντικά. Στην αρχαιότητα, ήταν στενά συνδεδεμένη με την ψυχή και την αρετή, ενώ στον Μεσαίωνα, τα θρησκευτικά συστήματα πεποιθήσεων όριζαν την ταυτότητα σε σχέση με τη θεία εξουσία. Ο Διαφωτισμός μετατόπισε την εστίαση στον ατομικισμό, όπου η ταυτότητα άρχισε να θεωρείται ότι διαμορφώνεται από την προσωπική συνείδηση και εμπειρία. Τον 19ο και τον 20ό αιώνα, η ταυτότητα έγινε αντιληπτή ως ρευστή, επηρεαζόμενη από την κοινωνία, την ψυχολογική ανάπτυξη και τους κοινωνικούς ρόλους. Σήμερα, στην ψηφιακή εποχή, η ταυτότητα είναι όλο και πιο κατακερματισμένη και προσαρμόσιμη, διαμορφωμένη τόσο από τις πολιτισμικές δυνάμεις όσο και από τους εικονικούς χώρους στους οποίους κατοικούν οι άνθρωποι.</a:t>
            </a:r>
          </a:p>
        </p:txBody>
      </p:sp>
      <p:sp>
        <p:nvSpPr>
          <p:cNvPr id="4" name="Slide Number Placeholder 3"/>
          <p:cNvSpPr>
            <a:spLocks noGrp="1"/>
          </p:cNvSpPr>
          <p:nvPr>
            <p:ph type="sldNum" sz="quarter" idx="5"/>
          </p:nvPr>
        </p:nvSpPr>
        <p:spPr/>
        <p:txBody>
          <a:bodyPr/>
          <a:lstStyle/>
          <a:p>
            <a:fld id="{F10B03B6-68CB-D345-9B2A-25A324BE1C16}" type="slidenum">
              <a:rPr lang="en-BE" smtClean="0"/>
              <a:t>3</a:t>
            </a:fld>
            <a:endParaRPr lang="en-BE"/>
          </a:p>
        </p:txBody>
      </p:sp>
    </p:spTree>
    <p:extLst>
      <p:ext uri="{BB962C8B-B14F-4D97-AF65-F5344CB8AC3E}">
        <p14:creationId xmlns:p14="http://schemas.microsoft.com/office/powerpoint/2010/main" val="61521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800"/>
              </a:spcAft>
              <a:buSzPts val="1000"/>
              <a:buFont typeface="Symbol" pitchFamily="2" charset="2"/>
              <a:buChar char=""/>
              <a:tabLst>
                <a:tab pos="457200" algn="l"/>
              </a:tabLst>
            </a:pPr>
            <a:r>
              <a:rPr lang="en-GB" sz="2800" b="0" i="0" u="none" strike="noStrike" dirty="0">
                <a:solidFill>
                  <a:srgbClr val="000000"/>
                </a:solidFill>
                <a:effectLst/>
                <a:latin typeface="-webkit-standard"/>
              </a:rPr>
              <a:t>Για να προετοιμάσουμε το σκηνικό, ας ορίσουμε τρεις βασικές έννοιες: ταυτότητα, ρευστότητα και απόδοση.</a:t>
            </a:r>
            <a:endParaRPr lang="es-ES" sz="1800" b="1"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itchFamily="2" charset="2"/>
              <a:buChar char=""/>
              <a:tabLst>
                <a:tab pos="457200" algn="l"/>
              </a:tabLst>
            </a:pPr>
            <a:r>
              <a:rPr lang="es-ES" sz="1800" b="1" dirty="0" err="1">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Ταυτότητα</a:t>
            </a:r>
            <a:r>
              <a:rPr lang="es-ES" sz="1800" b="1"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a:t>
            </a:r>
            <a:endParaRPr lang="en-BE" sz="18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Ο Erikson αναφέρει ότι η ταυτότητα είναι μια σύνθετη έννοια που περιλαμβάνει πολλαπλές διαστάσεις της αίσθησης του εαυτού του ατόμου (1950). Η θεωρία του για την ανάπτυξη της ταυτότητας εδράζεται στην ευρύτερη θεωρία του για την ψυχοκοινωνική ανάπτυξη, η οποία υποστηρίζει ότι ο σχηματισμός της ταυτότητας αποτελεί κεντρικό έργο κατά την εφηβεία, αλλά συνεχίζει να εξελίσσεται καθ' όλη τη διάρκεια της ζωής του ατόμου.</a:t>
            </a:r>
            <a:endParaRPr lang="en-BE" sz="18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itchFamily="2" charset="2"/>
              <a:buChar char=""/>
              <a:tabLst>
                <a:tab pos="457200" algn="l"/>
              </a:tabLst>
            </a:pPr>
            <a:r>
              <a:rPr lang="es-ES" sz="1800" b="1" dirty="0" err="1">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Ρευστότητα</a:t>
            </a:r>
            <a:r>
              <a:rPr lang="es-ES" sz="1800" b="1"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a:t>
            </a:r>
            <a:endParaRPr lang="en-BE" sz="18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Σύμφωνα με </a:t>
            </a:r>
            <a:r>
              <a:rPr lang="en-GB" sz="1800" dirty="0" smtClean="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τ</a:t>
            </a:r>
            <a:r>
              <a:rPr lang="el-GR" sz="1800" dirty="0" smtClean="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η</a:t>
            </a:r>
            <a:r>
              <a:rPr lang="en-GB" sz="1800" dirty="0" smtClean="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Nijsten</a:t>
            </a:r>
            <a:r>
              <a:rPr lang="en-GB" sz="1800"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 η </a:t>
            </a:r>
            <a:r>
              <a:rPr lang="en-US" sz="1800"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ρευστή ταυτότητα μπορεί να περιγραφεί ως μια ταυτότητα που αλλάζει συνεχώς ή εξελίσσεται συνεχώς (2016).  Τόσο η πολιτισμική ταυτότητα όσο και οι πολιτισμικές εμπειρίες επηρεάζουν τον τρόπο με τον οποίο τα άτομα αντιλαμβάνονται τον κόσμο τους, τις πεποιθήσεις και τις αξίες τους. </a:t>
            </a:r>
            <a:r>
              <a:rPr lang="en-GB" sz="1800"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Η ρευστότητα της ταυτότητας είναι η έννοια ότι οι ταυτότητες δεν είναι σταθερές ή στατικές, αλλά μπορούν να αλλάξουν και να εξελιχθούν με την πάροδο του χρόνου και σε διαφορετικά πλαίσια. Αυτό έρχεται σε αντίθεση με την ιδέα ενός σταθερού, αμετάβλητου εαυτού.</a:t>
            </a:r>
            <a:endParaRPr lang="en-BE" sz="18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itchFamily="2" charset="2"/>
              <a:buChar char=""/>
              <a:tabLst>
                <a:tab pos="457200" algn="l"/>
              </a:tabLst>
            </a:pPr>
            <a:r>
              <a:rPr lang="es-ES" sz="1800" b="1"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Απόδοση:</a:t>
            </a:r>
            <a:endParaRPr lang="en-BE" sz="18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Η ταυτότητα ως παράσταση θεωρείται μέρος της ροής της κοινωνικής αλληλεπίδρασης, καθώς τα άτομα κατασκευάζουν παραστάσεις ταυτότητας που ταιριάζουν στο περιβάλλον τους (Goffman, 1959).</a:t>
            </a:r>
            <a:endParaRPr lang="en-BE" sz="18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BE" dirty="0"/>
          </a:p>
        </p:txBody>
      </p:sp>
      <p:sp>
        <p:nvSpPr>
          <p:cNvPr id="4" name="Slide Number Placeholder 3"/>
          <p:cNvSpPr>
            <a:spLocks noGrp="1"/>
          </p:cNvSpPr>
          <p:nvPr>
            <p:ph type="sldNum" sz="quarter" idx="5"/>
          </p:nvPr>
        </p:nvSpPr>
        <p:spPr/>
        <p:txBody>
          <a:bodyPr/>
          <a:lstStyle/>
          <a:p>
            <a:fld id="{F10B03B6-68CB-D345-9B2A-25A324BE1C16}" type="slidenum">
              <a:rPr lang="en-BE" smtClean="0"/>
              <a:t>4</a:t>
            </a:fld>
            <a:endParaRPr lang="en-BE"/>
          </a:p>
        </p:txBody>
      </p:sp>
    </p:spTree>
    <p:extLst>
      <p:ext uri="{BB962C8B-B14F-4D97-AF65-F5344CB8AC3E}">
        <p14:creationId xmlns:p14="http://schemas.microsoft.com/office/powerpoint/2010/main" val="3474441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Η ταυτότητα δεν διαμορφώνεται μόνο από τις ατομικές εμπειρίες, αλλά και από την εποχή και τον τόπο στον οποίο ζούμε. Καθώς διανύουμε τη ζωή μας, η ταυτότητά μας εξελίσσεται, επηρεαζόμενη από τις κοινωνικές αλλαγές και τις πολιτισμικές προσδοκίες. Για παράδειγμα, η ταυτότητα των γενεών διαφέρει από την ατομική ανάπτυξη και η συνεχής διαμόρφωση της ταυτότητας είναι απαραίτητη για την προσωπική ανάπτυξη, ιδίως σε διαφορετικά πολιτισμικά πλαίσια.</a:t>
            </a:r>
            <a:endParaRPr lang="en-BE" dirty="0"/>
          </a:p>
        </p:txBody>
      </p:sp>
      <p:sp>
        <p:nvSpPr>
          <p:cNvPr id="4" name="Slide Number Placeholder 3"/>
          <p:cNvSpPr>
            <a:spLocks noGrp="1"/>
          </p:cNvSpPr>
          <p:nvPr>
            <p:ph type="sldNum" sz="quarter" idx="5"/>
          </p:nvPr>
        </p:nvSpPr>
        <p:spPr/>
        <p:txBody>
          <a:bodyPr/>
          <a:lstStyle/>
          <a:p>
            <a:fld id="{F10B03B6-68CB-D345-9B2A-25A324BE1C16}" type="slidenum">
              <a:rPr lang="en-BE" smtClean="0"/>
              <a:t>5</a:t>
            </a:fld>
            <a:endParaRPr lang="en-BE"/>
          </a:p>
        </p:txBody>
      </p:sp>
    </p:spTree>
    <p:extLst>
      <p:ext uri="{BB962C8B-B14F-4D97-AF65-F5344CB8AC3E}">
        <p14:creationId xmlns:p14="http://schemas.microsoft.com/office/powerpoint/2010/main" val="20262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Η κατανόηση της ρευστότητας της ταυτότητας είναι ζωτικής σημασίας στα εκπαιδευτικά περιβάλλοντα για την προώθηση της συμμετοχικότητας και την ικανοποίηση των διαφορετικών αναγκών των μαθητών. Η ταυτότητα διαμορφώνεται από τις κοινωνικές αλληλεπιδράσεις, πράγμα που σημαίνει ότι οι εκπαιδευτικοί διαδραματίζουν βασικό ρόλο στην υποστήριξη των μαθητών καθώς εξερευνούν διαφορετικές πτυχές του εαυτού τους. Αναγνωρίζοντας ότι οι ταυτότητες δεν είναι σταθερές αλλά προσαρμόσιμες, οι εκπαιδευτικοί μπορούν να προσαρμόσουν τις μεθόδους διδασκαλίας τους ώστε να ενισχύσουν τη συναισθηματική, ψυχολογική και ακαδημαϊκή ανάπτυξη. Η αντιμετώπιση της επιτελεστικότητας του φύλου και της δυναμικής της κοινωνικής εξουσίας συμβάλλει επίσης στη δημιουργία δίκαιων και χωρίς αποκλεισμούς τάξεων. Τελικά, οι στρατηγικές που επιβεβαιώνουν και σέβονται τις ταυτότητες των μαθητών οδηγούν σε αυξημένη δέσμευση, κίνητρα και ακαδημαϊκή επιτυχία.</a:t>
            </a:r>
            <a:endParaRPr lang="en-BE" dirty="0"/>
          </a:p>
        </p:txBody>
      </p:sp>
      <p:sp>
        <p:nvSpPr>
          <p:cNvPr id="4" name="Slide Number Placeholder 3"/>
          <p:cNvSpPr>
            <a:spLocks noGrp="1"/>
          </p:cNvSpPr>
          <p:nvPr>
            <p:ph type="sldNum" sz="quarter" idx="5"/>
          </p:nvPr>
        </p:nvSpPr>
        <p:spPr/>
        <p:txBody>
          <a:bodyPr/>
          <a:lstStyle/>
          <a:p>
            <a:fld id="{F10B03B6-68CB-D345-9B2A-25A324BE1C16}" type="slidenum">
              <a:rPr lang="en-BE" smtClean="0"/>
              <a:t>6</a:t>
            </a:fld>
            <a:endParaRPr lang="en-BE"/>
          </a:p>
        </p:txBody>
      </p:sp>
    </p:spTree>
    <p:extLst>
      <p:ext uri="{BB962C8B-B14F-4D97-AF65-F5344CB8AC3E}">
        <p14:creationId xmlns:p14="http://schemas.microsoft.com/office/powerpoint/2010/main" val="138441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9/8/2025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8098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9/8/2025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3639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9/8/2025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9491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9/8/2025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9142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8D1E115-9C23-4989-9CFC-4898E9E7721A}" type="datetimeFigureOut">
              <a:rPr lang="el-GR" smtClean="0"/>
              <a:t>9/8/2025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525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5" name="Date Placeholder 4"/>
          <p:cNvSpPr>
            <a:spLocks noGrp="1"/>
          </p:cNvSpPr>
          <p:nvPr>
            <p:ph type="dt" sz="half" idx="10"/>
          </p:nvPr>
        </p:nvSpPr>
        <p:spPr/>
        <p:txBody>
          <a:bodyPr/>
          <a:lstStyle/>
          <a:p>
            <a:fld id="{C8D1E115-9C23-4989-9CFC-4898E9E7721A}" type="datetimeFigureOut">
              <a:rPr lang="el-GR" smtClean="0"/>
              <a:t>9/8/2025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026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7" name="Date Placeholder 6"/>
          <p:cNvSpPr>
            <a:spLocks noGrp="1"/>
          </p:cNvSpPr>
          <p:nvPr>
            <p:ph type="dt" sz="half" idx="10"/>
          </p:nvPr>
        </p:nvSpPr>
        <p:spPr/>
        <p:txBody>
          <a:bodyPr/>
          <a:lstStyle/>
          <a:p>
            <a:fld id="{C8D1E115-9C23-4989-9CFC-4898E9E7721A}" type="datetimeFigureOut">
              <a:rPr lang="el-GR" smtClean="0"/>
              <a:t>9/8/2025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094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Date Placeholder 2"/>
          <p:cNvSpPr>
            <a:spLocks noGrp="1"/>
          </p:cNvSpPr>
          <p:nvPr>
            <p:ph type="dt" sz="half" idx="10"/>
          </p:nvPr>
        </p:nvSpPr>
        <p:spPr/>
        <p:txBody>
          <a:bodyPr/>
          <a:lstStyle/>
          <a:p>
            <a:fld id="{C8D1E115-9C23-4989-9CFC-4898E9E7721A}" type="datetimeFigureOut">
              <a:rPr lang="el-GR" smtClean="0"/>
              <a:t>9/8/2025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9668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E115-9C23-4989-9CFC-4898E9E7721A}" type="datetimeFigureOut">
              <a:rPr lang="el-GR" smtClean="0"/>
              <a:t>9/8/2025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5311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9/8/2025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9582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9/8/2025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607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1E115-9C23-4989-9CFC-4898E9E7721A}" type="datetimeFigureOut">
              <a:rPr lang="el-GR" smtClean="0"/>
              <a:t>9/8/2025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2ADC5-7AC2-49E0-A1C6-32DE2A1A1ED9}" type="slidenum">
              <a:rPr lang="el-GR" smtClean="0"/>
              <a:t>‹#›</a:t>
            </a:fld>
            <a:endParaRPr lang="el-GR"/>
          </a:p>
        </p:txBody>
      </p:sp>
    </p:spTree>
    <p:extLst>
      <p:ext uri="{BB962C8B-B14F-4D97-AF65-F5344CB8AC3E}">
        <p14:creationId xmlns:p14="http://schemas.microsoft.com/office/powerpoint/2010/main" val="33175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2677347"/>
            <a:ext cx="4834759" cy="1200329"/>
          </a:xfrm>
          <a:prstGeom prst="rect">
            <a:avLst/>
          </a:prstGeom>
          <a:noFill/>
        </p:spPr>
        <p:txBody>
          <a:bodyPr wrap="square" rtlCol="0">
            <a:spAutoFit/>
          </a:bodyPr>
          <a:lstStyle/>
          <a:p>
            <a:r>
              <a:rPr lang="el-GR" sz="4400" dirty="0">
                <a:solidFill>
                  <a:schemeClr val="bg1"/>
                </a:solidFill>
                <a:latin typeface="+mj-lt"/>
              </a:rPr>
              <a:t>Ενότητα </a:t>
            </a:r>
            <a:r>
              <a:rPr lang="en-US" sz="4400" dirty="0">
                <a:solidFill>
                  <a:schemeClr val="bg1"/>
                </a:solidFill>
                <a:latin typeface="+mj-lt"/>
              </a:rPr>
              <a:t>4.2</a:t>
            </a:r>
          </a:p>
          <a:p>
            <a:r>
              <a:rPr lang="en-US" sz="2800" b="1" dirty="0">
                <a:solidFill>
                  <a:srgbClr val="69ABDB"/>
                </a:solidFill>
              </a:rPr>
              <a:t>Οι ταυτότητες ως ρευστά</a:t>
            </a:r>
          </a:p>
        </p:txBody>
      </p:sp>
      <p:sp>
        <p:nvSpPr>
          <p:cNvPr id="5" name="Ορθογώνιο 4"/>
          <p:cNvSpPr/>
          <p:nvPr/>
        </p:nvSpPr>
        <p:spPr>
          <a:xfrm>
            <a:off x="9959923" y="591655"/>
            <a:ext cx="1863011"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r>
              <a:rPr lang="el-GR" sz="1000" dirty="0">
                <a:solidFill>
                  <a:srgbClr val="BDD7EE"/>
                </a:solidFill>
                <a:latin typeface="Open Sans Hebrew" panose="00000500000000000000" pitchFamily="2" charset="-79"/>
                <a:cs typeface="Open Sans Hebrew" panose="00000500000000000000" pitchFamily="2" charset="-79"/>
              </a:rPr>
              <a:t>101056515</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00818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 y="4089383"/>
            <a:ext cx="12192000" cy="1041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68ACDC"/>
                </a:solidFill>
                <a:latin typeface="+mn-lt"/>
              </a:rPr>
              <a:t>ΕΝΟΤΗΤΑ 4.2</a:t>
            </a: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040" y="2520743"/>
            <a:ext cx="1841920" cy="1816514"/>
          </a:xfrm>
          <a:prstGeom prst="rect">
            <a:avLst/>
          </a:prstGeom>
        </p:spPr>
      </p:pic>
    </p:spTree>
    <p:extLst>
      <p:ext uri="{BB962C8B-B14F-4D97-AF65-F5344CB8AC3E}">
        <p14:creationId xmlns:p14="http://schemas.microsoft.com/office/powerpoint/2010/main" val="130720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Τίτλος 1"/>
          <p:cNvSpPr>
            <a:spLocks noGrp="1"/>
          </p:cNvSpPr>
          <p:nvPr>
            <p:ph type="title"/>
          </p:nvPr>
        </p:nvSpPr>
        <p:spPr>
          <a:xfrm>
            <a:off x="614871" y="1127058"/>
            <a:ext cx="10868025" cy="679268"/>
          </a:xfrm>
        </p:spPr>
        <p:txBody>
          <a:bodyPr>
            <a:noAutofit/>
          </a:bodyPr>
          <a:lstStyle/>
          <a:p>
            <a:pPr algn="ctr"/>
            <a:r>
              <a:rPr lang="en-US" sz="2400" b="1" dirty="0">
                <a:solidFill>
                  <a:srgbClr val="67ADDB"/>
                </a:solidFill>
                <a:latin typeface="+mn-lt"/>
              </a:rPr>
              <a:t>Εξέλιξη της έννοιας της ταυτότητας</a:t>
            </a:r>
          </a:p>
        </p:txBody>
      </p:sp>
      <p:grpSp>
        <p:nvGrpSpPr>
          <p:cNvPr id="68" name="Group 20480"/>
          <p:cNvGrpSpPr/>
          <p:nvPr/>
        </p:nvGrpSpPr>
        <p:grpSpPr>
          <a:xfrm>
            <a:off x="1568032" y="2286222"/>
            <a:ext cx="9869166" cy="2360518"/>
            <a:chOff x="1285128" y="1211449"/>
            <a:chExt cx="7082352" cy="2360518"/>
          </a:xfrm>
          <a:solidFill>
            <a:srgbClr val="232765"/>
          </a:solidFill>
        </p:grpSpPr>
        <p:sp>
          <p:nvSpPr>
            <p:cNvPr id="118" name="Block Arc 21"/>
            <p:cNvSpPr/>
            <p:nvPr/>
          </p:nvSpPr>
          <p:spPr>
            <a:xfrm>
              <a:off x="6551183" y="1245513"/>
              <a:ext cx="1816297" cy="2326454"/>
            </a:xfrm>
            <a:prstGeom prst="blockArc">
              <a:avLst>
                <a:gd name="adj1" fmla="val 16127381"/>
                <a:gd name="adj2" fmla="val 5490194"/>
                <a:gd name="adj3" fmla="val 40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19" name="Rectangle 20479"/>
            <p:cNvSpPr/>
            <p:nvPr/>
          </p:nvSpPr>
          <p:spPr>
            <a:xfrm>
              <a:off x="1285128" y="1211449"/>
              <a:ext cx="6156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20" name="Rectangle 33"/>
            <p:cNvSpPr/>
            <p:nvPr/>
          </p:nvSpPr>
          <p:spPr>
            <a:xfrm>
              <a:off x="2340248" y="3499967"/>
              <a:ext cx="5112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grpSp>
        <p:nvGrpSpPr>
          <p:cNvPr id="71" name="Group 5"/>
          <p:cNvGrpSpPr/>
          <p:nvPr/>
        </p:nvGrpSpPr>
        <p:grpSpPr>
          <a:xfrm>
            <a:off x="3868027" y="1848910"/>
            <a:ext cx="914400" cy="914400"/>
            <a:chOff x="5364088" y="2787774"/>
            <a:chExt cx="914400" cy="914400"/>
          </a:xfrm>
          <a:solidFill>
            <a:srgbClr val="67ADDB"/>
          </a:solidFill>
        </p:grpSpPr>
        <p:sp>
          <p:nvSpPr>
            <p:cNvPr id="116" name="Oval 3"/>
            <p:cNvSpPr/>
            <p:nvPr/>
          </p:nvSpPr>
          <p:spPr>
            <a:xfrm>
              <a:off x="5364088" y="2787774"/>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17" name="Oval 4"/>
            <p:cNvSpPr/>
            <p:nvPr/>
          </p:nvSpPr>
          <p:spPr>
            <a:xfrm>
              <a:off x="5443246" y="2866932"/>
              <a:ext cx="756084" cy="7560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grpSp>
        <p:nvGrpSpPr>
          <p:cNvPr id="72" name="Group 7"/>
          <p:cNvGrpSpPr/>
          <p:nvPr/>
        </p:nvGrpSpPr>
        <p:grpSpPr>
          <a:xfrm>
            <a:off x="6566361" y="1885484"/>
            <a:ext cx="914400" cy="914400"/>
            <a:chOff x="5364088" y="2787774"/>
            <a:chExt cx="914400" cy="914400"/>
          </a:xfrm>
          <a:solidFill>
            <a:srgbClr val="67ADDB"/>
          </a:solidFill>
        </p:grpSpPr>
        <p:sp>
          <p:nvSpPr>
            <p:cNvPr id="114" name="Oval 8"/>
            <p:cNvSpPr/>
            <p:nvPr/>
          </p:nvSpPr>
          <p:spPr>
            <a:xfrm>
              <a:off x="5364088" y="2787774"/>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15" name="Oval 9"/>
            <p:cNvSpPr/>
            <p:nvPr/>
          </p:nvSpPr>
          <p:spPr>
            <a:xfrm>
              <a:off x="5443246" y="2866932"/>
              <a:ext cx="756084" cy="7560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grpSp>
        <p:nvGrpSpPr>
          <p:cNvPr id="73" name="Group 10"/>
          <p:cNvGrpSpPr/>
          <p:nvPr/>
        </p:nvGrpSpPr>
        <p:grpSpPr>
          <a:xfrm>
            <a:off x="9336463" y="1838219"/>
            <a:ext cx="914400" cy="914400"/>
            <a:chOff x="5364088" y="2787774"/>
            <a:chExt cx="914400" cy="914400"/>
          </a:xfrm>
          <a:solidFill>
            <a:srgbClr val="67ADDB"/>
          </a:solidFill>
        </p:grpSpPr>
        <p:sp>
          <p:nvSpPr>
            <p:cNvPr id="112" name="Oval 11"/>
            <p:cNvSpPr/>
            <p:nvPr/>
          </p:nvSpPr>
          <p:spPr>
            <a:xfrm>
              <a:off x="5364088" y="2787774"/>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13" name="Oval 12"/>
            <p:cNvSpPr/>
            <p:nvPr/>
          </p:nvSpPr>
          <p:spPr>
            <a:xfrm>
              <a:off x="5443246" y="2866932"/>
              <a:ext cx="756084" cy="7560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grpSp>
        <p:nvGrpSpPr>
          <p:cNvPr id="74" name="Group 13"/>
          <p:cNvGrpSpPr/>
          <p:nvPr/>
        </p:nvGrpSpPr>
        <p:grpSpPr>
          <a:xfrm>
            <a:off x="7114658" y="4159233"/>
            <a:ext cx="914400" cy="914400"/>
            <a:chOff x="5364088" y="2787774"/>
            <a:chExt cx="914400" cy="914400"/>
          </a:xfrm>
          <a:solidFill>
            <a:srgbClr val="67ADDB"/>
          </a:solidFill>
        </p:grpSpPr>
        <p:sp>
          <p:nvSpPr>
            <p:cNvPr id="110" name="Oval 14"/>
            <p:cNvSpPr/>
            <p:nvPr/>
          </p:nvSpPr>
          <p:spPr>
            <a:xfrm>
              <a:off x="5364088" y="2787774"/>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11" name="Oval 15"/>
            <p:cNvSpPr/>
            <p:nvPr/>
          </p:nvSpPr>
          <p:spPr>
            <a:xfrm>
              <a:off x="5443246" y="2866932"/>
              <a:ext cx="756084" cy="7560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grpSp>
        <p:nvGrpSpPr>
          <p:cNvPr id="75" name="Group 16"/>
          <p:cNvGrpSpPr/>
          <p:nvPr/>
        </p:nvGrpSpPr>
        <p:grpSpPr>
          <a:xfrm>
            <a:off x="9882048" y="4153131"/>
            <a:ext cx="914400" cy="914400"/>
            <a:chOff x="5364088" y="2787774"/>
            <a:chExt cx="914400" cy="914400"/>
          </a:xfrm>
          <a:solidFill>
            <a:srgbClr val="67ADDB"/>
          </a:solidFill>
        </p:grpSpPr>
        <p:sp>
          <p:nvSpPr>
            <p:cNvPr id="108" name="Oval 17"/>
            <p:cNvSpPr/>
            <p:nvPr/>
          </p:nvSpPr>
          <p:spPr>
            <a:xfrm>
              <a:off x="5364088" y="2787774"/>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9" name="Oval 18"/>
            <p:cNvSpPr/>
            <p:nvPr/>
          </p:nvSpPr>
          <p:spPr>
            <a:xfrm>
              <a:off x="5443246" y="2866932"/>
              <a:ext cx="756084" cy="7560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sp>
        <p:nvSpPr>
          <p:cNvPr id="106" name="Oval 6"/>
          <p:cNvSpPr/>
          <p:nvPr/>
        </p:nvSpPr>
        <p:spPr>
          <a:xfrm>
            <a:off x="5563722" y="2177749"/>
            <a:ext cx="306803" cy="306803"/>
          </a:xfrm>
          <a:prstGeom prst="ellipse">
            <a:avLst/>
          </a:prstGeom>
          <a:solidFill>
            <a:srgbClr val="21B1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07" name="Chevron 19"/>
          <p:cNvSpPr/>
          <p:nvPr/>
        </p:nvSpPr>
        <p:spPr>
          <a:xfrm>
            <a:off x="5646197" y="2247758"/>
            <a:ext cx="166786" cy="16678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bg1"/>
              </a:solidFill>
            </a:endParaRPr>
          </a:p>
        </p:txBody>
      </p:sp>
      <p:sp>
        <p:nvSpPr>
          <p:cNvPr id="104" name="Oval 23"/>
          <p:cNvSpPr/>
          <p:nvPr/>
        </p:nvSpPr>
        <p:spPr>
          <a:xfrm>
            <a:off x="8213901" y="2189282"/>
            <a:ext cx="306803" cy="306803"/>
          </a:xfrm>
          <a:prstGeom prst="ellipse">
            <a:avLst/>
          </a:prstGeom>
          <a:solidFill>
            <a:srgbClr val="21B1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05" name="Chevron 24"/>
          <p:cNvSpPr/>
          <p:nvPr/>
        </p:nvSpPr>
        <p:spPr>
          <a:xfrm>
            <a:off x="8296376" y="2259291"/>
            <a:ext cx="166786" cy="16678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bg1"/>
              </a:solidFill>
            </a:endParaRPr>
          </a:p>
        </p:txBody>
      </p:sp>
      <p:sp>
        <p:nvSpPr>
          <p:cNvPr id="102" name="Oval 26"/>
          <p:cNvSpPr/>
          <p:nvPr/>
        </p:nvSpPr>
        <p:spPr>
          <a:xfrm rot="10800000">
            <a:off x="8747849" y="4478186"/>
            <a:ext cx="306803" cy="306803"/>
          </a:xfrm>
          <a:prstGeom prst="ellipse">
            <a:avLst/>
          </a:prstGeom>
          <a:solidFill>
            <a:srgbClr val="21B1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03" name="Chevron 27"/>
          <p:cNvSpPr/>
          <p:nvPr/>
        </p:nvSpPr>
        <p:spPr>
          <a:xfrm rot="10800000">
            <a:off x="8805390" y="4548194"/>
            <a:ext cx="166786" cy="16678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bg1"/>
              </a:solidFill>
            </a:endParaRPr>
          </a:p>
        </p:txBody>
      </p:sp>
      <p:sp>
        <p:nvSpPr>
          <p:cNvPr id="100" name="Oval 29"/>
          <p:cNvSpPr/>
          <p:nvPr/>
        </p:nvSpPr>
        <p:spPr>
          <a:xfrm rot="5400000">
            <a:off x="11163356" y="3611547"/>
            <a:ext cx="306803" cy="306803"/>
          </a:xfrm>
          <a:prstGeom prst="ellipse">
            <a:avLst/>
          </a:prstGeom>
          <a:solidFill>
            <a:srgbClr val="21B1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01" name="Chevron 30"/>
          <p:cNvSpPr/>
          <p:nvPr/>
        </p:nvSpPr>
        <p:spPr>
          <a:xfrm rot="5400000">
            <a:off x="11233364" y="3694022"/>
            <a:ext cx="166786" cy="16678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bg1"/>
              </a:solidFill>
            </a:endParaRPr>
          </a:p>
        </p:txBody>
      </p:sp>
      <p:grpSp>
        <p:nvGrpSpPr>
          <p:cNvPr id="85" name="Group 40"/>
          <p:cNvGrpSpPr/>
          <p:nvPr/>
        </p:nvGrpSpPr>
        <p:grpSpPr>
          <a:xfrm>
            <a:off x="3235966" y="2779681"/>
            <a:ext cx="2023958" cy="1140357"/>
            <a:chOff x="803640" y="3362835"/>
            <a:chExt cx="2059657" cy="1140357"/>
          </a:xfrm>
        </p:grpSpPr>
        <p:sp>
          <p:nvSpPr>
            <p:cNvPr id="98" name="TextBox 41"/>
            <p:cNvSpPr txBox="1"/>
            <p:nvPr/>
          </p:nvSpPr>
          <p:spPr>
            <a:xfrm>
              <a:off x="803640" y="3579862"/>
              <a:ext cx="2059657" cy="92333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dirty="0">
                  <a:solidFill>
                    <a:srgbClr val="67ADDB"/>
                  </a:solidFill>
                  <a:cs typeface="Arial" pitchFamily="34" charset="0"/>
                </a:rPr>
                <a:t>Η ταυτότητα διαμορφώθηκε σε μεγάλο βαθμό από τα συστήματα θρησκευτικών πεποιθήσεων.</a:t>
              </a:r>
              <a:endParaRPr lang="ko-KR" altLang="en-US" sz="1400" dirty="0">
                <a:solidFill>
                  <a:srgbClr val="67ADDB"/>
                </a:solidFill>
                <a:cs typeface="Arial" pitchFamily="34" charset="0"/>
              </a:endParaRPr>
            </a:p>
            <a:p>
              <a:pPr algn="ctr"/>
              <a:endParaRPr lang="ko-KR" altLang="en-US" sz="1200" dirty="0">
                <a:solidFill>
                  <a:schemeClr val="tx1">
                    <a:lumMod val="75000"/>
                    <a:lumOff val="25000"/>
                  </a:schemeClr>
                </a:solidFill>
                <a:cs typeface="Arial" pitchFamily="34" charset="0"/>
              </a:endParaRPr>
            </a:p>
          </p:txBody>
        </p:sp>
        <p:sp>
          <p:nvSpPr>
            <p:cNvPr id="99" name="TextBox 42"/>
            <p:cNvSpPr txBox="1"/>
            <p:nvPr/>
          </p:nvSpPr>
          <p:spPr>
            <a:xfrm>
              <a:off x="803640" y="3362835"/>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rgbClr val="232765"/>
                  </a:solidFill>
                  <a:cs typeface="Arial" pitchFamily="34" charset="0"/>
                </a:rPr>
                <a:t>Μεσαίωνας</a:t>
              </a:r>
              <a:endParaRPr lang="ko-KR" altLang="en-US" sz="1600" b="1" dirty="0">
                <a:solidFill>
                  <a:srgbClr val="232765"/>
                </a:solidFill>
                <a:cs typeface="Arial" pitchFamily="34" charset="0"/>
              </a:endParaRPr>
            </a:p>
          </p:txBody>
        </p:sp>
      </p:grpSp>
      <p:grpSp>
        <p:nvGrpSpPr>
          <p:cNvPr id="86" name="Group 43"/>
          <p:cNvGrpSpPr/>
          <p:nvPr/>
        </p:nvGrpSpPr>
        <p:grpSpPr>
          <a:xfrm>
            <a:off x="5926511" y="2748730"/>
            <a:ext cx="2271508" cy="1184407"/>
            <a:chOff x="692385" y="3362835"/>
            <a:chExt cx="2311573" cy="1184407"/>
          </a:xfrm>
        </p:grpSpPr>
        <p:sp>
          <p:nvSpPr>
            <p:cNvPr id="96" name="TextBox 44"/>
            <p:cNvSpPr txBox="1"/>
            <p:nvPr/>
          </p:nvSpPr>
          <p:spPr>
            <a:xfrm>
              <a:off x="692385" y="3593135"/>
              <a:ext cx="2311573" cy="95410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dirty="0">
                  <a:solidFill>
                    <a:srgbClr val="67ADDB"/>
                  </a:solidFill>
                  <a:cs typeface="Arial" pitchFamily="34" charset="0"/>
                </a:rPr>
                <a:t>Οι διαφωτιστές άρχισαν να διερευνούν την προσωπική ταυτότητα από μια πιο ατομικιστική οπτική γωνία.</a:t>
              </a:r>
              <a:endParaRPr lang="ko-KR" altLang="en-US" sz="1400" dirty="0">
                <a:solidFill>
                  <a:srgbClr val="67ADDB"/>
                </a:solidFill>
                <a:cs typeface="Arial" pitchFamily="34" charset="0"/>
              </a:endParaRPr>
            </a:p>
          </p:txBody>
        </p:sp>
        <p:sp>
          <p:nvSpPr>
            <p:cNvPr id="97" name="TextBox 45"/>
            <p:cNvSpPr txBox="1"/>
            <p:nvPr/>
          </p:nvSpPr>
          <p:spPr>
            <a:xfrm>
              <a:off x="803640" y="3362835"/>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rgbClr val="232765"/>
                  </a:solidFill>
                  <a:cs typeface="Arial" pitchFamily="34" charset="0"/>
                </a:rPr>
                <a:t>17ος - 18ος αιώνας</a:t>
              </a:r>
              <a:endParaRPr lang="ko-KR" altLang="en-US" sz="1600" b="1" dirty="0">
                <a:solidFill>
                  <a:srgbClr val="232765"/>
                </a:solidFill>
                <a:cs typeface="Arial" pitchFamily="34" charset="0"/>
              </a:endParaRPr>
            </a:p>
          </p:txBody>
        </p:sp>
      </p:grpSp>
      <p:grpSp>
        <p:nvGrpSpPr>
          <p:cNvPr id="87" name="Group 46"/>
          <p:cNvGrpSpPr/>
          <p:nvPr/>
        </p:nvGrpSpPr>
        <p:grpSpPr>
          <a:xfrm>
            <a:off x="8678622" y="2471720"/>
            <a:ext cx="2171947" cy="1958252"/>
            <a:chOff x="782865" y="2822216"/>
            <a:chExt cx="2210256" cy="1958252"/>
          </a:xfrm>
        </p:grpSpPr>
        <p:sp>
          <p:nvSpPr>
            <p:cNvPr id="94" name="TextBox 47"/>
            <p:cNvSpPr txBox="1"/>
            <p:nvPr/>
          </p:nvSpPr>
          <p:spPr>
            <a:xfrm>
              <a:off x="782865" y="3395473"/>
              <a:ext cx="2210256" cy="138499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GB" altLang="ko-KR" sz="1400" dirty="0">
                  <a:solidFill>
                    <a:srgbClr val="67ADDB"/>
                  </a:solidFill>
                  <a:cs typeface="Arial" pitchFamily="34" charset="0"/>
                </a:rPr>
                <a:t>"</a:t>
              </a:r>
              <a:r>
                <a:rPr lang="en-GB" altLang="ko-KR" sz="1400" dirty="0" err="1">
                  <a:solidFill>
                    <a:srgbClr val="67ADDB"/>
                  </a:solidFill>
                  <a:cs typeface="Arial" pitchFamily="34" charset="0"/>
                </a:rPr>
                <a:t>δι</a:t>
              </a:r>
              <a:r>
                <a:rPr lang="en-GB" altLang="ko-KR" sz="1400" dirty="0">
                  <a:solidFill>
                    <a:srgbClr val="67ADDB"/>
                  </a:solidFill>
                  <a:cs typeface="Arial" pitchFamily="34" charset="0"/>
                </a:rPr>
                <a:t>αλεκτική </a:t>
              </a:r>
              <a:r>
                <a:rPr lang="en-GB" altLang="ko-KR" sz="1400" dirty="0" smtClean="0">
                  <a:solidFill>
                    <a:srgbClr val="67ADDB"/>
                  </a:solidFill>
                  <a:cs typeface="Arial" pitchFamily="34" charset="0"/>
                </a:rPr>
                <a:t>διαδικασία“. H </a:t>
              </a:r>
              <a:r>
                <a:rPr lang="en-GB" altLang="ko-KR" sz="1400" dirty="0">
                  <a:solidFill>
                    <a:srgbClr val="67ADDB"/>
                  </a:solidFill>
                  <a:cs typeface="Arial" pitchFamily="34" charset="0"/>
                </a:rPr>
                <a:t>ταυτότητα διαμορφώνεται μέσω μιας συνεχούς αλληλεπίδρασης μεταξύ του ατόμου και της κοινωνίας.</a:t>
              </a:r>
              <a:endParaRPr lang="ko-KR" altLang="en-US" sz="1400" dirty="0">
                <a:solidFill>
                  <a:srgbClr val="67ADDB"/>
                </a:solidFill>
                <a:cs typeface="Arial" pitchFamily="34" charset="0"/>
              </a:endParaRPr>
            </a:p>
          </p:txBody>
        </p:sp>
        <p:sp>
          <p:nvSpPr>
            <p:cNvPr id="95" name="TextBox 48"/>
            <p:cNvSpPr txBox="1"/>
            <p:nvPr/>
          </p:nvSpPr>
          <p:spPr>
            <a:xfrm>
              <a:off x="853313" y="2822216"/>
              <a:ext cx="2059657" cy="58477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en-US" altLang="ko-KR" sz="1600" b="1" dirty="0">
                <a:solidFill>
                  <a:srgbClr val="232765"/>
                </a:solidFill>
                <a:cs typeface="Arial" pitchFamily="34" charset="0"/>
              </a:endParaRPr>
            </a:p>
            <a:p>
              <a:pPr algn="ctr"/>
              <a:r>
                <a:rPr lang="en-US" altLang="ko-KR" sz="1600" b="1" dirty="0">
                  <a:solidFill>
                    <a:srgbClr val="232765"/>
                  </a:solidFill>
                  <a:cs typeface="Arial" pitchFamily="34" charset="0"/>
                </a:rPr>
                <a:t>19ος αιώνας</a:t>
              </a:r>
              <a:endParaRPr lang="ko-KR" altLang="en-US" sz="1600" b="1" dirty="0">
                <a:solidFill>
                  <a:srgbClr val="232765"/>
                </a:solidFill>
                <a:cs typeface="Arial" pitchFamily="34" charset="0"/>
              </a:endParaRPr>
            </a:p>
          </p:txBody>
        </p:sp>
      </p:grpSp>
      <p:grpSp>
        <p:nvGrpSpPr>
          <p:cNvPr id="88" name="Group 49"/>
          <p:cNvGrpSpPr/>
          <p:nvPr/>
        </p:nvGrpSpPr>
        <p:grpSpPr>
          <a:xfrm>
            <a:off x="6403044" y="5091029"/>
            <a:ext cx="2440665" cy="1426982"/>
            <a:chOff x="803640" y="3335453"/>
            <a:chExt cx="2483714" cy="1426982"/>
          </a:xfrm>
        </p:grpSpPr>
        <p:sp>
          <p:nvSpPr>
            <p:cNvPr id="92" name="TextBox 50"/>
            <p:cNvSpPr txBox="1"/>
            <p:nvPr/>
          </p:nvSpPr>
          <p:spPr>
            <a:xfrm>
              <a:off x="803640" y="3592884"/>
              <a:ext cx="2483714" cy="116955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dirty="0">
                  <a:solidFill>
                    <a:srgbClr val="67ADDB"/>
                  </a:solidFill>
                  <a:cs typeface="Arial" pitchFamily="34" charset="0"/>
                </a:rPr>
                <a:t>εισήγαγε την ιδέα της ταυτότητας ως παράστασης, όπου τα άτομα παρουσιάζουν τον εαυτό τους διαφορετικά ανάλογα με την κοινωνική κατάσταση.</a:t>
              </a:r>
              <a:endParaRPr lang="ko-KR" altLang="en-US" sz="1400" dirty="0">
                <a:solidFill>
                  <a:srgbClr val="67ADDB"/>
                </a:solidFill>
                <a:cs typeface="Arial" pitchFamily="34" charset="0"/>
              </a:endParaRPr>
            </a:p>
          </p:txBody>
        </p:sp>
        <p:sp>
          <p:nvSpPr>
            <p:cNvPr id="93" name="TextBox 51"/>
            <p:cNvSpPr txBox="1"/>
            <p:nvPr/>
          </p:nvSpPr>
          <p:spPr>
            <a:xfrm>
              <a:off x="959748" y="3335453"/>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rgbClr val="232765"/>
                  </a:solidFill>
                  <a:cs typeface="Arial" pitchFamily="34" charset="0"/>
                </a:rPr>
                <a:t>Μέσα του 20ου αιώνα</a:t>
              </a:r>
              <a:endParaRPr lang="ko-KR" altLang="en-US" sz="1600" b="1" dirty="0">
                <a:solidFill>
                  <a:srgbClr val="232765"/>
                </a:solidFill>
                <a:cs typeface="Arial" pitchFamily="34" charset="0"/>
              </a:endParaRPr>
            </a:p>
          </p:txBody>
        </p:sp>
      </p:grpSp>
      <p:grpSp>
        <p:nvGrpSpPr>
          <p:cNvPr id="89" name="Group 52"/>
          <p:cNvGrpSpPr/>
          <p:nvPr/>
        </p:nvGrpSpPr>
        <p:grpSpPr>
          <a:xfrm>
            <a:off x="9376192" y="5112309"/>
            <a:ext cx="2023958" cy="1386578"/>
            <a:chOff x="803640" y="3362835"/>
            <a:chExt cx="2059657" cy="1386578"/>
          </a:xfrm>
        </p:grpSpPr>
        <p:sp>
          <p:nvSpPr>
            <p:cNvPr id="90" name="TextBox 53"/>
            <p:cNvSpPr txBox="1"/>
            <p:nvPr/>
          </p:nvSpPr>
          <p:spPr>
            <a:xfrm>
              <a:off x="803640" y="3579862"/>
              <a:ext cx="2059657" cy="116955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dirty="0">
                  <a:solidFill>
                    <a:srgbClr val="67ADDB"/>
                  </a:solidFill>
                  <a:cs typeface="Arial" pitchFamily="34" charset="0"/>
                </a:rPr>
                <a:t>Ο Φρόιντ υποστήριξε ότι οι εμπειρίες της πρώιμης παιδικής ηλικίας και οι εσωτερικές συγκρούσεις επηρεάζουν βαθιά την ταυτότητα του ατόμου.</a:t>
              </a:r>
              <a:endParaRPr lang="ko-KR" altLang="en-US" sz="1400" dirty="0">
                <a:solidFill>
                  <a:srgbClr val="67ADDB"/>
                </a:solidFill>
                <a:cs typeface="Arial" pitchFamily="34" charset="0"/>
              </a:endParaRPr>
            </a:p>
          </p:txBody>
        </p:sp>
        <p:sp>
          <p:nvSpPr>
            <p:cNvPr id="91" name="TextBox 54"/>
            <p:cNvSpPr txBox="1"/>
            <p:nvPr/>
          </p:nvSpPr>
          <p:spPr>
            <a:xfrm>
              <a:off x="803640" y="3362835"/>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rgbClr val="232765"/>
                  </a:solidFill>
                  <a:cs typeface="Arial" pitchFamily="34" charset="0"/>
                </a:rPr>
                <a:t>Αρχές 20ου αιώνα</a:t>
              </a:r>
              <a:endParaRPr lang="ko-KR" altLang="en-US" sz="1600" b="1" dirty="0">
                <a:solidFill>
                  <a:srgbClr val="232765"/>
                </a:solidFill>
                <a:cs typeface="Arial" pitchFamily="34" charset="0"/>
              </a:endParaRPr>
            </a:p>
          </p:txBody>
        </p:sp>
      </p:grpSp>
      <p:grpSp>
        <p:nvGrpSpPr>
          <p:cNvPr id="2" name="Group 5">
            <a:extLst>
              <a:ext uri="{FF2B5EF4-FFF2-40B4-BE49-F238E27FC236}">
                <a16:creationId xmlns:a16="http://schemas.microsoft.com/office/drawing/2014/main" id="{7839C366-1971-E4D0-2EED-154D644ED665}"/>
              </a:ext>
            </a:extLst>
          </p:cNvPr>
          <p:cNvGrpSpPr/>
          <p:nvPr/>
        </p:nvGrpSpPr>
        <p:grpSpPr>
          <a:xfrm>
            <a:off x="732790" y="1900004"/>
            <a:ext cx="914400" cy="914400"/>
            <a:chOff x="5364088" y="2787774"/>
            <a:chExt cx="914400" cy="914400"/>
          </a:xfrm>
          <a:solidFill>
            <a:srgbClr val="67ADDB"/>
          </a:solidFill>
        </p:grpSpPr>
        <p:sp>
          <p:nvSpPr>
            <p:cNvPr id="3" name="Oval 3">
              <a:extLst>
                <a:ext uri="{FF2B5EF4-FFF2-40B4-BE49-F238E27FC236}">
                  <a16:creationId xmlns:a16="http://schemas.microsoft.com/office/drawing/2014/main" id="{C62DB637-70C7-21ED-8791-64CCFA5E3AFD}"/>
                </a:ext>
              </a:extLst>
            </p:cNvPr>
            <p:cNvSpPr/>
            <p:nvPr/>
          </p:nvSpPr>
          <p:spPr>
            <a:xfrm>
              <a:off x="5364088" y="2787774"/>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 name="Oval 4">
              <a:extLst>
                <a:ext uri="{FF2B5EF4-FFF2-40B4-BE49-F238E27FC236}">
                  <a16:creationId xmlns:a16="http://schemas.microsoft.com/office/drawing/2014/main" id="{02525375-F0FA-0E4A-A724-1A40BC01AC7F}"/>
                </a:ext>
              </a:extLst>
            </p:cNvPr>
            <p:cNvSpPr/>
            <p:nvPr/>
          </p:nvSpPr>
          <p:spPr>
            <a:xfrm>
              <a:off x="5443246" y="2866932"/>
              <a:ext cx="756084" cy="7560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sp>
        <p:nvSpPr>
          <p:cNvPr id="5" name="Oval 6">
            <a:extLst>
              <a:ext uri="{FF2B5EF4-FFF2-40B4-BE49-F238E27FC236}">
                <a16:creationId xmlns:a16="http://schemas.microsoft.com/office/drawing/2014/main" id="{993F663C-9D0D-A280-ACB8-C65C29388615}"/>
              </a:ext>
            </a:extLst>
          </p:cNvPr>
          <p:cNvSpPr/>
          <p:nvPr/>
        </p:nvSpPr>
        <p:spPr>
          <a:xfrm>
            <a:off x="2611800" y="2177745"/>
            <a:ext cx="306803" cy="306803"/>
          </a:xfrm>
          <a:prstGeom prst="ellipse">
            <a:avLst/>
          </a:prstGeom>
          <a:solidFill>
            <a:srgbClr val="21B1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6" name="Chevron 19">
            <a:extLst>
              <a:ext uri="{FF2B5EF4-FFF2-40B4-BE49-F238E27FC236}">
                <a16:creationId xmlns:a16="http://schemas.microsoft.com/office/drawing/2014/main" id="{5A58CF77-4C28-7811-25B6-2FC86A2C8A51}"/>
              </a:ext>
            </a:extLst>
          </p:cNvPr>
          <p:cNvSpPr/>
          <p:nvPr/>
        </p:nvSpPr>
        <p:spPr>
          <a:xfrm>
            <a:off x="2681808" y="2237618"/>
            <a:ext cx="166786" cy="16678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bg1"/>
              </a:solidFill>
            </a:endParaRPr>
          </a:p>
        </p:txBody>
      </p:sp>
      <p:grpSp>
        <p:nvGrpSpPr>
          <p:cNvPr id="7" name="Group 40">
            <a:extLst>
              <a:ext uri="{FF2B5EF4-FFF2-40B4-BE49-F238E27FC236}">
                <a16:creationId xmlns:a16="http://schemas.microsoft.com/office/drawing/2014/main" id="{A934CD56-B908-4251-A108-768CCAB2A9CE}"/>
              </a:ext>
            </a:extLst>
          </p:cNvPr>
          <p:cNvGrpSpPr/>
          <p:nvPr/>
        </p:nvGrpSpPr>
        <p:grpSpPr>
          <a:xfrm>
            <a:off x="206323" y="2857662"/>
            <a:ext cx="2067167" cy="1186260"/>
            <a:chOff x="871058" y="3329272"/>
            <a:chExt cx="2103628" cy="1186260"/>
          </a:xfrm>
        </p:grpSpPr>
        <p:sp>
          <p:nvSpPr>
            <p:cNvPr id="8" name="TextBox 41">
              <a:extLst>
                <a:ext uri="{FF2B5EF4-FFF2-40B4-BE49-F238E27FC236}">
                  <a16:creationId xmlns:a16="http://schemas.microsoft.com/office/drawing/2014/main" id="{F0460C58-347C-0B03-BC5F-05267807B9CC}"/>
                </a:ext>
              </a:extLst>
            </p:cNvPr>
            <p:cNvSpPr txBox="1"/>
            <p:nvPr/>
          </p:nvSpPr>
          <p:spPr>
            <a:xfrm>
              <a:off x="871058" y="3592202"/>
              <a:ext cx="2059657" cy="92333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dirty="0">
                  <a:solidFill>
                    <a:srgbClr val="67ADDB"/>
                  </a:solidFill>
                  <a:cs typeface="Arial" pitchFamily="34" charset="0"/>
                </a:rPr>
                <a:t>Η ταυτότητα ήταν συχνά συνδεδεμένη με την ψυχή και την αναζήτηση της αυτογνωσίας. </a:t>
              </a:r>
              <a:endParaRPr lang="ko-KR" altLang="en-US" sz="1400" dirty="0">
                <a:solidFill>
                  <a:srgbClr val="67ADDB"/>
                </a:solidFill>
                <a:cs typeface="Arial" pitchFamily="34" charset="0"/>
              </a:endParaRPr>
            </a:p>
            <a:p>
              <a:pPr algn="ctr"/>
              <a:endParaRPr lang="ko-KR" altLang="en-US" sz="1200" dirty="0">
                <a:solidFill>
                  <a:schemeClr val="tx1">
                    <a:lumMod val="75000"/>
                    <a:lumOff val="25000"/>
                  </a:schemeClr>
                </a:solidFill>
                <a:cs typeface="Arial" pitchFamily="34" charset="0"/>
              </a:endParaRPr>
            </a:p>
          </p:txBody>
        </p:sp>
        <p:sp>
          <p:nvSpPr>
            <p:cNvPr id="9" name="TextBox 42">
              <a:extLst>
                <a:ext uri="{FF2B5EF4-FFF2-40B4-BE49-F238E27FC236}">
                  <a16:creationId xmlns:a16="http://schemas.microsoft.com/office/drawing/2014/main" id="{FFF6502C-6FF1-AB01-0C7D-590A49859A8D}"/>
                </a:ext>
              </a:extLst>
            </p:cNvPr>
            <p:cNvSpPr txBox="1"/>
            <p:nvPr/>
          </p:nvSpPr>
          <p:spPr>
            <a:xfrm>
              <a:off x="915029" y="3329272"/>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GB" sz="1600" b="1" dirty="0">
                  <a:solidFill>
                    <a:srgbClr val="232765"/>
                  </a:solidFill>
                  <a:cs typeface="Arial" pitchFamily="34" charset="0"/>
                </a:rPr>
                <a:t>Αρχαίοι καιροί</a:t>
              </a:r>
              <a:endParaRPr lang="ko-KR" altLang="en-US" sz="1600" b="1" dirty="0">
                <a:solidFill>
                  <a:srgbClr val="232765"/>
                </a:solidFill>
                <a:cs typeface="Arial" pitchFamily="34" charset="0"/>
              </a:endParaRPr>
            </a:p>
          </p:txBody>
        </p:sp>
      </p:grpSp>
      <p:grpSp>
        <p:nvGrpSpPr>
          <p:cNvPr id="11" name="Group 13">
            <a:extLst>
              <a:ext uri="{FF2B5EF4-FFF2-40B4-BE49-F238E27FC236}">
                <a16:creationId xmlns:a16="http://schemas.microsoft.com/office/drawing/2014/main" id="{59FCCD36-C9FD-8588-150C-E6309BD76DAD}"/>
              </a:ext>
            </a:extLst>
          </p:cNvPr>
          <p:cNvGrpSpPr/>
          <p:nvPr/>
        </p:nvGrpSpPr>
        <p:grpSpPr>
          <a:xfrm>
            <a:off x="2162661" y="4147005"/>
            <a:ext cx="914400" cy="914400"/>
            <a:chOff x="5364088" y="2787774"/>
            <a:chExt cx="914400" cy="914400"/>
          </a:xfrm>
          <a:solidFill>
            <a:srgbClr val="67ADDB"/>
          </a:solidFill>
        </p:grpSpPr>
        <p:sp>
          <p:nvSpPr>
            <p:cNvPr id="12" name="Oval 14">
              <a:extLst>
                <a:ext uri="{FF2B5EF4-FFF2-40B4-BE49-F238E27FC236}">
                  <a16:creationId xmlns:a16="http://schemas.microsoft.com/office/drawing/2014/main" id="{2DAB8198-E399-46C8-3AC5-183CA467CDFE}"/>
                </a:ext>
              </a:extLst>
            </p:cNvPr>
            <p:cNvSpPr/>
            <p:nvPr/>
          </p:nvSpPr>
          <p:spPr>
            <a:xfrm>
              <a:off x="5364088" y="2787774"/>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3" name="Oval 15">
              <a:extLst>
                <a:ext uri="{FF2B5EF4-FFF2-40B4-BE49-F238E27FC236}">
                  <a16:creationId xmlns:a16="http://schemas.microsoft.com/office/drawing/2014/main" id="{FD458565-5908-E103-129C-17D891B7C4EE}"/>
                </a:ext>
              </a:extLst>
            </p:cNvPr>
            <p:cNvSpPr/>
            <p:nvPr/>
          </p:nvSpPr>
          <p:spPr>
            <a:xfrm>
              <a:off x="5443246" y="2866932"/>
              <a:ext cx="756084" cy="7560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sp>
        <p:nvSpPr>
          <p:cNvPr id="14" name="Oval 26">
            <a:extLst>
              <a:ext uri="{FF2B5EF4-FFF2-40B4-BE49-F238E27FC236}">
                <a16:creationId xmlns:a16="http://schemas.microsoft.com/office/drawing/2014/main" id="{084D9D1C-B8E9-762F-4F4A-BA293D77A13A}"/>
              </a:ext>
            </a:extLst>
          </p:cNvPr>
          <p:cNvSpPr/>
          <p:nvPr/>
        </p:nvSpPr>
        <p:spPr>
          <a:xfrm rot="10800000">
            <a:off x="3810201" y="4450804"/>
            <a:ext cx="306803" cy="306803"/>
          </a:xfrm>
          <a:prstGeom prst="ellipse">
            <a:avLst/>
          </a:prstGeom>
          <a:solidFill>
            <a:srgbClr val="21B1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5" name="Chevron 27">
            <a:extLst>
              <a:ext uri="{FF2B5EF4-FFF2-40B4-BE49-F238E27FC236}">
                <a16:creationId xmlns:a16="http://schemas.microsoft.com/office/drawing/2014/main" id="{3788E9D3-ACB1-D460-ABBF-A423089F71A8}"/>
              </a:ext>
            </a:extLst>
          </p:cNvPr>
          <p:cNvSpPr/>
          <p:nvPr/>
        </p:nvSpPr>
        <p:spPr>
          <a:xfrm rot="10800000">
            <a:off x="3867742" y="4520812"/>
            <a:ext cx="166786" cy="16678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bg1"/>
              </a:solidFill>
            </a:endParaRPr>
          </a:p>
        </p:txBody>
      </p:sp>
      <p:grpSp>
        <p:nvGrpSpPr>
          <p:cNvPr id="16" name="Group 49">
            <a:extLst>
              <a:ext uri="{FF2B5EF4-FFF2-40B4-BE49-F238E27FC236}">
                <a16:creationId xmlns:a16="http://schemas.microsoft.com/office/drawing/2014/main" id="{85E7D8F6-6649-B371-53DA-42E735979FC8}"/>
              </a:ext>
            </a:extLst>
          </p:cNvPr>
          <p:cNvGrpSpPr/>
          <p:nvPr/>
        </p:nvGrpSpPr>
        <p:grpSpPr>
          <a:xfrm>
            <a:off x="1620348" y="5071428"/>
            <a:ext cx="2023958" cy="1026981"/>
            <a:chOff x="803640" y="3291545"/>
            <a:chExt cx="2059657" cy="1026981"/>
          </a:xfrm>
        </p:grpSpPr>
        <p:sp>
          <p:nvSpPr>
            <p:cNvPr id="17" name="TextBox 50">
              <a:extLst>
                <a:ext uri="{FF2B5EF4-FFF2-40B4-BE49-F238E27FC236}">
                  <a16:creationId xmlns:a16="http://schemas.microsoft.com/office/drawing/2014/main" id="{5A8E3965-E682-ACAA-6DA5-747D846523E1}"/>
                </a:ext>
              </a:extLst>
            </p:cNvPr>
            <p:cNvSpPr txBox="1"/>
            <p:nvPr/>
          </p:nvSpPr>
          <p:spPr>
            <a:xfrm>
              <a:off x="803640" y="3579862"/>
              <a:ext cx="2059657" cy="73866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dirty="0">
                  <a:solidFill>
                    <a:srgbClr val="67ADDB"/>
                  </a:solidFill>
                  <a:cs typeface="Arial" pitchFamily="34" charset="0"/>
                </a:rPr>
                <a:t>η ταυτότητα έχει γίνει όλο και πιο κατακερματισμένη και ρευστή</a:t>
              </a:r>
              <a:endParaRPr lang="ko-KR" altLang="en-US" sz="1400" dirty="0">
                <a:solidFill>
                  <a:srgbClr val="67ADDB"/>
                </a:solidFill>
                <a:cs typeface="Arial" pitchFamily="34" charset="0"/>
              </a:endParaRPr>
            </a:p>
          </p:txBody>
        </p:sp>
        <p:sp>
          <p:nvSpPr>
            <p:cNvPr id="18" name="TextBox 51">
              <a:extLst>
                <a:ext uri="{FF2B5EF4-FFF2-40B4-BE49-F238E27FC236}">
                  <a16:creationId xmlns:a16="http://schemas.microsoft.com/office/drawing/2014/main" id="{2AE05DCD-A536-164F-BFA3-52899BABD2DC}"/>
                </a:ext>
              </a:extLst>
            </p:cNvPr>
            <p:cNvSpPr txBox="1"/>
            <p:nvPr/>
          </p:nvSpPr>
          <p:spPr>
            <a:xfrm>
              <a:off x="803640" y="3291545"/>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GB" sz="1600" b="1" dirty="0">
                  <a:solidFill>
                    <a:srgbClr val="232765"/>
                  </a:solidFill>
                  <a:cs typeface="Arial" pitchFamily="34" charset="0"/>
                </a:rPr>
                <a:t>21ος αιώνας</a:t>
              </a:r>
              <a:endParaRPr lang="ko-KR" altLang="en-US" sz="1600" b="1" dirty="0">
                <a:solidFill>
                  <a:srgbClr val="232765"/>
                </a:solidFill>
                <a:cs typeface="Arial" pitchFamily="34" charset="0"/>
              </a:endParaRPr>
            </a:p>
          </p:txBody>
        </p:sp>
      </p:grpSp>
      <p:grpSp>
        <p:nvGrpSpPr>
          <p:cNvPr id="21" name="Group 13">
            <a:extLst>
              <a:ext uri="{FF2B5EF4-FFF2-40B4-BE49-F238E27FC236}">
                <a16:creationId xmlns:a16="http://schemas.microsoft.com/office/drawing/2014/main" id="{CD766F9A-9A5E-802C-86EB-9CFAED4410F8}"/>
              </a:ext>
            </a:extLst>
          </p:cNvPr>
          <p:cNvGrpSpPr/>
          <p:nvPr/>
        </p:nvGrpSpPr>
        <p:grpSpPr>
          <a:xfrm>
            <a:off x="4741237" y="4189540"/>
            <a:ext cx="914400" cy="914400"/>
            <a:chOff x="5364088" y="2787774"/>
            <a:chExt cx="914400" cy="914400"/>
          </a:xfrm>
          <a:solidFill>
            <a:srgbClr val="67ADDB"/>
          </a:solidFill>
        </p:grpSpPr>
        <p:sp>
          <p:nvSpPr>
            <p:cNvPr id="22" name="Oval 14">
              <a:extLst>
                <a:ext uri="{FF2B5EF4-FFF2-40B4-BE49-F238E27FC236}">
                  <a16:creationId xmlns:a16="http://schemas.microsoft.com/office/drawing/2014/main" id="{879E6067-20F4-CF32-FDDC-8B5B6E720410}"/>
                </a:ext>
              </a:extLst>
            </p:cNvPr>
            <p:cNvSpPr/>
            <p:nvPr/>
          </p:nvSpPr>
          <p:spPr>
            <a:xfrm>
              <a:off x="5364088" y="2787774"/>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23" name="Oval 15">
              <a:extLst>
                <a:ext uri="{FF2B5EF4-FFF2-40B4-BE49-F238E27FC236}">
                  <a16:creationId xmlns:a16="http://schemas.microsoft.com/office/drawing/2014/main" id="{76B6893C-B1D7-C877-486F-72B568876120}"/>
                </a:ext>
              </a:extLst>
            </p:cNvPr>
            <p:cNvSpPr/>
            <p:nvPr/>
          </p:nvSpPr>
          <p:spPr>
            <a:xfrm>
              <a:off x="5443246" y="2866932"/>
              <a:ext cx="756084" cy="7560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sp>
        <p:nvSpPr>
          <p:cNvPr id="25" name="Oval 26">
            <a:extLst>
              <a:ext uri="{FF2B5EF4-FFF2-40B4-BE49-F238E27FC236}">
                <a16:creationId xmlns:a16="http://schemas.microsoft.com/office/drawing/2014/main" id="{947628F4-025E-C584-41EB-557F2D701479}"/>
              </a:ext>
            </a:extLst>
          </p:cNvPr>
          <p:cNvSpPr/>
          <p:nvPr/>
        </p:nvSpPr>
        <p:spPr>
          <a:xfrm rot="10800000">
            <a:off x="6249643" y="4456963"/>
            <a:ext cx="306803" cy="306803"/>
          </a:xfrm>
          <a:prstGeom prst="ellipse">
            <a:avLst/>
          </a:prstGeom>
          <a:solidFill>
            <a:srgbClr val="21B1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26" name="Chevron 27">
            <a:extLst>
              <a:ext uri="{FF2B5EF4-FFF2-40B4-BE49-F238E27FC236}">
                <a16:creationId xmlns:a16="http://schemas.microsoft.com/office/drawing/2014/main" id="{6EC9B35B-8F86-0986-8857-0E034C739355}"/>
              </a:ext>
            </a:extLst>
          </p:cNvPr>
          <p:cNvSpPr/>
          <p:nvPr/>
        </p:nvSpPr>
        <p:spPr>
          <a:xfrm rot="10800000">
            <a:off x="6307184" y="4526971"/>
            <a:ext cx="166786" cy="16678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bg1"/>
              </a:solidFill>
            </a:endParaRPr>
          </a:p>
        </p:txBody>
      </p:sp>
      <p:grpSp>
        <p:nvGrpSpPr>
          <p:cNvPr id="27" name="Group 49">
            <a:extLst>
              <a:ext uri="{FF2B5EF4-FFF2-40B4-BE49-F238E27FC236}">
                <a16:creationId xmlns:a16="http://schemas.microsoft.com/office/drawing/2014/main" id="{EAE44963-E146-623A-4091-89EDBFBDC48A}"/>
              </a:ext>
            </a:extLst>
          </p:cNvPr>
          <p:cNvGrpSpPr/>
          <p:nvPr/>
        </p:nvGrpSpPr>
        <p:grpSpPr>
          <a:xfrm>
            <a:off x="4072042" y="5092055"/>
            <a:ext cx="2116121" cy="1238595"/>
            <a:chOff x="794813" y="3208935"/>
            <a:chExt cx="2153446" cy="1238595"/>
          </a:xfrm>
        </p:grpSpPr>
        <p:sp>
          <p:nvSpPr>
            <p:cNvPr id="28" name="TextBox 50">
              <a:extLst>
                <a:ext uri="{FF2B5EF4-FFF2-40B4-BE49-F238E27FC236}">
                  <a16:creationId xmlns:a16="http://schemas.microsoft.com/office/drawing/2014/main" id="{E5BA89BF-FC72-D7C2-D4AA-CAED57B3CF79}"/>
                </a:ext>
              </a:extLst>
            </p:cNvPr>
            <p:cNvSpPr txBox="1"/>
            <p:nvPr/>
          </p:nvSpPr>
          <p:spPr>
            <a:xfrm>
              <a:off x="794813" y="3493423"/>
              <a:ext cx="2059657" cy="95410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dirty="0">
                  <a:solidFill>
                    <a:srgbClr val="67ADDB"/>
                  </a:solidFill>
                  <a:cs typeface="Arial" pitchFamily="34" charset="0"/>
                </a:rPr>
                <a:t>παραδοσιακές αντιλήψεις για την ταυτότητα φύλου και την έννοια της ταυτότητας ως δυναμικής</a:t>
              </a:r>
              <a:endParaRPr lang="ko-KR" altLang="en-US" sz="1400" dirty="0">
                <a:solidFill>
                  <a:srgbClr val="67ADDB"/>
                </a:solidFill>
                <a:cs typeface="Arial" pitchFamily="34" charset="0"/>
              </a:endParaRPr>
            </a:p>
          </p:txBody>
        </p:sp>
        <p:sp>
          <p:nvSpPr>
            <p:cNvPr id="29" name="TextBox 51">
              <a:extLst>
                <a:ext uri="{FF2B5EF4-FFF2-40B4-BE49-F238E27FC236}">
                  <a16:creationId xmlns:a16="http://schemas.microsoft.com/office/drawing/2014/main" id="{980E7617-6941-F2E3-7EC5-FC4DE93B4467}"/>
                </a:ext>
              </a:extLst>
            </p:cNvPr>
            <p:cNvSpPr txBox="1"/>
            <p:nvPr/>
          </p:nvSpPr>
          <p:spPr>
            <a:xfrm>
              <a:off x="888602" y="3208935"/>
              <a:ext cx="2059657"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rgbClr val="232765"/>
                  </a:solidFill>
                  <a:cs typeface="Arial" pitchFamily="34" charset="0"/>
                </a:rPr>
                <a:t>Τέλη 20ου αιώνα</a:t>
              </a:r>
              <a:endParaRPr lang="ko-KR" altLang="en-US" sz="1600" b="1" dirty="0">
                <a:solidFill>
                  <a:srgbClr val="232765"/>
                </a:solidFill>
                <a:cs typeface="Arial" pitchFamily="34" charset="0"/>
              </a:endParaRPr>
            </a:p>
          </p:txBody>
        </p:sp>
      </p:grpSp>
    </p:spTree>
    <p:extLst>
      <p:ext uri="{BB962C8B-B14F-4D97-AF65-F5344CB8AC3E}">
        <p14:creationId xmlns:p14="http://schemas.microsoft.com/office/powerpoint/2010/main" val="411952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85776" y="2002971"/>
            <a:ext cx="5314950" cy="2101196"/>
          </a:xfrm>
          <a:solidFill>
            <a:srgbClr val="69ABDB"/>
          </a:solidFill>
        </p:spPr>
        <p:txBody>
          <a:bodyPr>
            <a:normAutofit/>
          </a:bodyPr>
          <a:lstStyle/>
          <a:p>
            <a:r>
              <a:rPr lang="en-US" sz="2400" b="1" dirty="0"/>
              <a:t>Ταυτότητα: </a:t>
            </a:r>
            <a:r>
              <a:rPr lang="en-US" sz="2400" dirty="0">
                <a:effectLst/>
                <a:ea typeface="Calibri" panose="020F0502020204030204" pitchFamily="34" charset="0"/>
                <a:cs typeface="Times New Roman" panose="02020603050405020304" pitchFamily="18" charset="0"/>
              </a:rPr>
              <a:t>η ταυτότητα είναι μια σύνθετη έννοια που περιλαμβάνει πολλαπλές διαστάσεις της αίσθησης του εαυτού ενός ατόμου </a:t>
            </a:r>
            <a:endParaRPr lang="en-US" sz="2400" dirty="0"/>
          </a:p>
        </p:txBody>
      </p:sp>
      <p:sp>
        <p:nvSpPr>
          <p:cNvPr id="4" name="Θέση περιεχομένου 3"/>
          <p:cNvSpPr>
            <a:spLocks noGrp="1"/>
          </p:cNvSpPr>
          <p:nvPr>
            <p:ph sz="half" idx="2"/>
          </p:nvPr>
        </p:nvSpPr>
        <p:spPr>
          <a:xfrm>
            <a:off x="6038850" y="2002971"/>
            <a:ext cx="5314950" cy="2101196"/>
          </a:xfrm>
          <a:solidFill>
            <a:srgbClr val="3A4DA0"/>
          </a:solidFill>
        </p:spPr>
        <p:txBody>
          <a:bodyPr>
            <a:normAutofit/>
          </a:bodyPr>
          <a:lstStyle/>
          <a:p>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Ρευστότητα: η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ρευστή ταυτότητα μπορεί να περιγραφεί ως μια ταυτότητα που μεταβάλλεται συνεχώς ή εξελίσσεται συνεχώς</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bg1"/>
              </a:solidFill>
            </a:endParaRPr>
          </a:p>
        </p:txBody>
      </p:sp>
      <p:sp>
        <p:nvSpPr>
          <p:cNvPr id="6" name="Τίτλος 1"/>
          <p:cNvSpPr>
            <a:spLocks noGrp="1"/>
          </p:cNvSpPr>
          <p:nvPr>
            <p:ph type="title"/>
          </p:nvPr>
        </p:nvSpPr>
        <p:spPr>
          <a:xfrm>
            <a:off x="485775" y="1140823"/>
            <a:ext cx="10868025" cy="679268"/>
          </a:xfrm>
        </p:spPr>
        <p:txBody>
          <a:bodyPr>
            <a:noAutofit/>
          </a:bodyPr>
          <a:lstStyle/>
          <a:p>
            <a:pPr algn="ctr"/>
            <a:r>
              <a:rPr lang="en-US" sz="2400" b="1" dirty="0">
                <a:solidFill>
                  <a:srgbClr val="67ADDB"/>
                </a:solidFill>
                <a:latin typeface="+mn-lt"/>
              </a:rPr>
              <a:t>Ταυτότητα, ρευστότητα και επιδόσεις </a:t>
            </a:r>
          </a:p>
        </p:txBody>
      </p:sp>
      <p:sp>
        <p:nvSpPr>
          <p:cNvPr id="2" name="Θέση περιεχομένου 2">
            <a:extLst>
              <a:ext uri="{FF2B5EF4-FFF2-40B4-BE49-F238E27FC236}">
                <a16:creationId xmlns:a16="http://schemas.microsoft.com/office/drawing/2014/main" id="{0DF640D0-86B6-4324-C67F-5AFFEA39DFD4}"/>
              </a:ext>
            </a:extLst>
          </p:cNvPr>
          <p:cNvSpPr txBox="1">
            <a:spLocks/>
          </p:cNvSpPr>
          <p:nvPr/>
        </p:nvSpPr>
        <p:spPr>
          <a:xfrm>
            <a:off x="3381375" y="4288262"/>
            <a:ext cx="5314950" cy="1989543"/>
          </a:xfrm>
          <a:prstGeom prst="rect">
            <a:avLst/>
          </a:prstGeom>
          <a:solidFill>
            <a:srgbClr val="BDD7EE"/>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b="1" dirty="0" err="1"/>
              <a:t>Απόδοσ</a:t>
            </a:r>
            <a:r>
              <a:rPr lang="en-US" sz="2400" b="1" dirty="0"/>
              <a:t>η: </a:t>
            </a:r>
            <a:r>
              <a:rPr lang="en-US" sz="2400" dirty="0"/>
              <a:t>η ταυτότητα ως παράσταση θεωρείται μέρος της ροής της κοινωνικής αλληλεπίδρασης, καθώς το άτομο κατασκευάζει την παράσταση ταυτότητας που ταιριάζει στο περιβάλλον του.</a:t>
            </a:r>
            <a:endParaRPr lang="en-US" sz="2400" b="1" dirty="0"/>
          </a:p>
        </p:txBody>
      </p:sp>
    </p:spTree>
    <p:extLst>
      <p:ext uri="{BB962C8B-B14F-4D97-AF65-F5344CB8AC3E}">
        <p14:creationId xmlns:p14="http://schemas.microsoft.com/office/powerpoint/2010/main" val="25257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pPr algn="ctr"/>
            <a:r>
              <a:rPr lang="en-US" sz="3200" b="1" dirty="0">
                <a:solidFill>
                  <a:srgbClr val="232765"/>
                </a:solidFill>
                <a:latin typeface="+mn-lt"/>
              </a:rPr>
              <a:t>Ταυτότητα κατά τη διάρκεια της ζωής και του πολιτισμού</a:t>
            </a:r>
          </a:p>
        </p:txBody>
      </p:sp>
      <p:sp>
        <p:nvSpPr>
          <p:cNvPr id="3" name="Θέση περιεχομένου 2"/>
          <p:cNvSpPr>
            <a:spLocks noGrp="1"/>
          </p:cNvSpPr>
          <p:nvPr>
            <p:ph idx="1"/>
          </p:nvPr>
        </p:nvSpPr>
        <p:spPr>
          <a:xfrm>
            <a:off x="485776" y="2002971"/>
            <a:ext cx="5893760" cy="3944983"/>
          </a:xfrm>
        </p:spPr>
        <p:txBody>
          <a:bodyPr>
            <a:normAutofit lnSpcReduction="10000"/>
          </a:bodyPr>
          <a:lstStyle/>
          <a:p>
            <a:r>
              <a:rPr lang="en-GB" sz="3600" dirty="0"/>
              <a:t>Η ταυτότητα διαμορφώνεται από ιστορικούς και συγκυριακούς παράγοντες.</a:t>
            </a:r>
          </a:p>
          <a:p>
            <a:r>
              <a:rPr lang="en-GB" sz="3600" dirty="0"/>
              <a:t>Γενεαλογική ταυτότητα έναντι ατομικής ανάπτυξης.</a:t>
            </a:r>
          </a:p>
          <a:p>
            <a:r>
              <a:rPr lang="en-GB" sz="3600" dirty="0"/>
              <a:t>Η σημασία της συνεχούς ανάπτυξης της ταυτότητας κατά τη διάρκεια της ζωής.</a:t>
            </a:r>
            <a:endParaRPr lang="en-US" sz="3600" dirty="0"/>
          </a:p>
        </p:txBody>
      </p:sp>
      <p:pic>
        <p:nvPicPr>
          <p:cNvPr id="4" name="Picture 3" descr="A group of multi coloured wooden stick figures">
            <a:extLst>
              <a:ext uri="{FF2B5EF4-FFF2-40B4-BE49-F238E27FC236}">
                <a16:creationId xmlns:a16="http://schemas.microsoft.com/office/drawing/2014/main" id="{173C9951-2BF8-72CD-1189-44777A7A0B71}"/>
              </a:ext>
            </a:extLst>
          </p:cNvPr>
          <p:cNvPicPr>
            <a:picLocks noChangeAspect="1"/>
          </p:cNvPicPr>
          <p:nvPr/>
        </p:nvPicPr>
        <p:blipFill>
          <a:blip r:embed="rId3"/>
          <a:srcRect l="16046" r="30176" b="-2"/>
          <a:stretch/>
        </p:blipFill>
        <p:spPr>
          <a:xfrm>
            <a:off x="7499498" y="1820091"/>
            <a:ext cx="3388242" cy="4363059"/>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24940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pPr algn="ctr"/>
            <a:r>
              <a:rPr lang="en-US" sz="2400" b="1" dirty="0">
                <a:solidFill>
                  <a:srgbClr val="232765"/>
                </a:solidFill>
                <a:latin typeface="+mn-lt"/>
              </a:rPr>
              <a:t>Επίδραση της ταυτότητας στην εκπαίδευση</a:t>
            </a:r>
          </a:p>
        </p:txBody>
      </p:sp>
      <p:sp>
        <p:nvSpPr>
          <p:cNvPr id="3" name="Θέση περιεχομένου 2"/>
          <p:cNvSpPr>
            <a:spLocks noGrp="1"/>
          </p:cNvSpPr>
          <p:nvPr>
            <p:ph idx="1"/>
          </p:nvPr>
        </p:nvSpPr>
        <p:spPr>
          <a:xfrm>
            <a:off x="485775" y="1820091"/>
            <a:ext cx="10868025" cy="3944983"/>
          </a:xfrm>
        </p:spPr>
        <p:txBody>
          <a:bodyPr>
            <a:normAutofit fontScale="92500" lnSpcReduction="10000"/>
          </a:bodyPr>
          <a:lstStyle/>
          <a:p>
            <a:r>
              <a:rPr lang="en-GB" sz="2400" dirty="0">
                <a:solidFill>
                  <a:srgbClr val="69ABDB"/>
                </a:solidFill>
              </a:rPr>
              <a:t>Η ρευστότητα της ταυτότητας διαμορφώνει τα εκπαιδευτικά περιβάλλοντα</a:t>
            </a:r>
            <a:r>
              <a:rPr lang="en-GB" sz="2400" dirty="0"/>
              <a:t>, καθιστώντας απαραίτητη την προώθηση της </a:t>
            </a:r>
            <a:r>
              <a:rPr lang="en-GB" sz="2400" dirty="0" smtClean="0"/>
              <a:t>συμ</a:t>
            </a:r>
            <a:r>
              <a:rPr lang="el-GR" sz="2400" dirty="0" err="1" smtClean="0"/>
              <a:t>περιληπτικότ</a:t>
            </a:r>
            <a:r>
              <a:rPr lang="en-GB" sz="2400" dirty="0" err="1" smtClean="0"/>
              <a:t>ητ</a:t>
            </a:r>
            <a:r>
              <a:rPr lang="en-GB" sz="2400" dirty="0" smtClean="0"/>
              <a:t>ας </a:t>
            </a:r>
            <a:r>
              <a:rPr lang="en-GB" sz="2400" dirty="0"/>
              <a:t>και την υποστήριξη της ποικιλόμορφης ανάπτυξης των μαθητών.</a:t>
            </a:r>
          </a:p>
          <a:p>
            <a:r>
              <a:rPr lang="en-GB" sz="2400" dirty="0">
                <a:solidFill>
                  <a:srgbClr val="69ABDB"/>
                </a:solidFill>
              </a:rPr>
              <a:t>Οι κοινωνικές αλληλεπιδράσεις </a:t>
            </a:r>
            <a:r>
              <a:rPr lang="en-GB" sz="2400" dirty="0"/>
              <a:t>με τους συνομηλίκους και τους εκπαιδευτικούς </a:t>
            </a:r>
            <a:r>
              <a:rPr lang="en-GB" sz="2400" dirty="0">
                <a:solidFill>
                  <a:srgbClr val="69ABDB"/>
                </a:solidFill>
              </a:rPr>
              <a:t>επηρεάζουν </a:t>
            </a:r>
            <a:r>
              <a:rPr lang="en-GB" sz="2400" dirty="0"/>
              <a:t>σημαντικά </a:t>
            </a:r>
            <a:r>
              <a:rPr lang="en-GB" sz="2400" dirty="0">
                <a:solidFill>
                  <a:srgbClr val="69ABDB"/>
                </a:solidFill>
              </a:rPr>
              <a:t>τη διαμόρφωση της ταυτότητας των μαθητών</a:t>
            </a:r>
            <a:r>
              <a:rPr lang="en-GB" sz="2400" dirty="0"/>
              <a:t>.</a:t>
            </a:r>
          </a:p>
          <a:p>
            <a:r>
              <a:rPr lang="en-GB" sz="2400" dirty="0">
                <a:solidFill>
                  <a:srgbClr val="69ABDB"/>
                </a:solidFill>
              </a:rPr>
              <a:t>Η προσαρμογή των μεθόδων διδασκαλίας στις ταυτότητες των μαθητών </a:t>
            </a:r>
            <a:r>
              <a:rPr lang="en-GB" sz="2400" dirty="0"/>
              <a:t>υποστηρίζει τη συναισθηματική, ψυχολογική και ακαδημαϊκή ανάπτυξη.</a:t>
            </a:r>
          </a:p>
          <a:p>
            <a:r>
              <a:rPr lang="en-GB" sz="2400" dirty="0">
                <a:solidFill>
                  <a:srgbClr val="69ABDB"/>
                </a:solidFill>
              </a:rPr>
              <a:t>Η αναγνώριση της επιτελεστικότητας του φύλου </a:t>
            </a:r>
            <a:r>
              <a:rPr lang="en-GB" sz="2400" dirty="0"/>
              <a:t>και της δυναμικής της εξουσίας συμβάλλει στη δημιουργία δίκαιων, απαλλαγμένων από προκαταλήψεις μαθησιακών περιβαλλόντων.</a:t>
            </a:r>
          </a:p>
          <a:p>
            <a:r>
              <a:rPr lang="en-GB" sz="2400" dirty="0"/>
              <a:t>Στρατηγικές όπως </a:t>
            </a:r>
            <a:r>
              <a:rPr lang="en-GB" sz="2400" dirty="0">
                <a:solidFill>
                  <a:srgbClr val="69ABDB"/>
                </a:solidFill>
              </a:rPr>
              <a:t>η διδασκαλία που ανταποκρίνεται πολιτισμικά και οι </a:t>
            </a:r>
            <a:r>
              <a:rPr lang="en-GB" sz="2400" dirty="0"/>
              <a:t>δραστηριότητες </a:t>
            </a:r>
            <a:r>
              <a:rPr lang="en-GB" sz="2400" dirty="0">
                <a:solidFill>
                  <a:srgbClr val="69ABDB"/>
                </a:solidFill>
              </a:rPr>
              <a:t>που επιβεβαιώνουν την ταυτότητα </a:t>
            </a:r>
            <a:r>
              <a:rPr lang="en-GB" sz="2400" dirty="0"/>
              <a:t>ενισχύουν τις τάξεις που είναι ασφαλείς για την ταυτότητα, αυξάνοντας τη δέσμευση των μαθητών και τις επιδόσεις τους.</a:t>
            </a:r>
            <a:endParaRPr lang="en-US" sz="2400" dirty="0"/>
          </a:p>
        </p:txBody>
      </p:sp>
    </p:spTree>
    <p:extLst>
      <p:ext uri="{BB962C8B-B14F-4D97-AF65-F5344CB8AC3E}">
        <p14:creationId xmlns:p14="http://schemas.microsoft.com/office/powerpoint/2010/main" val="370198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794948"/>
            <a:ext cx="1844287" cy="707886"/>
          </a:xfrm>
          <a:prstGeom prst="rect">
            <a:avLst/>
          </a:prstGeom>
        </p:spPr>
        <p:txBody>
          <a:bodyPr wrap="none">
            <a:spAutoFit/>
          </a:bodyPr>
          <a:lstStyle/>
          <a:p>
            <a:r>
              <a:rPr lang="en-GB" sz="2000" b="1" dirty="0">
                <a:solidFill>
                  <a:srgbClr val="BDD7EE"/>
                </a:solidFill>
              </a:rPr>
              <a:t>Ερωτήσεις;</a:t>
            </a:r>
          </a:p>
          <a:p>
            <a:r>
              <a:rPr lang="en-GB" sz="2000" dirty="0">
                <a:solidFill>
                  <a:srgbClr val="BDD7EE"/>
                </a:solidFill>
              </a:rPr>
              <a:t>Στοιχεία επικοινωνίας</a:t>
            </a: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
        <p:nvSpPr>
          <p:cNvPr id="13" name="Isosceles Triangle 51">
            <a:extLst>
              <a:ext uri="{FF2B5EF4-FFF2-40B4-BE49-F238E27FC236}">
                <a16:creationId xmlns:a16="http://schemas.microsoft.com/office/drawing/2014/main" id="{834D0200-A7C9-4849-9693-38100F314608}"/>
              </a:ext>
            </a:extLst>
          </p:cNvPr>
          <p:cNvSpPr/>
          <p:nvPr/>
        </p:nvSpPr>
        <p:spPr>
          <a:xfrm>
            <a:off x="470004" y="4273101"/>
            <a:ext cx="309963" cy="2272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Block Arc 14">
            <a:extLst>
              <a:ext uri="{FF2B5EF4-FFF2-40B4-BE49-F238E27FC236}">
                <a16:creationId xmlns:a16="http://schemas.microsoft.com/office/drawing/2014/main" id="{01462A50-8A4E-4CE8-975E-8760AC97B68A}"/>
              </a:ext>
            </a:extLst>
          </p:cNvPr>
          <p:cNvSpPr/>
          <p:nvPr/>
        </p:nvSpPr>
        <p:spPr>
          <a:xfrm rot="16200000">
            <a:off x="431230" y="4684969"/>
            <a:ext cx="348625" cy="3488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Ορθογώνιο 14"/>
          <p:cNvSpPr/>
          <p:nvPr/>
        </p:nvSpPr>
        <p:spPr>
          <a:xfrm>
            <a:off x="817685" y="3533622"/>
            <a:ext cx="681597" cy="1569660"/>
          </a:xfrm>
          <a:prstGeom prst="rect">
            <a:avLst/>
          </a:prstGeom>
        </p:spPr>
        <p:txBody>
          <a:bodyPr wrap="none">
            <a:spAutoFit/>
          </a:bodyPr>
          <a:lstStyle/>
          <a:p>
            <a:pPr>
              <a:lnSpc>
                <a:spcPct val="200000"/>
              </a:lnSpc>
            </a:pPr>
            <a:r>
              <a:rPr lang="en-GB" sz="1600" dirty="0">
                <a:solidFill>
                  <a:srgbClr val="BDD7EE"/>
                </a:solidFill>
              </a:rPr>
              <a:t>Όνομα</a:t>
            </a:r>
          </a:p>
          <a:p>
            <a:pPr>
              <a:lnSpc>
                <a:spcPct val="200000"/>
              </a:lnSpc>
            </a:pPr>
            <a:r>
              <a:rPr lang="en-GB" sz="1600" dirty="0">
                <a:solidFill>
                  <a:srgbClr val="BDD7EE"/>
                </a:solidFill>
              </a:rPr>
              <a:t>Ηλεκτρονικό ταχυδρομείο</a:t>
            </a:r>
          </a:p>
          <a:p>
            <a:pPr>
              <a:lnSpc>
                <a:spcPct val="200000"/>
              </a:lnSpc>
            </a:pPr>
            <a:r>
              <a:rPr lang="en-GB" sz="1600" dirty="0">
                <a:solidFill>
                  <a:srgbClr val="BDD7EE"/>
                </a:solidFill>
              </a:rPr>
              <a:t>Ιστοσελίδα</a:t>
            </a:r>
          </a:p>
        </p:txBody>
      </p:sp>
      <p:sp>
        <p:nvSpPr>
          <p:cNvPr id="17" name="Round Same Side Corner Rectangle 8">
            <a:extLst>
              <a:ext uri="{FF2B5EF4-FFF2-40B4-BE49-F238E27FC236}">
                <a16:creationId xmlns:a16="http://schemas.microsoft.com/office/drawing/2014/main" id="{7FE9840D-FCBA-436C-9A04-D0E8ACBFE942}"/>
              </a:ext>
            </a:extLst>
          </p:cNvPr>
          <p:cNvSpPr/>
          <p:nvPr/>
        </p:nvSpPr>
        <p:spPr>
          <a:xfrm>
            <a:off x="470004" y="3683561"/>
            <a:ext cx="309963" cy="31043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52032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EMPLATE PPT" id="{F2AD8153-6341-6847-87C8-E599DB610CE0}" vid="{43BE2015-8F96-9244-B3AF-30D5ED3B7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1C790A0A6B5D439550C5EA15C74BCC" ma:contentTypeVersion="12" ma:contentTypeDescription="Create a new document." ma:contentTypeScope="" ma:versionID="bd87eadeafc315714a0474f8a7be7a13">
  <xsd:schema xmlns:xsd="http://www.w3.org/2001/XMLSchema" xmlns:xs="http://www.w3.org/2001/XMLSchema" xmlns:p="http://schemas.microsoft.com/office/2006/metadata/properties" xmlns:ns3="7bd5eb8a-cb8c-4c2c-a48b-73109b9e136d" targetNamespace="http://schemas.microsoft.com/office/2006/metadata/properties" ma:root="true" ma:fieldsID="3a7c5bc7dd0e429ef191db9e945f6d0f" ns3:_="">
    <xsd:import namespace="7bd5eb8a-cb8c-4c2c-a48b-73109b9e1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eb8a-cb8c-4c2c-a48b-73109b9e1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29F091-5E70-4628-8684-5DBBF0DCE461}">
  <ds:schemaRefs>
    <ds:schemaRef ds:uri="http://schemas.openxmlformats.org/package/2006/metadata/core-properties"/>
    <ds:schemaRef ds:uri="http://www.w3.org/XML/1998/namespace"/>
    <ds:schemaRef ds:uri="http://purl.org/dc/dcmitype/"/>
    <ds:schemaRef ds:uri="7bd5eb8a-cb8c-4c2c-a48b-73109b9e136d"/>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A66C6BF-2FE5-4B01-9745-ACA71EA72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5eb8a-cb8c-4c2c-a48b-73109b9e1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09A441-2576-4BE5-BABE-DE70D3E9D7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168</TotalTime>
  <Words>1111</Words>
  <Application>Microsoft Office PowerPoint</Application>
  <PresentationFormat>Ευρεία οθόνη</PresentationFormat>
  <Paragraphs>61</Paragraphs>
  <Slides>7</Slides>
  <Notes>5</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7</vt:i4>
      </vt:variant>
    </vt:vector>
  </HeadingPairs>
  <TitlesOfParts>
    <vt:vector size="18" baseType="lpstr">
      <vt:lpstr>맑은 고딕</vt:lpstr>
      <vt:lpstr>Aptos</vt:lpstr>
      <vt:lpstr>Arial</vt:lpstr>
      <vt:lpstr>Calibri</vt:lpstr>
      <vt:lpstr>Calibri Light</vt:lpstr>
      <vt:lpstr>Open Sans Hebrew</vt:lpstr>
      <vt:lpstr>Symbol</vt:lpstr>
      <vt:lpstr>Times New Roman</vt:lpstr>
      <vt:lpstr>-webkit-standard</vt:lpstr>
      <vt:lpstr>Wingdings</vt:lpstr>
      <vt:lpstr>Office Theme</vt:lpstr>
      <vt:lpstr>Παρουσίαση του PowerPoint</vt:lpstr>
      <vt:lpstr>Παρουσίαση του PowerPoint</vt:lpstr>
      <vt:lpstr>Εξέλιξη της έννοιας της ταυτότητας</vt:lpstr>
      <vt:lpstr>Ταυτότητα, ρευστότητα και επιδόσεις </vt:lpstr>
      <vt:lpstr>Ταυτότητα κατά τη διάρκεια της ζωής και του πολιτισμού</vt:lpstr>
      <vt:lpstr>Επίδραση της ταυτότητας στην εκπαίδευση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Patricia Tejada Fernandéz</dc:creator>
  <cp:keywords>, docId:84FF6B326BB52DB29F62F8CCBBD46793</cp:keywords>
  <cp:lastModifiedBy>gomatos</cp:lastModifiedBy>
  <cp:revision>6</cp:revision>
  <dcterms:created xsi:type="dcterms:W3CDTF">2024-08-19T12:43:33Z</dcterms:created>
  <dcterms:modified xsi:type="dcterms:W3CDTF">2025-08-09T15:29:42Z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