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2" r:id="rId5"/>
    <p:sldId id="282" r:id="rId6"/>
    <p:sldId id="290" r:id="rId7"/>
    <p:sldId id="291" r:id="rId8"/>
    <p:sldId id="277" r:id="rId9"/>
    <p:sldId id="285" r:id="rId10"/>
    <p:sldId id="293" r:id="rId11"/>
    <p:sldId id="294" r:id="rId12"/>
    <p:sldId id="295" r:id="rId13"/>
    <p:sldId id="296" r:id="rId14"/>
    <p:sldId id="297" r:id="rId15"/>
    <p:sldId id="292"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69ABDB"/>
    <a:srgbClr val="3A4DA0"/>
    <a:srgbClr val="232765"/>
    <a:srgbClr val="67ADDB"/>
    <a:srgbClr val="252765"/>
    <a:srgbClr val="67ACDC"/>
    <a:srgbClr val="4A4E80"/>
    <a:srgbClr val="FCFC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091" autoAdjust="0"/>
  </p:normalViewPr>
  <p:slideViewPr>
    <p:cSldViewPr snapToGrid="0">
      <p:cViewPr varScale="1">
        <p:scale>
          <a:sx n="56" d="100"/>
          <a:sy n="56" d="100"/>
        </p:scale>
        <p:origin x="1296"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72C8B-5003-4970-A84E-43D34FC55B79}" type="datetimeFigureOut">
              <a:rPr lang="el-GR" smtClean="0"/>
              <a:t>10/8/2025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C18D2-6694-438B-AEDF-4887056CB213}" type="slidenum">
              <a:rPr lang="el-GR" smtClean="0"/>
              <a:t>‹#›</a:t>
            </a:fld>
            <a:endParaRPr lang="el-GR"/>
          </a:p>
        </p:txBody>
      </p:sp>
    </p:spTree>
    <p:extLst>
      <p:ext uri="{BB962C8B-B14F-4D97-AF65-F5344CB8AC3E}">
        <p14:creationId xmlns:p14="http://schemas.microsoft.com/office/powerpoint/2010/main" val="140385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1</a:t>
            </a:fld>
            <a:endParaRPr lang="el-GR"/>
          </a:p>
        </p:txBody>
      </p:sp>
    </p:spTree>
    <p:extLst>
      <p:ext uri="{BB962C8B-B14F-4D97-AF65-F5344CB8AC3E}">
        <p14:creationId xmlns:p14="http://schemas.microsoft.com/office/powerpoint/2010/main" val="380657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"Σας ευχαριστώ για τη συμμετοχή σας σε αυτή τη συνεδρία σχετικά με την κατανόηση και την αντιμετώπιση των στερεοτύπων. Τώρα, θα ήθελα να ανοίξω το λόγο για ερωτήσεις και συζήτηση. Παρακαλούμε να μοιραστείτε ελεύθερα τις εμπειρίες σας με τα στερεότυπα στην τάξη και τις στρατηγικές που έχετε χρησιμοποιήσει για την αντιμετώπισή τους. Ας συζητήσουμε επίσης τυχόν προκλήσεις που αντιμετωπίσατε κατά την προώθηση της </a:t>
            </a:r>
            <a:r>
              <a:rPr lang="el-GR" dirty="0" err="1" smtClean="0"/>
              <a:t>συμπεριληπτικότητας</a:t>
            </a:r>
            <a:r>
              <a:rPr lang="en-US" dirty="0" smtClean="0"/>
              <a:t> </a:t>
            </a:r>
            <a:r>
              <a:rPr lang="en-US" dirty="0"/>
              <a:t>και ας διερευνήσουμε πρόσθετες δράσεις που μπορούμε να αναλάβουμε για να δημιουργήσουμε ένα πιο υποστηρικτικό μαθησιακό περιβάλλον για όλους τους μαθητές".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11</a:t>
            </a:fld>
            <a:endParaRPr lang="el-GR"/>
          </a:p>
        </p:txBody>
      </p:sp>
    </p:spTree>
    <p:extLst>
      <p:ext uri="{BB962C8B-B14F-4D97-AF65-F5344CB8AC3E}">
        <p14:creationId xmlns:p14="http://schemas.microsoft.com/office/powerpoint/2010/main" val="429237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"Καλώς ήρθατε στην ενότητα 3.3, με τίτλο "Στερεότυπα". Σε αυτή την ενότητα, θα διερευνήσουμε τι είναι τα στερεότυπα, πώς διαμορφώνονται και τι αντίκτυπο έχουν στα άτομα και την κοινωνία. Θα συζητήσουμε επίσης στρατηγικές που μπορούν να χρησιμοποιήσουν οι εκπαιδευτικοί για να αμφισβητήσουν αυτές τις επιβλαβείς πεποιθήσεις και να προωθήσουν ένα πιο </a:t>
            </a:r>
            <a:r>
              <a:rPr lang="el-GR" dirty="0" smtClean="0"/>
              <a:t>συμπεριληπτικό </a:t>
            </a:r>
            <a:r>
              <a:rPr lang="en-US" dirty="0" smtClean="0"/>
              <a:t>και </a:t>
            </a:r>
            <a:r>
              <a:rPr lang="en-US" dirty="0"/>
              <a:t>δίκαιο περιβάλλον στην τάξη. Η κατανόηση των στερεοτύπων είναι απαραίτητη για την προώθηση της κριτικής σκέψης και τη διασφάλιση ότι όλοι οι μαθητές αισθάνονται ότι εκτιμώνται και γίνονται σεβαστοί στο εκπαιδευτικό τους ταξίδι".</a:t>
            </a:r>
          </a:p>
          <a:p>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3</a:t>
            </a:fld>
            <a:endParaRPr lang="el-GR"/>
          </a:p>
        </p:txBody>
      </p:sp>
    </p:spTree>
    <p:extLst>
      <p:ext uri="{BB962C8B-B14F-4D97-AF65-F5344CB8AC3E}">
        <p14:creationId xmlns:p14="http://schemas.microsoft.com/office/powerpoint/2010/main" val="201959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"Τα στερεότυπα είναι υπεραπλουστευμένες και γενικευμένες πεποιθήσεις για συγκεκριμένες ομάδες ανθρώπων. Οι πεποιθήσεις αυτές δεν βασίζονται σε ατομικά χαρακτηριστικά αλλά σε υποθέσεις για μια ολόκληρη ομάδα, οι οποίες μπορεί να οδηγήσουν σε επιβλαβείς και ανακριβείς αντιλήψεις. Τα στερεότυπα μπορούν να επηρεάσουν τον τρόπο με τον οποίο αλληλεπιδρούμε με τους άλλους, διαιωνίζοντας συχνά τις προκαταλήψεις και τις διακρίσεις. Στην εκπαίδευση, η κατανόηση της φύσης των στερεοτύπων είναι το πρώτο βήμα προς την αναγνώριση των επιπτώσεών τους και την προσπάθεια για τη δημιουργία ενός πιο συμπεριληπτικού μαθησιακού περιβάλλοντος που αμφισβητεί αυτές τις αβάσιμες υποθέσεις".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4</a:t>
            </a:fld>
            <a:endParaRPr lang="el-GR"/>
          </a:p>
        </p:txBody>
      </p:sp>
    </p:spTree>
    <p:extLst>
      <p:ext uri="{BB962C8B-B14F-4D97-AF65-F5344CB8AC3E}">
        <p14:creationId xmlns:p14="http://schemas.microsoft.com/office/powerpoint/2010/main" val="132354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"Τα στερεότυπα μαθαίνονται συνήθως μέσω της διαδικασίας της κοινωνικοποίησης, όπου τα άτομα </a:t>
            </a:r>
            <a:r>
              <a:rPr lang="el-GR" dirty="0" smtClean="0"/>
              <a:t>υιοθετούν</a:t>
            </a:r>
            <a:r>
              <a:rPr lang="en-US" dirty="0" smtClean="0"/>
              <a:t> </a:t>
            </a:r>
            <a:r>
              <a:rPr lang="en-US" dirty="0"/>
              <a:t>τις πεποιθήσεις, τις στάσεις και τους κανόνες που επικρατούν στην κοινωνία τους. Από νεαρή ηλικία, οι άνθρωποι εκτίθενται σε αναπαραστάσεις των μέσων μαζικής ενημέρωσης, πολιτισμικές αφηγήσεις και κοινωνικά πρότυπα που συχνά απεικονίζουν ορισμένες ομάδες με στερεοτυπικό τρόπο. Αυτές οι επαναλαμβανόμενες εκθέσεις ενισχύουν και παγιώνουν τα στερεότυπα με την πάροδο του χρόνου, καθιστώντας τα βαθιά ριζωμένα στη σκέψη μας. Η κατανόηση του τρόπου με τον οποίο διαμορφώνονται τα στερεότυπα είναι ζωτικής σημασίας για τους εκπαιδευτικούς που στοχεύουν στην αποδόμηση αυτών των προκαταλήψεων και στην προώθηση πιο ακριβών και δίκαιων αντιλήψεων στη διδασκαλία τους".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5</a:t>
            </a:fld>
            <a:endParaRPr lang="el-GR"/>
          </a:p>
        </p:txBody>
      </p:sp>
    </p:spTree>
    <p:extLst>
      <p:ext uri="{BB962C8B-B14F-4D97-AF65-F5344CB8AC3E}">
        <p14:creationId xmlns:p14="http://schemas.microsoft.com/office/powerpoint/2010/main" val="164550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"Τα στερεότυπα μπορούν να έχουν βαθιές και επιζήμιες επιπτώσεις τόσο στα άτομα όσο και στην κοινωνία. Συμβάλλουν στην περιθωριοποίηση ορισμένων ομάδων με τη διαιώνιση ψευδών αφηγήσεων που ανάγουν τα άτομα σε απλουστευτικά και συχνά αρνητικά χαρακτηριστικά. Σε προσωπικό επίπεδο, τα στερεότυπα μπορεί να οδηγήσουν σε "απειλή στερεοτύπων", όπου τα άτομα αισθάνονται πίεση να συμμορφωθούν με αυτές τις αρνητικές προσδοκίες, γεγονός που μπορεί να εμποδίσει την απόδοση και την αυτοεκτίμησή τους. Σε κοινωνικό επίπεδο, τα στερεότυπα χρησιμοποιούνται για να δικαιολογήσουν πρακτικές διακρίσεων, διατηρώντας τις συστημικές ανισότητες. Είναι σημαντικό για τους εκπαιδευτικούς να αναγνωρίζουν αυτές τις επιπτώσεις και να εργάζονται ενεργά για τον μετριασμό τους μέσα στις τάξεις τους".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6</a:t>
            </a:fld>
            <a:endParaRPr lang="el-GR"/>
          </a:p>
        </p:txBody>
      </p:sp>
    </p:spTree>
    <p:extLst>
      <p:ext uri="{BB962C8B-B14F-4D97-AF65-F5344CB8AC3E}">
        <p14:creationId xmlns:p14="http://schemas.microsoft.com/office/powerpoint/2010/main" val="174722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αντιμετώπιση των στερεοτύπων στην εκπαίδευση απαιτεί μια πολύπλευρη προσέγγιση. Πρώτον, οι εκπαιδευτικοί πρέπει να κάνουν αυτοκριτική για να συνειδητοποιήσουν τις δικές τους προκαταλήψεις και πώς αυτές μπορεί να επηρεάζουν ασυνείδητα τη διδασκαλία τους. Δεύτερον, είναι ζωτικής σημασίας η κριτική αξιολόγηση του προγράμματος σπουδών και του διδακτικού υλικού, ώστε να διασφαλιστεί ότι αντιπροσωπεύουν </a:t>
            </a:r>
            <a:r>
              <a:rPr lang="el-GR" dirty="0" smtClean="0"/>
              <a:t>ποικίλες</a:t>
            </a:r>
            <a:r>
              <a:rPr lang="en-US" dirty="0" smtClean="0"/>
              <a:t> </a:t>
            </a:r>
            <a:r>
              <a:rPr lang="en-US" dirty="0"/>
              <a:t>προοπτικές και δεν ενισχύουν τα στερεότυπα. Τέλος, η προώθηση της κριτικής σκέψης των μαθητών είναι απαραίτητη. Ενθαρρύνοντάς τους να αμφισβητούν υποθέσεις και να εξετάζουν πολλαπλές απόψεις, οι εκπαιδευτικοί μπορούν να βοηθήσουν τους μαθητές να αναγνωρίζουν και να αμφισβητούν τα στερεότυπα που συναντούν, τόσο μέσα όσο και έξω από την τάξη".</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7</a:t>
            </a:fld>
            <a:endParaRPr lang="el-GR"/>
          </a:p>
        </p:txBody>
      </p:sp>
    </p:spTree>
    <p:extLst>
      <p:ext uri="{BB962C8B-B14F-4D97-AF65-F5344CB8AC3E}">
        <p14:creationId xmlns:p14="http://schemas.microsoft.com/office/powerpoint/2010/main" val="18343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δημιουργία ενός </a:t>
            </a:r>
            <a:r>
              <a:rPr lang="el-GR" dirty="0"/>
              <a:t>συμπεριληπτικού </a:t>
            </a:r>
            <a:r>
              <a:rPr lang="en-US" dirty="0"/>
              <a:t>π</a:t>
            </a:r>
            <a:r>
              <a:rPr lang="en-US" dirty="0" err="1"/>
              <a:t>ερι</a:t>
            </a:r>
            <a:r>
              <a:rPr lang="en-US" dirty="0"/>
              <a:t>βάλλοντος στην τάξη είναι το κλειδί για την αντιμετώπιση των επιπτώσεων των στερεοτύπων. Αυτό περιλαμβάνει τον εορτασμό της διαφορετικότητας με την ενσωμάτωση πολιτιστικών εκδηλώσεων, ποικίλου </a:t>
            </a:r>
            <a:r>
              <a:rPr lang="el-GR" dirty="0"/>
              <a:t>συμπεριληπτικού </a:t>
            </a:r>
            <a:r>
              <a:rPr lang="en-US" dirty="0" err="1"/>
              <a:t>υλικού</a:t>
            </a:r>
            <a:r>
              <a:rPr lang="en-US" dirty="0"/>
              <a:t> και </a:t>
            </a:r>
            <a:r>
              <a:rPr lang="en-US" dirty="0" err="1"/>
              <a:t>δρ</a:t>
            </a:r>
            <a:r>
              <a:rPr lang="en-US" dirty="0"/>
              <a:t>αστηριοτήτων που αναγνωρίζουν και τιμούν το υπόβαθρο όλων των μαθητών. Οι εκπαιδευτικοί πρέπει επίσης να χρησιμοποιούν </a:t>
            </a:r>
            <a:r>
              <a:rPr lang="el-GR" dirty="0"/>
              <a:t>συμπεριληπτική </a:t>
            </a:r>
            <a:r>
              <a:rPr lang="en-US" dirty="0" err="1"/>
              <a:t>γλώσσ</a:t>
            </a:r>
            <a:r>
              <a:rPr lang="en-US" dirty="0"/>
              <a:t>α που σέβεται και αναγνωρίζει την ταυτότητα κάθε μαθητή, αποφεύγοντας όρους που ενισχύουν τα στερεότυπα. Επιπλέον, είναι σημαντικό να δημιουργηθούν ασφαλείς χώροι όπου οι μαθητές αισθάνονται άνετα να εκφράζονται και να συζητούν θέματα που σχετίζονται με την ταυτότητα και τα στερεότυπα. Αυτές οι πρακτικές συμβάλλουν στη δημιουργία μιας κουλτούρας στην τάξη όπου η διαφορετικότητα όχι απλώς γίνεται αποδεκτή αλλά γιορτάζεται, ενισχύοντας τον αμοιβαίο σεβασμό και την κατανόηση".</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8</a:t>
            </a:fld>
            <a:endParaRPr lang="el-GR"/>
          </a:p>
        </p:txBody>
      </p:sp>
    </p:spTree>
    <p:extLst>
      <p:ext uri="{BB962C8B-B14F-4D97-AF65-F5344CB8AC3E}">
        <p14:creationId xmlns:p14="http://schemas.microsoft.com/office/powerpoint/2010/main" val="45164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"Ο αναστοχασμός αποτελεί κρίσιμο μέρος της αμφισβήτησης των στερεοτύπων. Αφιερώστε χρόνο για να εξετάσετε πώς τα στερεότυπα μπορεί να έχουν επηρεάσει τις διδακτικές σας πρακτικές, από το υλικό που χρησιμοποιείτε μέχρι τις προσδοκίες που θέτετε </a:t>
            </a:r>
            <a:r>
              <a:rPr lang="el-GR" dirty="0" smtClean="0"/>
              <a:t>για </a:t>
            </a:r>
            <a:r>
              <a:rPr lang="en-US" dirty="0" err="1" smtClean="0"/>
              <a:t>τους</a:t>
            </a:r>
            <a:r>
              <a:rPr lang="en-US" dirty="0" smtClean="0"/>
              <a:t> </a:t>
            </a:r>
            <a:r>
              <a:rPr lang="en-US" dirty="0"/>
              <a:t>μαθητές. Προσδιορίστε συγκεκριμένα βήματα που μπορείτε να λάβετε για να αμφισβητήσετε αυτές τις προκαταλήψεις, όπως η διαφοροποίηση του προγράμματος σπουδών σας ή η άμεση αντιμετώπιση των στερεοτύπων σε συζητήσεις. Επιπλέον, σκεφτείτε πώς μπορείτε να προωθήσετε ένα περιβάλλον χωρίς αποκλεισμούς στην τάξη σας, όπου όλοι οι μαθητές αισθάνονται ότι τους βλέπουν, τους σέβονται και τους εκτιμούν. Αυτή η αναστοχαστική πρακτική θα σας καθοδηγήσει στην πραγματοποίηση ουσιαστικών αλλαγών για την προώθηση της ισότητας και της </a:t>
            </a:r>
            <a:r>
              <a:rPr lang="en-US" dirty="0" smtClean="0"/>
              <a:t>συμ</a:t>
            </a:r>
            <a:r>
              <a:rPr lang="el-GR" dirty="0" err="1" smtClean="0"/>
              <a:t>περιληπτηκ</a:t>
            </a:r>
            <a:r>
              <a:rPr lang="en-US" dirty="0" err="1" smtClean="0"/>
              <a:t>ότητ</a:t>
            </a:r>
            <a:r>
              <a:rPr lang="en-US" dirty="0" smtClean="0"/>
              <a:t>ας</a:t>
            </a:r>
            <a:r>
              <a:rPr lang="en-US" dirty="0"/>
              <a:t>".</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9</a:t>
            </a:fld>
            <a:endParaRPr lang="el-GR"/>
          </a:p>
        </p:txBody>
      </p:sp>
    </p:spTree>
    <p:extLst>
      <p:ext uri="{BB962C8B-B14F-4D97-AF65-F5344CB8AC3E}">
        <p14:creationId xmlns:p14="http://schemas.microsoft.com/office/powerpoint/2010/main" val="213606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"Συμπερασματικά, η κατανόηση της φύσης και του αντίκτυπου των στερεοτύπων είναι απαραίτητη για τους εκπαιδευτικούς που έχουν δεσμευτεί να δημιουργήσουν δίκαιες και χωρίς αποκλεισμούς τάξεις. Κάνοντας αυτοαναστοχασμό, αξιολογώντας κριτικά το διδακτικό υλικό και προωθώντας ενεργά την κριτική σκέψη και τη </a:t>
            </a:r>
            <a:r>
              <a:rPr lang="en-US" dirty="0" smtClean="0"/>
              <a:t>συμ</a:t>
            </a:r>
            <a:r>
              <a:rPr lang="el-GR" dirty="0" err="1" smtClean="0"/>
              <a:t>περιληπτι</a:t>
            </a:r>
            <a:r>
              <a:rPr lang="en-US" dirty="0" err="1" smtClean="0"/>
              <a:t>κότητ</a:t>
            </a:r>
            <a:r>
              <a:rPr lang="en-US" dirty="0" smtClean="0"/>
              <a:t>α</a:t>
            </a:r>
            <a:r>
              <a:rPr lang="en-US" dirty="0"/>
              <a:t>, οι εκπαιδευτικοί μπορούν να αμφισβητήσουν αποτελεσματικά τα στερεότυπα. Αυτή η δέσμευση για δράση δεν είναι επωφελής μόνο για τους μεμονωμένους μαθητές, αλλά συμβάλλει επίσης σε μια πιο δίκαιη και </a:t>
            </a:r>
            <a:r>
              <a:rPr lang="el-GR" dirty="0"/>
              <a:t>συμπεριληπτική </a:t>
            </a:r>
            <a:r>
              <a:rPr lang="en-US" dirty="0" err="1"/>
              <a:t>κοινωνί</a:t>
            </a:r>
            <a:r>
              <a:rPr lang="en-US" dirty="0"/>
              <a:t>α. Ας συνεχίσουμε όλοι μας να προσπαθούμε για την επίτευξη αυτών των στόχων στις εκπαιδευτικές μας πρακτικές".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10</a:t>
            </a:fld>
            <a:endParaRPr lang="el-GR"/>
          </a:p>
        </p:txBody>
      </p:sp>
    </p:spTree>
    <p:extLst>
      <p:ext uri="{BB962C8B-B14F-4D97-AF65-F5344CB8AC3E}">
        <p14:creationId xmlns:p14="http://schemas.microsoft.com/office/powerpoint/2010/main" val="12719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10/8/2025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8098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10/8/2025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3639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10/8/2025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9491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10/8/2025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9142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1E115-9C23-4989-9CFC-4898E9E7721A}" type="datetimeFigureOut">
              <a:rPr lang="el-GR" smtClean="0"/>
              <a:t>10/8/2025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525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8D1E115-9C23-4989-9CFC-4898E9E7721A}" type="datetimeFigureOut">
              <a:rPr lang="el-GR" smtClean="0"/>
              <a:t>10/8/2025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026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8D1E115-9C23-4989-9CFC-4898E9E7721A}" type="datetimeFigureOut">
              <a:rPr lang="el-GR" smtClean="0"/>
              <a:t>10/8/2025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094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8D1E115-9C23-4989-9CFC-4898E9E7721A}" type="datetimeFigureOut">
              <a:rPr lang="el-GR" smtClean="0"/>
              <a:t>10/8/2025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9668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E115-9C23-4989-9CFC-4898E9E7721A}" type="datetimeFigureOut">
              <a:rPr lang="el-GR" smtClean="0"/>
              <a:t>10/8/2025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5311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10/8/2025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9582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10/8/2025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607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1E115-9C23-4989-9CFC-4898E9E7721A}" type="datetimeFigureOut">
              <a:rPr lang="el-GR" smtClean="0"/>
              <a:t>10/8/2025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2ADC5-7AC2-49E0-A1C6-32DE2A1A1ED9}" type="slidenum">
              <a:rPr lang="el-GR" smtClean="0"/>
              <a:t>‹#›</a:t>
            </a:fld>
            <a:endParaRPr lang="el-GR"/>
          </a:p>
        </p:txBody>
      </p:sp>
    </p:spTree>
    <p:extLst>
      <p:ext uri="{BB962C8B-B14F-4D97-AF65-F5344CB8AC3E}">
        <p14:creationId xmlns:p14="http://schemas.microsoft.com/office/powerpoint/2010/main" val="33175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2677347"/>
            <a:ext cx="5227721" cy="2123658"/>
          </a:xfrm>
          <a:prstGeom prst="rect">
            <a:avLst/>
          </a:prstGeom>
          <a:noFill/>
        </p:spPr>
        <p:txBody>
          <a:bodyPr wrap="square" rtlCol="0">
            <a:spAutoFit/>
          </a:bodyPr>
          <a:lstStyle/>
          <a:p>
            <a:r>
              <a:rPr lang="el-GR" sz="4400" dirty="0" err="1">
                <a:solidFill>
                  <a:schemeClr val="bg1"/>
                </a:solidFill>
                <a:latin typeface="+mj-lt"/>
              </a:rPr>
              <a:t>Αναστοχαστικότητα</a:t>
            </a:r>
            <a:r>
              <a:rPr lang="en-US" sz="4400" dirty="0">
                <a:solidFill>
                  <a:schemeClr val="bg1"/>
                </a:solidFill>
                <a:latin typeface="+mj-lt"/>
              </a:rPr>
              <a:t> και </a:t>
            </a:r>
            <a:r>
              <a:rPr lang="el-GR" sz="4400" dirty="0">
                <a:solidFill>
                  <a:schemeClr val="bg1"/>
                </a:solidFill>
                <a:latin typeface="+mj-lt"/>
              </a:rPr>
              <a:t>αμφισβήτηση</a:t>
            </a:r>
            <a:r>
              <a:rPr lang="en-US" sz="4400" dirty="0">
                <a:solidFill>
                  <a:schemeClr val="bg1"/>
                </a:solidFill>
                <a:latin typeface="+mj-lt"/>
              </a:rPr>
              <a:t> του εαυτού</a:t>
            </a:r>
            <a:endParaRPr lang="en-US" sz="2800" b="1" dirty="0">
              <a:solidFill>
                <a:srgbClr val="69ABDB"/>
              </a:solidFill>
            </a:endParaRPr>
          </a:p>
        </p:txBody>
      </p:sp>
      <p:sp>
        <p:nvSpPr>
          <p:cNvPr id="5" name="Ορθογώνιο 4"/>
          <p:cNvSpPr/>
          <p:nvPr/>
        </p:nvSpPr>
        <p:spPr>
          <a:xfrm>
            <a:off x="9959923" y="591655"/>
            <a:ext cx="1863011"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r>
              <a:rPr lang="el-GR" sz="1000" dirty="0">
                <a:solidFill>
                  <a:srgbClr val="BDD7EE"/>
                </a:solidFill>
                <a:latin typeface="Open Sans Hebrew" panose="00000500000000000000" pitchFamily="2" charset="-79"/>
                <a:cs typeface="Open Sans Hebrew" panose="00000500000000000000" pitchFamily="2" charset="-79"/>
              </a:rPr>
              <a:t>101056515</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00818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742073"/>
            <a:ext cx="10868025" cy="679268"/>
          </a:xfrm>
        </p:spPr>
        <p:txBody>
          <a:bodyPr>
            <a:noAutofit/>
          </a:bodyPr>
          <a:lstStyle/>
          <a:p>
            <a:r>
              <a:rPr lang="en-US" sz="3600" b="1" dirty="0">
                <a:solidFill>
                  <a:srgbClr val="232765"/>
                </a:solidFill>
                <a:latin typeface="+mn-lt"/>
              </a:rPr>
              <a:t>Συμπέρασμα</a:t>
            </a:r>
          </a:p>
        </p:txBody>
      </p:sp>
      <p:sp>
        <p:nvSpPr>
          <p:cNvPr id="3" name="Θέση περιεχομένου 2"/>
          <p:cNvSpPr>
            <a:spLocks noGrp="1"/>
          </p:cNvSpPr>
          <p:nvPr>
            <p:ph idx="1"/>
          </p:nvPr>
        </p:nvSpPr>
        <p:spPr>
          <a:xfrm>
            <a:off x="485775" y="2805830"/>
            <a:ext cx="10868025" cy="3142124"/>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l-GR" dirty="0">
                <a:effectLst/>
                <a:latin typeface="Calibri" panose="020F0502020204030204" pitchFamily="34" charset="0"/>
                <a:ea typeface="Calibri" panose="020F0502020204030204" pitchFamily="34" charset="0"/>
                <a:cs typeface="Times New Roman" panose="02020603050405020304" pitchFamily="18" charset="0"/>
              </a:rPr>
              <a:t>Κατανόηση </a:t>
            </a:r>
            <a:r>
              <a:rPr lang="en-US" dirty="0" err="1">
                <a:effectLst/>
                <a:latin typeface="Calibri" panose="020F0502020204030204" pitchFamily="34" charset="0"/>
                <a:ea typeface="Calibri" panose="020F0502020204030204" pitchFamily="34" charset="0"/>
                <a:cs typeface="Times New Roman" panose="02020603050405020304" pitchFamily="18" charset="0"/>
              </a:rPr>
              <a:t>τη</a:t>
            </a:r>
            <a:r>
              <a:rPr lang="el-GR" dirty="0">
                <a:effectLst/>
                <a:latin typeface="Calibri" panose="020F0502020204030204" pitchFamily="34" charset="0"/>
                <a:ea typeface="Calibri" panose="020F0502020204030204" pitchFamily="34" charset="0"/>
                <a:cs typeface="Times New Roman" panose="02020603050405020304" pitchFamily="18" charset="0"/>
              </a:rPr>
              <a:t>ς</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φύση</a:t>
            </a:r>
            <a:r>
              <a:rPr lang="el-GR" dirty="0">
                <a:effectLst/>
                <a:latin typeface="Calibri" panose="020F0502020204030204" pitchFamily="34" charset="0"/>
                <a:ea typeface="Calibri" panose="020F0502020204030204" pitchFamily="34" charset="0"/>
                <a:cs typeface="Times New Roman" panose="02020603050405020304" pitchFamily="18" charset="0"/>
              </a:rPr>
              <a:t>ς</a:t>
            </a:r>
            <a:r>
              <a:rPr lang="en-US" dirty="0">
                <a:effectLst/>
                <a:latin typeface="Calibri" panose="020F0502020204030204" pitchFamily="34" charset="0"/>
                <a:ea typeface="Calibri" panose="020F0502020204030204" pitchFamily="34" charset="0"/>
                <a:cs typeface="Times New Roman" panose="02020603050405020304" pitchFamily="18" charset="0"/>
              </a:rPr>
              <a:t> και </a:t>
            </a:r>
            <a:r>
              <a:rPr lang="en-US" dirty="0" err="1">
                <a:effectLst/>
                <a:latin typeface="Calibri" panose="020F0502020204030204" pitchFamily="34" charset="0"/>
                <a:ea typeface="Calibri" panose="020F0502020204030204" pitchFamily="34" charset="0"/>
                <a:cs typeface="Times New Roman" panose="02020603050405020304" pitchFamily="18" charset="0"/>
              </a:rPr>
              <a:t>το</a:t>
            </a:r>
            <a:r>
              <a:rPr lang="el-GR" dirty="0">
                <a:effectLst/>
                <a:latin typeface="Calibri" panose="020F0502020204030204" pitchFamily="34" charset="0"/>
                <a:ea typeface="Calibri" panose="020F0502020204030204" pitchFamily="34" charset="0"/>
                <a:cs typeface="Times New Roman" panose="02020603050405020304" pitchFamily="18" charset="0"/>
              </a:rPr>
              <a:t>υ</a:t>
            </a:r>
            <a:r>
              <a:rPr lang="en-US" dirty="0">
                <a:effectLst/>
                <a:latin typeface="Calibri" panose="020F0502020204030204" pitchFamily="34" charset="0"/>
                <a:ea typeface="Calibri" panose="020F0502020204030204" pitchFamily="34" charset="0"/>
                <a:cs typeface="Times New Roman" panose="02020603050405020304" pitchFamily="18" charset="0"/>
              </a:rPr>
              <a:t> α</a:t>
            </a:r>
            <a:r>
              <a:rPr lang="en-US" dirty="0" err="1">
                <a:effectLst/>
                <a:latin typeface="Calibri" panose="020F0502020204030204" pitchFamily="34" charset="0"/>
                <a:ea typeface="Calibri" panose="020F0502020204030204" pitchFamily="34" charset="0"/>
                <a:cs typeface="Times New Roman" panose="02020603050405020304" pitchFamily="18" charset="0"/>
              </a:rPr>
              <a:t>ντίκτυ</a:t>
            </a:r>
            <a:r>
              <a:rPr lang="en-US" dirty="0">
                <a:effectLst/>
                <a:latin typeface="Calibri" panose="020F0502020204030204" pitchFamily="34" charset="0"/>
                <a:ea typeface="Calibri" panose="020F0502020204030204" pitchFamily="34" charset="0"/>
                <a:cs typeface="Times New Roman" panose="02020603050405020304" pitchFamily="18" charset="0"/>
              </a:rPr>
              <a:t>πο</a:t>
            </a:r>
            <a:r>
              <a:rPr lang="el-GR" dirty="0">
                <a:effectLst/>
                <a:latin typeface="Calibri" panose="020F0502020204030204" pitchFamily="34" charset="0"/>
                <a:ea typeface="Calibri" panose="020F0502020204030204" pitchFamily="34" charset="0"/>
                <a:cs typeface="Times New Roman" panose="02020603050405020304" pitchFamily="18" charset="0"/>
              </a:rPr>
              <a:t>υ</a:t>
            </a:r>
            <a:r>
              <a:rPr lang="en-US" dirty="0">
                <a:effectLst/>
                <a:latin typeface="Calibri" panose="020F0502020204030204" pitchFamily="34" charset="0"/>
                <a:ea typeface="Calibri" panose="020F0502020204030204" pitchFamily="34" charset="0"/>
                <a:cs typeface="Times New Roman" panose="02020603050405020304" pitchFamily="18" charset="0"/>
              </a:rPr>
              <a:t> των στερεοτύπων</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Αμφισβήτηση των στερεοτύπων μέσω προβληματισμού και δράσης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Δ</a:t>
            </a:r>
            <a:r>
              <a:rPr lang="el-GR" dirty="0" err="1">
                <a:effectLst/>
                <a:latin typeface="Calibri" panose="020F0502020204030204" pitchFamily="34" charset="0"/>
                <a:ea typeface="Calibri" panose="020F0502020204030204" pitchFamily="34" charset="0"/>
                <a:cs typeface="Times New Roman" panose="02020603050405020304" pitchFamily="18" charset="0"/>
              </a:rPr>
              <a:t>έσμευση</a:t>
            </a:r>
            <a:r>
              <a:rPr lang="en-US" dirty="0">
                <a:effectLst/>
                <a:latin typeface="Calibri" panose="020F0502020204030204" pitchFamily="34" charset="0"/>
                <a:ea typeface="Calibri" panose="020F0502020204030204" pitchFamily="34" charset="0"/>
                <a:cs typeface="Times New Roman" panose="02020603050405020304" pitchFamily="18" charset="0"/>
              </a:rPr>
              <a:t> για τη δημιουργία μιας </a:t>
            </a:r>
            <a:r>
              <a:rPr lang="el-GR" dirty="0">
                <a:effectLst/>
                <a:latin typeface="Calibri" panose="020F0502020204030204" pitchFamily="34" charset="0"/>
                <a:ea typeface="Calibri" panose="020F0502020204030204" pitchFamily="34" charset="0"/>
                <a:cs typeface="Times New Roman" panose="02020603050405020304" pitchFamily="18" charset="0"/>
              </a:rPr>
              <a:t>συμπεριληπτικής </a:t>
            </a:r>
            <a:r>
              <a:rPr lang="en-US" dirty="0" err="1">
                <a:effectLst/>
                <a:latin typeface="Calibri" panose="020F0502020204030204" pitchFamily="34" charset="0"/>
                <a:ea typeface="Calibri" panose="020F0502020204030204" pitchFamily="34" charset="0"/>
                <a:cs typeface="Times New Roman" panose="02020603050405020304" pitchFamily="18" charset="0"/>
              </a:rPr>
              <a:t>τάξης</a:t>
            </a:r>
            <a:endParaRPr lang="en-US" sz="1800" dirty="0"/>
          </a:p>
        </p:txBody>
      </p:sp>
    </p:spTree>
    <p:extLst>
      <p:ext uri="{BB962C8B-B14F-4D97-AF65-F5344CB8AC3E}">
        <p14:creationId xmlns:p14="http://schemas.microsoft.com/office/powerpoint/2010/main" val="23164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817229"/>
            <a:ext cx="10868025" cy="679268"/>
          </a:xfrm>
        </p:spPr>
        <p:txBody>
          <a:bodyPr>
            <a:noAutofit/>
          </a:bodyPr>
          <a:lstStyle/>
          <a:p>
            <a:r>
              <a:rPr lang="en-US" sz="3600" b="1" dirty="0">
                <a:solidFill>
                  <a:srgbClr val="232765"/>
                </a:solidFill>
                <a:latin typeface="+mn-lt"/>
              </a:rPr>
              <a:t>Ερωτήσεις και ανοικτή συζήτηση</a:t>
            </a:r>
          </a:p>
        </p:txBody>
      </p:sp>
      <p:sp>
        <p:nvSpPr>
          <p:cNvPr id="3" name="Θέση περιεχομένου 2"/>
          <p:cNvSpPr>
            <a:spLocks noGrp="1"/>
          </p:cNvSpPr>
          <p:nvPr>
            <p:ph idx="1"/>
          </p:nvPr>
        </p:nvSpPr>
        <p:spPr>
          <a:xfrm>
            <a:off x="485775" y="2843408"/>
            <a:ext cx="10868025" cy="3104546"/>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l-GR" dirty="0" err="1">
                <a:effectLst/>
                <a:latin typeface="Calibri" panose="020F0502020204030204" pitchFamily="34" charset="0"/>
                <a:ea typeface="Calibri" panose="020F0502020204030204" pitchFamily="34" charset="0"/>
                <a:cs typeface="Times New Roman" panose="02020603050405020304" pitchFamily="18" charset="0"/>
              </a:rPr>
              <a:t>Ανταλλαγή εμπειριών </a:t>
            </a:r>
            <a:r>
              <a:rPr lang="el-GR" dirty="0">
                <a:effectLst/>
                <a:latin typeface="Calibri" panose="020F0502020204030204" pitchFamily="34" charset="0"/>
                <a:ea typeface="Calibri" panose="020F0502020204030204" pitchFamily="34" charset="0"/>
                <a:cs typeface="Times New Roman" panose="02020603050405020304" pitchFamily="18" charset="0"/>
              </a:rPr>
              <a:t>και </a:t>
            </a:r>
            <a:r>
              <a:rPr lang="el-GR" dirty="0" err="1">
                <a:effectLst/>
                <a:latin typeface="Calibri" panose="020F0502020204030204" pitchFamily="34" charset="0"/>
                <a:ea typeface="Calibri" panose="020F0502020204030204" pitchFamily="34" charset="0"/>
                <a:cs typeface="Times New Roman" panose="02020603050405020304" pitchFamily="18" charset="0"/>
              </a:rPr>
              <a:t>στρατηγικών</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dirty="0" err="1">
                <a:effectLst/>
                <a:latin typeface="Calibri" panose="020F0502020204030204" pitchFamily="34" charset="0"/>
                <a:ea typeface="Calibri" panose="020F0502020204030204" pitchFamily="34" charset="0"/>
                <a:cs typeface="Times New Roman" panose="02020603050405020304" pitchFamily="18" charset="0"/>
              </a:rPr>
              <a:t>Συζητήστε τις προκλήσεις </a:t>
            </a:r>
            <a:r>
              <a:rPr lang="el-GR" dirty="0">
                <a:effectLst/>
                <a:latin typeface="Calibri" panose="020F0502020204030204" pitchFamily="34" charset="0"/>
                <a:ea typeface="Calibri" panose="020F0502020204030204" pitchFamily="34" charset="0"/>
                <a:cs typeface="Times New Roman" panose="02020603050405020304" pitchFamily="18" charset="0"/>
              </a:rPr>
              <a:t>για </a:t>
            </a:r>
            <a:r>
              <a:rPr lang="el-GR" dirty="0" err="1">
                <a:effectLst/>
                <a:latin typeface="Calibri" panose="020F0502020204030204" pitchFamily="34" charset="0"/>
                <a:ea typeface="Calibri" panose="020F0502020204030204" pitchFamily="34" charset="0"/>
                <a:cs typeface="Times New Roman" panose="02020603050405020304" pitchFamily="18" charset="0"/>
              </a:rPr>
              <a:t>την αντιμετώπιση των στερεοτύπων</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Διερεύνηση περαιτέρω δράσεων για την προώθηση της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συμ</a:t>
            </a:r>
            <a:r>
              <a:rPr lang="el-GR" dirty="0" smtClean="0">
                <a:effectLst/>
                <a:latin typeface="Calibri" panose="020F0502020204030204" pitchFamily="34" charset="0"/>
                <a:ea typeface="Calibri" panose="020F0502020204030204" pitchFamily="34" charset="0"/>
                <a:cs typeface="Times New Roman" panose="02020603050405020304" pitchFamily="18" charset="0"/>
              </a:rPr>
              <a:t>περιληπτικό</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τητ</a:t>
            </a:r>
            <a:r>
              <a:rPr lang="en-US" dirty="0" smtClean="0">
                <a:effectLst/>
                <a:latin typeface="Calibri" panose="020F0502020204030204" pitchFamily="34" charset="0"/>
                <a:ea typeface="Calibri" panose="020F0502020204030204" pitchFamily="34" charset="0"/>
                <a:cs typeface="Times New Roman" panose="02020603050405020304" pitchFamily="18" charset="0"/>
              </a:rPr>
              <a:t>ας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344255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794948"/>
            <a:ext cx="1844287" cy="707886"/>
          </a:xfrm>
          <a:prstGeom prst="rect">
            <a:avLst/>
          </a:prstGeom>
        </p:spPr>
        <p:txBody>
          <a:bodyPr wrap="none">
            <a:spAutoFit/>
          </a:bodyPr>
          <a:lstStyle/>
          <a:p>
            <a:r>
              <a:rPr lang="en-GB" sz="2000" b="1" dirty="0">
                <a:solidFill>
                  <a:srgbClr val="BDD7EE"/>
                </a:solidFill>
              </a:rPr>
              <a:t>Ερωτήσεις;</a:t>
            </a:r>
          </a:p>
          <a:p>
            <a:r>
              <a:rPr lang="en-GB" sz="2000" dirty="0">
                <a:solidFill>
                  <a:srgbClr val="BDD7EE"/>
                </a:solidFill>
              </a:rPr>
              <a:t>Στοιχεία επικοινωνίας</a:t>
            </a: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
        <p:nvSpPr>
          <p:cNvPr id="13" name="Isosceles Triangle 51">
            <a:extLst>
              <a:ext uri="{FF2B5EF4-FFF2-40B4-BE49-F238E27FC236}">
                <a16:creationId xmlns:a16="http://schemas.microsoft.com/office/drawing/2014/main" id="{834D0200-A7C9-4849-9693-38100F314608}"/>
              </a:ext>
            </a:extLst>
          </p:cNvPr>
          <p:cNvSpPr/>
          <p:nvPr/>
        </p:nvSpPr>
        <p:spPr>
          <a:xfrm>
            <a:off x="470004" y="4273101"/>
            <a:ext cx="309963" cy="2272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Block Arc 14">
            <a:extLst>
              <a:ext uri="{FF2B5EF4-FFF2-40B4-BE49-F238E27FC236}">
                <a16:creationId xmlns:a16="http://schemas.microsoft.com/office/drawing/2014/main" id="{01462A50-8A4E-4CE8-975E-8760AC97B68A}"/>
              </a:ext>
            </a:extLst>
          </p:cNvPr>
          <p:cNvSpPr/>
          <p:nvPr/>
        </p:nvSpPr>
        <p:spPr>
          <a:xfrm rot="16200000">
            <a:off x="431230" y="4684969"/>
            <a:ext cx="348625" cy="3488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Ορθογώνιο 14"/>
          <p:cNvSpPr/>
          <p:nvPr/>
        </p:nvSpPr>
        <p:spPr>
          <a:xfrm>
            <a:off x="817685" y="3533622"/>
            <a:ext cx="681597" cy="1569660"/>
          </a:xfrm>
          <a:prstGeom prst="rect">
            <a:avLst/>
          </a:prstGeom>
        </p:spPr>
        <p:txBody>
          <a:bodyPr wrap="none">
            <a:spAutoFit/>
          </a:bodyPr>
          <a:lstStyle/>
          <a:p>
            <a:pPr>
              <a:lnSpc>
                <a:spcPct val="200000"/>
              </a:lnSpc>
            </a:pPr>
            <a:r>
              <a:rPr lang="en-GB" sz="1600" dirty="0">
                <a:solidFill>
                  <a:srgbClr val="BDD7EE"/>
                </a:solidFill>
              </a:rPr>
              <a:t>Όνομα</a:t>
            </a:r>
          </a:p>
          <a:p>
            <a:pPr>
              <a:lnSpc>
                <a:spcPct val="200000"/>
              </a:lnSpc>
            </a:pPr>
            <a:r>
              <a:rPr lang="en-GB" sz="1600" dirty="0">
                <a:solidFill>
                  <a:srgbClr val="BDD7EE"/>
                </a:solidFill>
              </a:rPr>
              <a:t>Ηλεκτρονικό ταχυδρομείο</a:t>
            </a:r>
          </a:p>
          <a:p>
            <a:pPr>
              <a:lnSpc>
                <a:spcPct val="200000"/>
              </a:lnSpc>
            </a:pPr>
            <a:r>
              <a:rPr lang="en-GB" sz="1600" dirty="0">
                <a:solidFill>
                  <a:srgbClr val="BDD7EE"/>
                </a:solidFill>
              </a:rPr>
              <a:t>Ιστοσελίδα</a:t>
            </a:r>
          </a:p>
        </p:txBody>
      </p:sp>
      <p:sp>
        <p:nvSpPr>
          <p:cNvPr id="17" name="Round Same Side Corner Rectangle 8">
            <a:extLst>
              <a:ext uri="{FF2B5EF4-FFF2-40B4-BE49-F238E27FC236}">
                <a16:creationId xmlns:a16="http://schemas.microsoft.com/office/drawing/2014/main" id="{7FE9840D-FCBA-436C-9A04-D0E8ACBFE942}"/>
              </a:ext>
            </a:extLst>
          </p:cNvPr>
          <p:cNvSpPr/>
          <p:nvPr/>
        </p:nvSpPr>
        <p:spPr>
          <a:xfrm>
            <a:off x="470004" y="3683561"/>
            <a:ext cx="309963" cy="31043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5203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866"/>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 y="4089383"/>
            <a:ext cx="12192000" cy="1041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b="1" dirty="0">
                <a:solidFill>
                  <a:srgbClr val="68ACDC"/>
                </a:solidFill>
                <a:latin typeface="+mn-lt"/>
                <a:cs typeface="Arial" panose="020B0604020202020204" pitchFamily="34" charset="0"/>
              </a:rPr>
              <a:t>ΕΝΟΤΗΤ</a:t>
            </a:r>
            <a:r>
              <a:rPr lang="en-US" b="1" dirty="0">
                <a:solidFill>
                  <a:srgbClr val="68ACDC"/>
                </a:solidFill>
                <a:latin typeface="+mn-lt"/>
                <a:cs typeface="Arial" panose="020B0604020202020204" pitchFamily="34" charset="0"/>
              </a:rPr>
              <a:t>Α 3</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040" y="2520743"/>
            <a:ext cx="1841920" cy="1816514"/>
          </a:xfrm>
          <a:prstGeom prst="rect">
            <a:avLst/>
          </a:prstGeom>
        </p:spPr>
      </p:pic>
    </p:spTree>
    <p:extLst>
      <p:ext uri="{BB962C8B-B14F-4D97-AF65-F5344CB8AC3E}">
        <p14:creationId xmlns:p14="http://schemas.microsoft.com/office/powerpoint/2010/main" val="155615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514689"/>
            <a:ext cx="9144000" cy="2387600"/>
          </a:xfrm>
        </p:spPr>
        <p:txBody>
          <a:bodyPr>
            <a:normAutofit fontScale="90000"/>
          </a:bodyPr>
          <a:lstStyle/>
          <a:p>
            <a:r>
              <a:rPr lang="en-US" sz="4800" b="1" dirty="0">
                <a:solidFill>
                  <a:srgbClr val="232765"/>
                </a:solidFill>
                <a:latin typeface="+mn-lt"/>
              </a:rPr>
              <a:t/>
            </a:r>
            <a:br>
              <a:rPr lang="en-US" sz="4800" b="1" dirty="0">
                <a:solidFill>
                  <a:srgbClr val="232765"/>
                </a:solidFill>
                <a:latin typeface="+mn-lt"/>
              </a:rPr>
            </a:br>
            <a:r>
              <a:rPr lang="en-US" sz="4800" b="1" dirty="0">
                <a:solidFill>
                  <a:srgbClr val="232765"/>
                </a:solidFill>
                <a:latin typeface="+mn-lt"/>
              </a:rPr>
              <a:t/>
            </a:r>
            <a:br>
              <a:rPr lang="en-US" sz="4800" b="1" dirty="0">
                <a:solidFill>
                  <a:srgbClr val="232765"/>
                </a:solidFill>
                <a:latin typeface="+mn-lt"/>
              </a:rPr>
            </a:br>
            <a:r>
              <a:rPr lang="en-US" sz="4800" b="1" dirty="0">
                <a:solidFill>
                  <a:srgbClr val="232765"/>
                </a:solidFill>
                <a:latin typeface="+mn-lt"/>
              </a:rPr>
              <a:t/>
            </a:r>
            <a:br>
              <a:rPr lang="en-US" sz="4800" b="1" dirty="0">
                <a:solidFill>
                  <a:srgbClr val="232765"/>
                </a:solidFill>
                <a:latin typeface="+mn-lt"/>
              </a:rPr>
            </a:br>
            <a:r>
              <a:rPr lang="en-US" sz="4800" b="1" dirty="0">
                <a:solidFill>
                  <a:srgbClr val="232765"/>
                </a:solidFill>
                <a:latin typeface="+mn-lt"/>
              </a:rPr>
              <a:t>Ενότητα 3 -Αναστοχαστικότητα και αμφισβήτηση του εαυτού</a:t>
            </a:r>
            <a:br>
              <a:rPr lang="en-US" sz="4800" b="1" dirty="0">
                <a:solidFill>
                  <a:srgbClr val="232765"/>
                </a:solidFill>
                <a:latin typeface="+mn-lt"/>
              </a:rPr>
            </a:br>
            <a:r>
              <a:rPr lang="el-GR" sz="4800" b="1" dirty="0">
                <a:solidFill>
                  <a:srgbClr val="232765"/>
                </a:solidFill>
                <a:latin typeface="+mn-lt"/>
              </a:rPr>
              <a:t/>
            </a:r>
            <a:br>
              <a:rPr lang="el-GR" sz="4800" b="1" dirty="0">
                <a:solidFill>
                  <a:srgbClr val="232765"/>
                </a:solidFill>
                <a:latin typeface="+mn-lt"/>
              </a:rPr>
            </a:br>
            <a:r>
              <a:rPr lang="en-US" sz="4800" b="1" dirty="0">
                <a:solidFill>
                  <a:srgbClr val="232765"/>
                </a:solidFill>
                <a:latin typeface="+mn-lt"/>
              </a:rPr>
              <a:t>Ενότητα 3.3 - Στερεότυπα</a:t>
            </a:r>
          </a:p>
        </p:txBody>
      </p:sp>
      <p:sp>
        <p:nvSpPr>
          <p:cNvPr id="3" name="Υπότιτλος 2"/>
          <p:cNvSpPr>
            <a:spLocks noGrp="1"/>
          </p:cNvSpPr>
          <p:nvPr>
            <p:ph type="subTitle" idx="1"/>
          </p:nvPr>
        </p:nvSpPr>
        <p:spPr>
          <a:xfrm>
            <a:off x="1524000" y="3902289"/>
            <a:ext cx="9144000" cy="1655762"/>
          </a:xfrm>
        </p:spPr>
        <p:txBody>
          <a:bodyPr/>
          <a:lstStyle/>
          <a:p>
            <a:r>
              <a:rPr lang="en-US" b="1" dirty="0">
                <a:solidFill>
                  <a:srgbClr val="232765"/>
                </a:solidFill>
              </a:rPr>
              <a:t>Τι είναι τα στερεότυπα και πώς καταλήγουμε να τα διατηρούμε;</a:t>
            </a:r>
          </a:p>
          <a:p>
            <a:endParaRPr lang="en-US" b="1" dirty="0">
              <a:solidFill>
                <a:srgbClr val="67ADDB"/>
              </a:solidFill>
            </a:endParaRPr>
          </a:p>
        </p:txBody>
      </p:sp>
    </p:spTree>
    <p:extLst>
      <p:ext uri="{BB962C8B-B14F-4D97-AF65-F5344CB8AC3E}">
        <p14:creationId xmlns:p14="http://schemas.microsoft.com/office/powerpoint/2010/main" val="259037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6" y="1691969"/>
            <a:ext cx="10868025" cy="679268"/>
          </a:xfrm>
        </p:spPr>
        <p:txBody>
          <a:bodyPr>
            <a:noAutofit/>
          </a:bodyPr>
          <a:lstStyle/>
          <a:p>
            <a:r>
              <a:rPr lang="en-US" sz="3600" b="1" dirty="0">
                <a:solidFill>
                  <a:srgbClr val="232765"/>
                </a:solidFill>
                <a:latin typeface="+mn-lt"/>
              </a:rPr>
              <a:t>Τι είναι τα στερεότυπα;</a:t>
            </a:r>
          </a:p>
        </p:txBody>
      </p:sp>
      <p:sp>
        <p:nvSpPr>
          <p:cNvPr id="3" name="Θέση περιεχομένου 2"/>
          <p:cNvSpPr>
            <a:spLocks noGrp="1"/>
          </p:cNvSpPr>
          <p:nvPr>
            <p:ph idx="1"/>
          </p:nvPr>
        </p:nvSpPr>
        <p:spPr>
          <a:xfrm>
            <a:off x="485776" y="2768252"/>
            <a:ext cx="4906736" cy="3179702"/>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l-GR" dirty="0" err="1">
                <a:effectLst/>
                <a:latin typeface="Calibri" panose="020F0502020204030204" pitchFamily="34" charset="0"/>
                <a:ea typeface="Calibri" panose="020F0502020204030204" pitchFamily="34" charset="0"/>
                <a:cs typeface="Times New Roman" panose="02020603050405020304" pitchFamily="18" charset="0"/>
              </a:rPr>
              <a:t>Απλοποιημένες πεποιθήσεις για τις ομάδες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dirty="0" err="1">
                <a:effectLst/>
                <a:latin typeface="Calibri" panose="020F0502020204030204" pitchFamily="34" charset="0"/>
                <a:ea typeface="Calibri" panose="020F0502020204030204" pitchFamily="34" charset="0"/>
                <a:cs typeface="Times New Roman" panose="02020603050405020304" pitchFamily="18" charset="0"/>
              </a:rPr>
              <a:t>Με </a:t>
            </a:r>
            <a:r>
              <a:rPr lang="el-GR" dirty="0">
                <a:effectLst/>
                <a:latin typeface="Calibri" panose="020F0502020204030204" pitchFamily="34" charset="0"/>
                <a:ea typeface="Calibri" panose="020F0502020204030204" pitchFamily="34" charset="0"/>
                <a:cs typeface="Times New Roman" panose="02020603050405020304" pitchFamily="18" charset="0"/>
              </a:rPr>
              <a:t>βάση </a:t>
            </a:r>
            <a:r>
              <a:rPr lang="el-GR" dirty="0" err="1">
                <a:effectLst/>
                <a:latin typeface="Calibri" panose="020F0502020204030204" pitchFamily="34" charset="0"/>
                <a:ea typeface="Calibri" panose="020F0502020204030204" pitchFamily="34" charset="0"/>
                <a:cs typeface="Times New Roman" panose="02020603050405020304" pitchFamily="18" charset="0"/>
              </a:rPr>
              <a:t>γενικεύσεις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dirty="0">
                <a:effectLst/>
                <a:latin typeface="Calibri" panose="020F0502020204030204" pitchFamily="34" charset="0"/>
                <a:ea typeface="Calibri" panose="020F0502020204030204" pitchFamily="34" charset="0"/>
                <a:cs typeface="Times New Roman" panose="02020603050405020304" pitchFamily="18" charset="0"/>
              </a:rPr>
              <a:t>Συχνά </a:t>
            </a:r>
            <a:r>
              <a:rPr lang="el-GR" dirty="0" smtClean="0">
                <a:effectLst/>
                <a:latin typeface="Calibri" panose="020F0502020204030204" pitchFamily="34" charset="0"/>
                <a:ea typeface="Calibri" panose="020F0502020204030204" pitchFamily="34" charset="0"/>
                <a:cs typeface="Times New Roman" panose="02020603050405020304" pitchFamily="18" charset="0"/>
              </a:rPr>
              <a:t>τα στερεότυπα είναι ανακριβή </a:t>
            </a:r>
            <a:r>
              <a:rPr lang="el-GR">
                <a:effectLst/>
                <a:latin typeface="Calibri" panose="020F0502020204030204" pitchFamily="34" charset="0"/>
                <a:ea typeface="Calibri" panose="020F0502020204030204" pitchFamily="34" charset="0"/>
                <a:cs typeface="Times New Roman" panose="02020603050405020304" pitchFamily="18" charset="0"/>
              </a:rPr>
              <a:t>και </a:t>
            </a:r>
            <a:r>
              <a:rPr lang="el-GR" smtClean="0">
                <a:effectLst/>
                <a:latin typeface="Calibri" panose="020F0502020204030204" pitchFamily="34" charset="0"/>
                <a:ea typeface="Calibri" panose="020F0502020204030204" pitchFamily="34" charset="0"/>
                <a:cs typeface="Times New Roman" panose="02020603050405020304" pitchFamily="18" charset="0"/>
              </a:rPr>
              <a:t>επιβλαβή</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5" name="Εικόνα 4">
            <a:extLst>
              <a:ext uri="{FF2B5EF4-FFF2-40B4-BE49-F238E27FC236}">
                <a16:creationId xmlns:a16="http://schemas.microsoft.com/office/drawing/2014/main" id="{694CEAEA-237D-8F33-F927-8C29B297F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511" y="342900"/>
            <a:ext cx="6172199" cy="6172199"/>
          </a:xfrm>
          <a:prstGeom prst="rect">
            <a:avLst/>
          </a:prstGeom>
        </p:spPr>
      </p:pic>
    </p:spTree>
    <p:extLst>
      <p:ext uri="{BB962C8B-B14F-4D97-AF65-F5344CB8AC3E}">
        <p14:creationId xmlns:p14="http://schemas.microsoft.com/office/powerpoint/2010/main" val="266901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p:nvPr/>
        </p:nvSpPr>
        <p:spPr>
          <a:xfrm>
            <a:off x="1996801" y="3719810"/>
            <a:ext cx="6560345" cy="74268"/>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 name="Oval 3"/>
          <p:cNvSpPr/>
          <p:nvPr/>
        </p:nvSpPr>
        <p:spPr>
          <a:xfrm>
            <a:off x="1804780" y="3551789"/>
            <a:ext cx="384043" cy="384043"/>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4530785" y="3551789"/>
            <a:ext cx="384043" cy="384043"/>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1" name="Oval 10"/>
          <p:cNvSpPr/>
          <p:nvPr/>
        </p:nvSpPr>
        <p:spPr>
          <a:xfrm>
            <a:off x="7256791" y="3551789"/>
            <a:ext cx="384043" cy="384043"/>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5" name="TextBox 14"/>
          <p:cNvSpPr txBox="1"/>
          <p:nvPr/>
        </p:nvSpPr>
        <p:spPr>
          <a:xfrm>
            <a:off x="1114901" y="4102529"/>
            <a:ext cx="1763801" cy="584775"/>
          </a:xfrm>
          <a:prstGeom prst="rect">
            <a:avLst/>
          </a:prstGeom>
          <a:noFill/>
        </p:spPr>
        <p:txBody>
          <a:bodyPr wrap="square" rtlCol="0">
            <a:spAutoFit/>
          </a:bodyPr>
          <a:lstStyle/>
          <a:p>
            <a:pPr algn="ctr"/>
            <a:r>
              <a:rPr lang="en-US" altLang="ko-KR" sz="1600" b="1" dirty="0">
                <a:solidFill>
                  <a:srgbClr val="67ADDB"/>
                </a:solidFill>
                <a:cs typeface="Arial" pitchFamily="34" charset="0"/>
              </a:rPr>
              <a:t>Μαθαίνεται μέσω της κοινωνικοποίησης</a:t>
            </a:r>
            <a:endParaRPr lang="ko-KR" altLang="en-US" sz="1600" b="1" dirty="0">
              <a:solidFill>
                <a:srgbClr val="67ADDB"/>
              </a:solidFill>
              <a:cs typeface="Arial" pitchFamily="34" charset="0"/>
            </a:endParaRPr>
          </a:p>
        </p:txBody>
      </p:sp>
      <p:sp>
        <p:nvSpPr>
          <p:cNvPr id="18" name="TextBox 17"/>
          <p:cNvSpPr txBox="1"/>
          <p:nvPr/>
        </p:nvSpPr>
        <p:spPr>
          <a:xfrm>
            <a:off x="3840906" y="4118571"/>
            <a:ext cx="1763801" cy="584775"/>
          </a:xfrm>
          <a:prstGeom prst="rect">
            <a:avLst/>
          </a:prstGeom>
          <a:noFill/>
        </p:spPr>
        <p:txBody>
          <a:bodyPr wrap="square" rtlCol="0">
            <a:spAutoFit/>
          </a:bodyPr>
          <a:lstStyle/>
          <a:p>
            <a:pPr algn="ctr"/>
            <a:r>
              <a:rPr lang="en-US" altLang="ko-KR" sz="1600" b="1" dirty="0">
                <a:solidFill>
                  <a:srgbClr val="67ADDB"/>
                </a:solidFill>
                <a:cs typeface="Arial" pitchFamily="34" charset="0"/>
              </a:rPr>
              <a:t>Ενισχύεται από τα μέσα ενημέρωσης και τον πολιτισμό</a:t>
            </a:r>
            <a:endParaRPr lang="ko-KR" altLang="en-US" sz="1600" b="1" dirty="0">
              <a:solidFill>
                <a:srgbClr val="67ADDB"/>
              </a:solidFill>
              <a:cs typeface="Arial" pitchFamily="34" charset="0"/>
            </a:endParaRPr>
          </a:p>
        </p:txBody>
      </p:sp>
      <p:sp>
        <p:nvSpPr>
          <p:cNvPr id="21" name="TextBox 20"/>
          <p:cNvSpPr txBox="1"/>
          <p:nvPr/>
        </p:nvSpPr>
        <p:spPr>
          <a:xfrm>
            <a:off x="6566912" y="4118571"/>
            <a:ext cx="1763801" cy="830997"/>
          </a:xfrm>
          <a:prstGeom prst="rect">
            <a:avLst/>
          </a:prstGeom>
          <a:noFill/>
        </p:spPr>
        <p:txBody>
          <a:bodyPr wrap="square" rtlCol="0">
            <a:spAutoFit/>
          </a:bodyPr>
          <a:lstStyle/>
          <a:p>
            <a:pPr algn="ctr"/>
            <a:r>
              <a:rPr lang="en-GB" altLang="ko-KR" sz="1600" b="1" dirty="0" smtClean="0">
                <a:solidFill>
                  <a:srgbClr val="67ADDB"/>
                </a:solidFill>
                <a:cs typeface="Arial" pitchFamily="34" charset="0"/>
              </a:rPr>
              <a:t>Πα</a:t>
            </a:r>
            <a:r>
              <a:rPr lang="en-GB" altLang="ko-KR" sz="1600" b="1" dirty="0" err="1" smtClean="0">
                <a:solidFill>
                  <a:srgbClr val="67ADDB"/>
                </a:solidFill>
                <a:cs typeface="Arial" pitchFamily="34" charset="0"/>
              </a:rPr>
              <a:t>γι</a:t>
            </a:r>
            <a:r>
              <a:rPr lang="el-GR" altLang="ko-KR" sz="1600" b="1" dirty="0" err="1" smtClean="0">
                <a:solidFill>
                  <a:srgbClr val="67ADDB"/>
                </a:solidFill>
                <a:cs typeface="Arial" pitchFamily="34" charset="0"/>
              </a:rPr>
              <a:t>ώνεται</a:t>
            </a:r>
            <a:r>
              <a:rPr lang="en-GB" altLang="ko-KR" sz="1600" b="1" dirty="0" smtClean="0">
                <a:solidFill>
                  <a:srgbClr val="67ADDB"/>
                </a:solidFill>
                <a:cs typeface="Arial" pitchFamily="34" charset="0"/>
              </a:rPr>
              <a:t> </a:t>
            </a:r>
            <a:r>
              <a:rPr lang="en-GB" altLang="ko-KR" sz="1600" b="1" dirty="0">
                <a:solidFill>
                  <a:srgbClr val="67ADDB"/>
                </a:solidFill>
                <a:cs typeface="Arial" pitchFamily="34" charset="0"/>
              </a:rPr>
              <a:t>από κοινωνικούς κανόνες</a:t>
            </a:r>
            <a:endParaRPr lang="ko-KR" altLang="en-US" sz="1600" b="1" dirty="0">
              <a:solidFill>
                <a:srgbClr val="67ADDB"/>
              </a:solidFill>
              <a:cs typeface="Arial" pitchFamily="34" charset="0"/>
            </a:endParaRPr>
          </a:p>
        </p:txBody>
      </p:sp>
      <p:sp>
        <p:nvSpPr>
          <p:cNvPr id="25" name="Τίτλος 1"/>
          <p:cNvSpPr>
            <a:spLocks noGrp="1"/>
          </p:cNvSpPr>
          <p:nvPr>
            <p:ph type="title"/>
          </p:nvPr>
        </p:nvSpPr>
        <p:spPr>
          <a:xfrm>
            <a:off x="473249" y="1617915"/>
            <a:ext cx="10868025" cy="679268"/>
          </a:xfrm>
        </p:spPr>
        <p:txBody>
          <a:bodyPr>
            <a:noAutofit/>
          </a:bodyPr>
          <a:lstStyle/>
          <a:p>
            <a:r>
              <a:rPr lang="en-US" sz="3600" b="1" dirty="0">
                <a:solidFill>
                  <a:srgbClr val="67ADDB"/>
                </a:solidFill>
                <a:latin typeface="+mn-lt"/>
              </a:rPr>
              <a:t>Πώς καταλήγουμε σε στερεότυπα;</a:t>
            </a:r>
          </a:p>
        </p:txBody>
      </p:sp>
      <p:sp>
        <p:nvSpPr>
          <p:cNvPr id="27" name="Oval 26">
            <a:extLst>
              <a:ext uri="{FF2B5EF4-FFF2-40B4-BE49-F238E27FC236}">
                <a16:creationId xmlns:a16="http://schemas.microsoft.com/office/drawing/2014/main" id="{CB9E09FA-E47C-44E0-ABD2-BFF6B8EC02EE}"/>
              </a:ext>
            </a:extLst>
          </p:cNvPr>
          <p:cNvSpPr/>
          <p:nvPr/>
        </p:nvSpPr>
        <p:spPr>
          <a:xfrm>
            <a:off x="7280201" y="2815965"/>
            <a:ext cx="322665" cy="385063"/>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2527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16">
            <a:extLst>
              <a:ext uri="{FF2B5EF4-FFF2-40B4-BE49-F238E27FC236}">
                <a16:creationId xmlns:a16="http://schemas.microsoft.com/office/drawing/2014/main" id="{4DB34486-9EB8-4841-BF35-623ACD080C3A}"/>
              </a:ext>
            </a:extLst>
          </p:cNvPr>
          <p:cNvSpPr/>
          <p:nvPr/>
        </p:nvSpPr>
        <p:spPr>
          <a:xfrm rot="2700000">
            <a:off x="4615864" y="2770124"/>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252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ectangle 9">
            <a:extLst>
              <a:ext uri="{FF2B5EF4-FFF2-40B4-BE49-F238E27FC236}">
                <a16:creationId xmlns:a16="http://schemas.microsoft.com/office/drawing/2014/main" id="{F81332D1-E729-49AE-AEA8-F6800870EB1C}"/>
              </a:ext>
            </a:extLst>
          </p:cNvPr>
          <p:cNvSpPr/>
          <p:nvPr/>
        </p:nvSpPr>
        <p:spPr>
          <a:xfrm>
            <a:off x="1804779" y="2862767"/>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252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 name="Εικόνα 2">
            <a:extLst>
              <a:ext uri="{FF2B5EF4-FFF2-40B4-BE49-F238E27FC236}">
                <a16:creationId xmlns:a16="http://schemas.microsoft.com/office/drawing/2014/main" id="{D6DCD885-20DC-F751-6A80-5D0C7CA1A8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167" y="2318585"/>
            <a:ext cx="2950985" cy="2950985"/>
          </a:xfrm>
          <a:prstGeom prst="rect">
            <a:avLst/>
          </a:prstGeom>
        </p:spPr>
      </p:pic>
    </p:spTree>
    <p:extLst>
      <p:ext uri="{BB962C8B-B14F-4D97-AF65-F5344CB8AC3E}">
        <p14:creationId xmlns:p14="http://schemas.microsoft.com/office/powerpoint/2010/main" val="427664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ardrop 4"/>
          <p:cNvSpPr/>
          <p:nvPr/>
        </p:nvSpPr>
        <p:spPr>
          <a:xfrm rot="5400000">
            <a:off x="5008322" y="2702074"/>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6" name="Oval 5"/>
          <p:cNvSpPr/>
          <p:nvPr/>
        </p:nvSpPr>
        <p:spPr>
          <a:xfrm>
            <a:off x="5084560" y="2778312"/>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3" name="Teardrop 7"/>
          <p:cNvSpPr/>
          <p:nvPr/>
        </p:nvSpPr>
        <p:spPr>
          <a:xfrm rot="5400000">
            <a:off x="4872104" y="3745641"/>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4" name="Oval 8"/>
          <p:cNvSpPr/>
          <p:nvPr/>
        </p:nvSpPr>
        <p:spPr>
          <a:xfrm>
            <a:off x="4948342" y="3821879"/>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9" name="Teardrop 13"/>
          <p:cNvSpPr/>
          <p:nvPr/>
        </p:nvSpPr>
        <p:spPr>
          <a:xfrm rot="16200000" flipH="1">
            <a:off x="6093011" y="3389832"/>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0" name="Oval 14"/>
          <p:cNvSpPr/>
          <p:nvPr/>
        </p:nvSpPr>
        <p:spPr>
          <a:xfrm flipH="1">
            <a:off x="6169248" y="3466070"/>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2" name="Rectangle 18"/>
          <p:cNvSpPr/>
          <p:nvPr/>
        </p:nvSpPr>
        <p:spPr>
          <a:xfrm>
            <a:off x="5955864" y="3618000"/>
            <a:ext cx="72000" cy="3240000"/>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3" name="Rectangle 19"/>
          <p:cNvSpPr/>
          <p:nvPr/>
        </p:nvSpPr>
        <p:spPr>
          <a:xfrm>
            <a:off x="6093011" y="4374000"/>
            <a:ext cx="72000" cy="2484000"/>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Rectangle 20"/>
          <p:cNvSpPr/>
          <p:nvPr/>
        </p:nvSpPr>
        <p:spPr>
          <a:xfrm>
            <a:off x="5818717" y="4374000"/>
            <a:ext cx="72000" cy="2484000"/>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9" name="Teardrop 6"/>
          <p:cNvSpPr/>
          <p:nvPr/>
        </p:nvSpPr>
        <p:spPr>
          <a:xfrm rot="8100000">
            <a:off x="6456718" y="3753541"/>
            <a:ext cx="293279" cy="29328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2327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6" name="TextBox 30"/>
          <p:cNvSpPr txBox="1"/>
          <p:nvPr/>
        </p:nvSpPr>
        <p:spPr>
          <a:xfrm>
            <a:off x="2341636" y="2780741"/>
            <a:ext cx="2539483"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rgbClr val="67ADDB"/>
                </a:solidFill>
                <a:cs typeface="Arial" pitchFamily="34" charset="0"/>
              </a:rPr>
              <a:t>Περιθωριοποίηση ομάδων</a:t>
            </a:r>
            <a:endParaRPr lang="ko-KR" altLang="en-US" sz="1600" b="1" dirty="0">
              <a:solidFill>
                <a:srgbClr val="67ADDB"/>
              </a:solidFill>
              <a:cs typeface="Arial" pitchFamily="34" charset="0"/>
            </a:endParaRPr>
          </a:p>
        </p:txBody>
      </p:sp>
      <p:sp>
        <p:nvSpPr>
          <p:cNvPr id="54" name="TextBox 33"/>
          <p:cNvSpPr txBox="1"/>
          <p:nvPr/>
        </p:nvSpPr>
        <p:spPr>
          <a:xfrm>
            <a:off x="2243225" y="3793531"/>
            <a:ext cx="2539483"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rgbClr val="67ADDB"/>
                </a:solidFill>
                <a:cs typeface="Arial" pitchFamily="34" charset="0"/>
              </a:rPr>
              <a:t>Στερεοτυπική απειλή</a:t>
            </a:r>
            <a:endParaRPr lang="ko-KR" altLang="en-US" sz="1600" b="1" dirty="0">
              <a:solidFill>
                <a:srgbClr val="67ADDB"/>
              </a:solidFill>
              <a:cs typeface="Arial" pitchFamily="34" charset="0"/>
            </a:endParaRPr>
          </a:p>
        </p:txBody>
      </p:sp>
      <p:sp>
        <p:nvSpPr>
          <p:cNvPr id="50" name="TextBox 39"/>
          <p:cNvSpPr txBox="1"/>
          <p:nvPr/>
        </p:nvSpPr>
        <p:spPr>
          <a:xfrm>
            <a:off x="7296188" y="3500351"/>
            <a:ext cx="2539483" cy="58477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rgbClr val="67ADDB"/>
                </a:solidFill>
                <a:cs typeface="Arial" pitchFamily="34" charset="0"/>
              </a:rPr>
              <a:t>Αιτιολόγηση των διακρίσεων</a:t>
            </a:r>
            <a:endParaRPr lang="ko-KR" altLang="en-US" sz="1600" b="1" dirty="0">
              <a:solidFill>
                <a:srgbClr val="67ADDB"/>
              </a:solidFill>
              <a:cs typeface="Arial" pitchFamily="34" charset="0"/>
            </a:endParaRPr>
          </a:p>
        </p:txBody>
      </p:sp>
      <p:sp>
        <p:nvSpPr>
          <p:cNvPr id="67" name="Τίτλος 1"/>
          <p:cNvSpPr>
            <a:spLocks noGrp="1"/>
          </p:cNvSpPr>
          <p:nvPr>
            <p:ph type="title"/>
          </p:nvPr>
        </p:nvSpPr>
        <p:spPr>
          <a:xfrm>
            <a:off x="518768" y="1434309"/>
            <a:ext cx="10868025" cy="679268"/>
          </a:xfrm>
        </p:spPr>
        <p:txBody>
          <a:bodyPr>
            <a:noAutofit/>
          </a:bodyPr>
          <a:lstStyle/>
          <a:p>
            <a:r>
              <a:rPr lang="en-US" sz="3600" b="1" dirty="0">
                <a:solidFill>
                  <a:srgbClr val="67ADDB"/>
                </a:solidFill>
                <a:latin typeface="+mn-lt"/>
              </a:rPr>
              <a:t>Ο αντίκτυπος των στερεοτύπων</a:t>
            </a:r>
          </a:p>
        </p:txBody>
      </p:sp>
      <p:sp>
        <p:nvSpPr>
          <p:cNvPr id="69" name="Oval 26">
            <a:extLst>
              <a:ext uri="{FF2B5EF4-FFF2-40B4-BE49-F238E27FC236}">
                <a16:creationId xmlns:a16="http://schemas.microsoft.com/office/drawing/2014/main" id="{CB9E09FA-E47C-44E0-ABD2-BFF6B8EC02EE}"/>
              </a:ext>
            </a:extLst>
          </p:cNvPr>
          <p:cNvSpPr/>
          <p:nvPr/>
        </p:nvSpPr>
        <p:spPr>
          <a:xfrm>
            <a:off x="5346166" y="2997768"/>
            <a:ext cx="322665" cy="385063"/>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2527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1" name="Rectangle 9">
            <a:extLst>
              <a:ext uri="{FF2B5EF4-FFF2-40B4-BE49-F238E27FC236}">
                <a16:creationId xmlns:a16="http://schemas.microsoft.com/office/drawing/2014/main" id="{F81332D1-E729-49AE-AEA8-F6800870EB1C}"/>
              </a:ext>
            </a:extLst>
          </p:cNvPr>
          <p:cNvSpPr/>
          <p:nvPr/>
        </p:nvSpPr>
        <p:spPr>
          <a:xfrm>
            <a:off x="5158545" y="4063783"/>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252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 name="Εικόνα 2">
            <a:extLst>
              <a:ext uri="{FF2B5EF4-FFF2-40B4-BE49-F238E27FC236}">
                <a16:creationId xmlns:a16="http://schemas.microsoft.com/office/drawing/2014/main" id="{7A49382F-77F7-F6E2-8B20-A54A7EF840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661" y="1291606"/>
            <a:ext cx="4132085" cy="4132085"/>
          </a:xfrm>
          <a:prstGeom prst="rect">
            <a:avLst/>
          </a:prstGeom>
        </p:spPr>
      </p:pic>
    </p:spTree>
    <p:extLst>
      <p:ext uri="{BB962C8B-B14F-4D97-AF65-F5344CB8AC3E}">
        <p14:creationId xmlns:p14="http://schemas.microsoft.com/office/powerpoint/2010/main" val="296133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6" y="1609180"/>
            <a:ext cx="7192736" cy="679268"/>
          </a:xfrm>
        </p:spPr>
        <p:txBody>
          <a:bodyPr>
            <a:noAutofit/>
          </a:bodyPr>
          <a:lstStyle/>
          <a:p>
            <a:r>
              <a:rPr lang="en-US" sz="3600" b="1" dirty="0">
                <a:solidFill>
                  <a:srgbClr val="232765"/>
                </a:solidFill>
                <a:latin typeface="+mn-lt"/>
              </a:rPr>
              <a:t>Στρατηγικές για την αμφισβήτηση των στερεοτύπων</a:t>
            </a:r>
          </a:p>
        </p:txBody>
      </p:sp>
      <p:sp>
        <p:nvSpPr>
          <p:cNvPr id="3" name="Θέση περιεχομένου 2"/>
          <p:cNvSpPr>
            <a:spLocks noGrp="1"/>
          </p:cNvSpPr>
          <p:nvPr>
            <p:ph idx="1"/>
          </p:nvPr>
        </p:nvSpPr>
        <p:spPr>
          <a:xfrm>
            <a:off x="485775" y="2764836"/>
            <a:ext cx="7192737" cy="3183118"/>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l-GR" dirty="0" err="1">
                <a:effectLst/>
                <a:latin typeface="Calibri" panose="020F0502020204030204" pitchFamily="34" charset="0"/>
                <a:ea typeface="Calibri" panose="020F0502020204030204" pitchFamily="34" charset="0"/>
                <a:cs typeface="Times New Roman" panose="02020603050405020304" pitchFamily="18" charset="0"/>
              </a:rPr>
              <a:t>Αυτοαναστοχασμός </a:t>
            </a:r>
            <a:r>
              <a:rPr lang="el-GR" dirty="0">
                <a:effectLst/>
                <a:latin typeface="Calibri" panose="020F0502020204030204" pitchFamily="34" charset="0"/>
                <a:ea typeface="Calibri" panose="020F0502020204030204" pitchFamily="34" charset="0"/>
                <a:cs typeface="Times New Roman" panose="02020603050405020304" pitchFamily="18" charset="0"/>
              </a:rPr>
              <a:t>και </a:t>
            </a:r>
            <a:r>
              <a:rPr lang="el-GR" dirty="0" err="1">
                <a:effectLst/>
                <a:latin typeface="Calibri" panose="020F0502020204030204" pitchFamily="34" charset="0"/>
                <a:ea typeface="Calibri" panose="020F0502020204030204" pitchFamily="34" charset="0"/>
                <a:cs typeface="Times New Roman" panose="02020603050405020304" pitchFamily="18" charset="0"/>
              </a:rPr>
              <a:t>συνειδητοποίηση των προκαταλήψεων</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dirty="0" err="1">
                <a:effectLst/>
                <a:latin typeface="Calibri" panose="020F0502020204030204" pitchFamily="34" charset="0"/>
                <a:ea typeface="Calibri" panose="020F0502020204030204" pitchFamily="34" charset="0"/>
                <a:cs typeface="Times New Roman" panose="02020603050405020304" pitchFamily="18" charset="0"/>
              </a:rPr>
              <a:t>Πρόγραμμα σπουδών </a:t>
            </a:r>
            <a:r>
              <a:rPr lang="el-GR" dirty="0">
                <a:effectLst/>
                <a:latin typeface="Calibri" panose="020F0502020204030204" pitchFamily="34" charset="0"/>
                <a:ea typeface="Calibri" panose="020F0502020204030204" pitchFamily="34" charset="0"/>
                <a:cs typeface="Times New Roman" panose="02020603050405020304" pitchFamily="18" charset="0"/>
              </a:rPr>
              <a:t>και </a:t>
            </a:r>
            <a:r>
              <a:rPr lang="el-GR" dirty="0" err="1">
                <a:effectLst/>
                <a:latin typeface="Calibri" panose="020F0502020204030204" pitchFamily="34" charset="0"/>
                <a:ea typeface="Calibri" panose="020F0502020204030204" pitchFamily="34" charset="0"/>
                <a:cs typeface="Times New Roman" panose="02020603050405020304" pitchFamily="18" charset="0"/>
              </a:rPr>
              <a:t>αξιολόγηση υλικού</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dirty="0" err="1">
                <a:effectLst/>
                <a:latin typeface="Calibri" panose="020F0502020204030204" pitchFamily="34" charset="0"/>
                <a:ea typeface="Calibri" panose="020F0502020204030204" pitchFamily="34" charset="0"/>
                <a:cs typeface="Times New Roman" panose="02020603050405020304" pitchFamily="18" charset="0"/>
              </a:rPr>
              <a:t>Προώθηση της κριτικής σκέψης των μαθητών</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5" name="Εικόνα 4">
            <a:extLst>
              <a:ext uri="{FF2B5EF4-FFF2-40B4-BE49-F238E27FC236}">
                <a16:creationId xmlns:a16="http://schemas.microsoft.com/office/drawing/2014/main" id="{92C0CFEA-DA38-232C-1B0A-DC97B916E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143" y="196078"/>
            <a:ext cx="3248025" cy="3248025"/>
          </a:xfrm>
          <a:prstGeom prst="rect">
            <a:avLst/>
          </a:prstGeom>
        </p:spPr>
      </p:pic>
      <p:pic>
        <p:nvPicPr>
          <p:cNvPr id="7" name="Εικόνα 6">
            <a:extLst>
              <a:ext uri="{FF2B5EF4-FFF2-40B4-BE49-F238E27FC236}">
                <a16:creationId xmlns:a16="http://schemas.microsoft.com/office/drawing/2014/main" id="{75472CFA-DC67-A024-D085-DB71399DBA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143" y="3515951"/>
            <a:ext cx="3248025" cy="3248025"/>
          </a:xfrm>
          <a:prstGeom prst="rect">
            <a:avLst/>
          </a:prstGeom>
        </p:spPr>
      </p:pic>
    </p:spTree>
    <p:extLst>
      <p:ext uri="{BB962C8B-B14F-4D97-AF65-F5344CB8AC3E}">
        <p14:creationId xmlns:p14="http://schemas.microsoft.com/office/powerpoint/2010/main" val="334601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817228"/>
            <a:ext cx="10868025" cy="679268"/>
          </a:xfrm>
        </p:spPr>
        <p:txBody>
          <a:bodyPr>
            <a:noAutofit/>
          </a:bodyPr>
          <a:lstStyle/>
          <a:p>
            <a:r>
              <a:rPr lang="en-US" sz="3600" b="1" dirty="0">
                <a:solidFill>
                  <a:srgbClr val="232765"/>
                </a:solidFill>
                <a:latin typeface="+mn-lt"/>
              </a:rPr>
              <a:t>Χτίζοντας μια </a:t>
            </a:r>
            <a:r>
              <a:rPr lang="el-GR" sz="3600" b="1" dirty="0">
                <a:solidFill>
                  <a:srgbClr val="232765"/>
                </a:solidFill>
                <a:latin typeface="+mn-lt"/>
              </a:rPr>
              <a:t>συμπεριληπτική </a:t>
            </a:r>
            <a:r>
              <a:rPr lang="en-US" sz="3600" b="1" dirty="0" err="1">
                <a:solidFill>
                  <a:srgbClr val="232765"/>
                </a:solidFill>
                <a:latin typeface="+mn-lt"/>
              </a:rPr>
              <a:t>τάξη</a:t>
            </a:r>
            <a:endParaRPr lang="en-US" sz="3600" b="1" dirty="0">
              <a:solidFill>
                <a:srgbClr val="232765"/>
              </a:solidFill>
              <a:latin typeface="+mn-lt"/>
            </a:endParaRPr>
          </a:p>
        </p:txBody>
      </p:sp>
      <p:sp>
        <p:nvSpPr>
          <p:cNvPr id="3" name="Θέση περιεχομένου 2"/>
          <p:cNvSpPr>
            <a:spLocks noGrp="1"/>
          </p:cNvSpPr>
          <p:nvPr>
            <p:ph idx="1"/>
          </p:nvPr>
        </p:nvSpPr>
        <p:spPr>
          <a:xfrm>
            <a:off x="485775" y="3181610"/>
            <a:ext cx="10868025" cy="2766343"/>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l-GR" dirty="0" err="1">
                <a:effectLst/>
                <a:latin typeface="Calibri" panose="020F0502020204030204" pitchFamily="34" charset="0"/>
                <a:ea typeface="Calibri" panose="020F0502020204030204" pitchFamily="34" charset="0"/>
                <a:cs typeface="Times New Roman" panose="02020603050405020304" pitchFamily="18" charset="0"/>
              </a:rPr>
              <a:t>Γιορτάστε την ποικιλομορφία</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dirty="0">
                <a:effectLst/>
                <a:latin typeface="Calibri" panose="020F0502020204030204" pitchFamily="34" charset="0"/>
                <a:ea typeface="Calibri" panose="020F0502020204030204" pitchFamily="34" charset="0"/>
                <a:cs typeface="Times New Roman" panose="02020603050405020304" pitchFamily="18" charset="0"/>
              </a:rPr>
              <a:t>Χρησιμοποιήστε συμπεριληπτική γλώσσα</a:t>
            </a:r>
          </a:p>
          <a:p>
            <a:pPr marL="342900" lvl="0" indent="-342900">
              <a:lnSpc>
                <a:spcPct val="107000"/>
              </a:lnSpc>
              <a:spcAft>
                <a:spcPts val="800"/>
              </a:spcAft>
              <a:buSzPts val="1000"/>
              <a:buFont typeface="Symbol" panose="05050102010706020507" pitchFamily="18" charset="2"/>
              <a:buChar char=""/>
              <a:tabLst>
                <a:tab pos="457200" algn="l"/>
              </a:tabLst>
            </a:pPr>
            <a:r>
              <a:rPr lang="el-GR" dirty="0" err="1">
                <a:effectLst/>
                <a:latin typeface="Calibri" panose="020F0502020204030204" pitchFamily="34" charset="0"/>
                <a:ea typeface="Calibri" panose="020F0502020204030204" pitchFamily="34" charset="0"/>
                <a:cs typeface="Times New Roman" panose="02020603050405020304" pitchFamily="18" charset="0"/>
              </a:rPr>
              <a:t>Δημιουργία ασφαλών χώρων </a:t>
            </a:r>
            <a:r>
              <a:rPr lang="el-GR" dirty="0">
                <a:effectLst/>
                <a:latin typeface="Calibri" panose="020F0502020204030204" pitchFamily="34" charset="0"/>
                <a:ea typeface="Calibri" panose="020F0502020204030204" pitchFamily="34" charset="0"/>
                <a:cs typeface="Times New Roman" panose="02020603050405020304" pitchFamily="18" charset="0"/>
              </a:rPr>
              <a:t>για </a:t>
            </a:r>
            <a:r>
              <a:rPr lang="el-GR" dirty="0" err="1">
                <a:effectLst/>
                <a:latin typeface="Calibri" panose="020F0502020204030204" pitchFamily="34" charset="0"/>
                <a:ea typeface="Calibri" panose="020F0502020204030204" pitchFamily="34" charset="0"/>
                <a:cs typeface="Times New Roman" panose="02020603050405020304" pitchFamily="18" charset="0"/>
              </a:rPr>
              <a:t>συζήτηση</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251785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704495"/>
            <a:ext cx="10868025" cy="679268"/>
          </a:xfrm>
        </p:spPr>
        <p:txBody>
          <a:bodyPr>
            <a:noAutofit/>
          </a:bodyPr>
          <a:lstStyle/>
          <a:p>
            <a:r>
              <a:rPr lang="en-US" sz="3600" b="1" dirty="0">
                <a:solidFill>
                  <a:srgbClr val="232765"/>
                </a:solidFill>
                <a:latin typeface="+mn-lt"/>
              </a:rPr>
              <a:t>Σκεφτείτε και εφαρμόστε</a:t>
            </a:r>
          </a:p>
        </p:txBody>
      </p:sp>
      <p:sp>
        <p:nvSpPr>
          <p:cNvPr id="3" name="Θέση περιεχομένου 2"/>
          <p:cNvSpPr>
            <a:spLocks noGrp="1"/>
          </p:cNvSpPr>
          <p:nvPr>
            <p:ph idx="1"/>
          </p:nvPr>
        </p:nvSpPr>
        <p:spPr>
          <a:xfrm>
            <a:off x="485775" y="2993720"/>
            <a:ext cx="10868025" cy="3192228"/>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l-GR" dirty="0" err="1">
                <a:effectLst/>
                <a:latin typeface="Calibri" panose="020F0502020204030204" pitchFamily="34" charset="0"/>
                <a:ea typeface="Calibri" panose="020F0502020204030204" pitchFamily="34" charset="0"/>
                <a:cs typeface="Times New Roman" panose="02020603050405020304" pitchFamily="18" charset="0"/>
              </a:rPr>
              <a:t>Εξετάστε τα στερεότυπα στη διδασκαλία σας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dirty="0">
                <a:effectLst/>
                <a:latin typeface="Calibri" panose="020F0502020204030204" pitchFamily="34" charset="0"/>
                <a:ea typeface="Calibri" panose="020F0502020204030204" pitchFamily="34" charset="0"/>
                <a:cs typeface="Times New Roman" panose="02020603050405020304" pitchFamily="18" charset="0"/>
              </a:rPr>
              <a:t>Προσδιορίστε βήματα για την αμφισβήτηση των προκαταλήψεων</a:t>
            </a:r>
          </a:p>
          <a:p>
            <a:pPr marL="342900" lvl="0" indent="-342900">
              <a:lnSpc>
                <a:spcPct val="107000"/>
              </a:lnSpc>
              <a:spcAft>
                <a:spcPts val="800"/>
              </a:spcAft>
              <a:buSzPts val="1000"/>
              <a:buFont typeface="Symbol" panose="05050102010706020507" pitchFamily="18" charset="2"/>
              <a:buChar char=""/>
              <a:tabLst>
                <a:tab pos="457200" algn="l"/>
              </a:tabLst>
            </a:pPr>
            <a:r>
              <a:rPr lang="el-GR" dirty="0">
                <a:effectLst/>
                <a:latin typeface="Calibri" panose="020F0502020204030204" pitchFamily="34" charset="0"/>
                <a:ea typeface="Calibri" panose="020F0502020204030204" pitchFamily="34" charset="0"/>
                <a:cs typeface="Times New Roman" panose="02020603050405020304" pitchFamily="18" charset="0"/>
              </a:rPr>
              <a:t>Ενισχύστε τη </a:t>
            </a:r>
            <a:r>
              <a:rPr lang="el-GR" dirty="0" err="1" smtClean="0">
                <a:effectLst/>
                <a:latin typeface="Calibri" panose="020F0502020204030204" pitchFamily="34" charset="0"/>
                <a:ea typeface="Calibri" panose="020F0502020204030204" pitchFamily="34" charset="0"/>
                <a:cs typeface="Times New Roman" panose="02020603050405020304" pitchFamily="18" charset="0"/>
              </a:rPr>
              <a:t>συμ</a:t>
            </a:r>
            <a:r>
              <a:rPr lang="el-GR" dirty="0" err="1" smtClean="0">
                <a:latin typeface="Calibri" panose="020F0502020204030204" pitchFamily="34" charset="0"/>
                <a:ea typeface="Calibri" panose="020F0502020204030204" pitchFamily="34" charset="0"/>
                <a:cs typeface="Times New Roman" panose="02020603050405020304" pitchFamily="18" charset="0"/>
              </a:rPr>
              <a:t>περιληπτικότητα</a:t>
            </a:r>
            <a:r>
              <a:rPr lang="el-GR"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dirty="0">
                <a:effectLst/>
                <a:latin typeface="Calibri" panose="020F0502020204030204" pitchFamily="34" charset="0"/>
                <a:ea typeface="Calibri" panose="020F0502020204030204" pitchFamily="34" charset="0"/>
                <a:cs typeface="Times New Roman" panose="02020603050405020304" pitchFamily="18" charset="0"/>
              </a:rPr>
              <a:t>στην τάξη σας</a:t>
            </a:r>
          </a:p>
          <a:p>
            <a:pPr marL="0" indent="0">
              <a:buNone/>
            </a:pPr>
            <a:endParaRPr lang="en-US" sz="1800" dirty="0"/>
          </a:p>
        </p:txBody>
      </p:sp>
    </p:spTree>
    <p:extLst>
      <p:ext uri="{BB962C8B-B14F-4D97-AF65-F5344CB8AC3E}">
        <p14:creationId xmlns:p14="http://schemas.microsoft.com/office/powerpoint/2010/main" val="2792590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1C790A0A6B5D439550C5EA15C74BCC" ma:contentTypeVersion="12" ma:contentTypeDescription="Create a new document." ma:contentTypeScope="" ma:versionID="bd87eadeafc315714a0474f8a7be7a13">
  <xsd:schema xmlns:xsd="http://www.w3.org/2001/XMLSchema" xmlns:xs="http://www.w3.org/2001/XMLSchema" xmlns:p="http://schemas.microsoft.com/office/2006/metadata/properties" xmlns:ns3="7bd5eb8a-cb8c-4c2c-a48b-73109b9e136d" targetNamespace="http://schemas.microsoft.com/office/2006/metadata/properties" ma:root="true" ma:fieldsID="3a7c5bc7dd0e429ef191db9e945f6d0f" ns3:_="">
    <xsd:import namespace="7bd5eb8a-cb8c-4c2c-a48b-73109b9e1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eb8a-cb8c-4c2c-a48b-73109b9e1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09A441-2576-4BE5-BABE-DE70D3E9D762}">
  <ds:schemaRefs>
    <ds:schemaRef ds:uri="http://schemas.microsoft.com/sharepoint/v3/contenttype/forms"/>
  </ds:schemaRefs>
</ds:datastoreItem>
</file>

<file path=customXml/itemProps2.xml><?xml version="1.0" encoding="utf-8"?>
<ds:datastoreItem xmlns:ds="http://schemas.openxmlformats.org/officeDocument/2006/customXml" ds:itemID="{AA66C6BF-2FE5-4B01-9745-ACA71EA72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5eb8a-cb8c-4c2c-a48b-73109b9e1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29F091-5E70-4628-8684-5DBBF0DCE461}">
  <ds:schemaRefs>
    <ds:schemaRef ds:uri="http://schemas.openxmlformats.org/package/2006/metadata/core-properties"/>
    <ds:schemaRef ds:uri="http://www.w3.org/XML/1998/namespace"/>
    <ds:schemaRef ds:uri="http://purl.org/dc/dcmitype/"/>
    <ds:schemaRef ds:uri="7bd5eb8a-cb8c-4c2c-a48b-73109b9e136d"/>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2427</TotalTime>
  <Words>1271</Words>
  <Application>Microsoft Office PowerPoint</Application>
  <PresentationFormat>Ευρεία οθόνη</PresentationFormat>
  <Paragraphs>64</Paragraphs>
  <Slides>12</Slides>
  <Notes>10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12</vt:i4>
      </vt:variant>
    </vt:vector>
  </HeadingPairs>
  <TitlesOfParts>
    <vt:vector size="21" baseType="lpstr">
      <vt:lpstr>맑은 고딕</vt:lpstr>
      <vt:lpstr>Arial</vt:lpstr>
      <vt:lpstr>Calibri</vt:lpstr>
      <vt:lpstr>Calibri Light</vt:lpstr>
      <vt:lpstr>Open Sans Hebrew</vt:lpstr>
      <vt:lpstr>Symbol</vt:lpstr>
      <vt:lpstr>Times New Roman</vt:lpstr>
      <vt:lpstr>Wingdings</vt:lpstr>
      <vt:lpstr>Office Theme</vt:lpstr>
      <vt:lpstr>Παρουσίαση του PowerPoint</vt:lpstr>
      <vt:lpstr>Παρουσίαση του PowerPoint</vt:lpstr>
      <vt:lpstr>   Ενότητα 3 -Αναστοχαστικότητα και αμφισβήτηση του εαυτού  Ενότητα 3.3 - Στερεότυπα</vt:lpstr>
      <vt:lpstr>Τι είναι τα στερεότυπα;</vt:lpstr>
      <vt:lpstr>Πώς καταλήγουμε σε στερεότυπα;</vt:lpstr>
      <vt:lpstr>Ο αντίκτυπος των στερεοτύπων</vt:lpstr>
      <vt:lpstr>Στρατηγικές για την αμφισβήτηση των στερεοτύπων</vt:lpstr>
      <vt:lpstr>Χτίζοντας μια συμπεριληπτική τάξη</vt:lpstr>
      <vt:lpstr>Σκεφτείτε και εφαρμόστε</vt:lpstr>
      <vt:lpstr>Συμπέρασμα</vt:lpstr>
      <vt:lpstr>Ερωτήσεις και ανοικτή συζήτηση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the integration of Roma women 2020-1-RO01-KA204-080214</dc:title>
  <dc:creator>user</dc:creator>
  <cp:keywords>, docId:16A46CEC7A21405EEBD8B15A09581C27</cp:keywords>
  <cp:lastModifiedBy>gomatos</cp:lastModifiedBy>
  <cp:revision>69</cp:revision>
  <dcterms:created xsi:type="dcterms:W3CDTF">2021-11-25T08:56:18Z</dcterms:created>
  <dcterms:modified xsi:type="dcterms:W3CDTF">2025-08-10T08:53:23Z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