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2" r:id="rId5"/>
    <p:sldId id="282" r:id="rId6"/>
    <p:sldId id="290" r:id="rId7"/>
    <p:sldId id="291" r:id="rId8"/>
    <p:sldId id="293" r:id="rId9"/>
    <p:sldId id="294" r:id="rId10"/>
    <p:sldId id="295" r:id="rId11"/>
    <p:sldId id="296" r:id="rId12"/>
    <p:sldId id="297" r:id="rId13"/>
    <p:sldId id="298" r:id="rId14"/>
    <p:sldId id="292"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69ABDB"/>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14" autoAdjust="0"/>
  </p:normalViewPr>
  <p:slideViewPr>
    <p:cSldViewPr snapToGrid="0">
      <p:cViewPr>
        <p:scale>
          <a:sx n="61" d="100"/>
          <a:sy n="61" d="100"/>
        </p:scale>
        <p:origin x="1698" y="15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72C8B-5003-4970-A84E-43D34FC55B79}" type="datetimeFigureOut">
              <a:rPr lang="el-GR" smtClean="0"/>
              <a:t>4/6/2025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18D2-6694-438B-AEDF-4887056CB213}" type="slidenum">
              <a:rPr lang="el-GR" smtClean="0"/>
              <a:t>‹#›</a:t>
            </a:fld>
            <a:endParaRPr lang="el-GR"/>
          </a:p>
        </p:txBody>
      </p:sp>
    </p:spTree>
    <p:extLst>
      <p:ext uri="{BB962C8B-B14F-4D97-AF65-F5344CB8AC3E}">
        <p14:creationId xmlns:p14="http://schemas.microsoft.com/office/powerpoint/2010/main" val="14038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a:t>"Καλώς </a:t>
            </a:r>
            <a:r>
              <a:rPr lang="en-US" sz="1200" dirty="0" err="1"/>
              <a:t>ήρθ</a:t>
            </a:r>
            <a:r>
              <a:rPr lang="en-US" sz="1200" dirty="0"/>
              <a:t>ατε στη</a:t>
            </a:r>
            <a:r>
              <a:rPr lang="el-GR" sz="1200" dirty="0"/>
              <a:t>ν ενότητα</a:t>
            </a:r>
            <a:r>
              <a:rPr lang="en-US" sz="1200" dirty="0"/>
              <a:t> 2.2: Προσδιορισμός των συστημάτων και δομών γύρω από τον εκπαιδευτικό και τον μαθητή. Σε αυτή την ενότητα θα εξερευνήσουμε τον πολύπλοκο ιστό των συστημάτων και των δομών που επηρεάζουν τόσο τους εκπαιδευτικούς όσο και τους μαθητές. Με την κατανόηση αυτών των στοιχείων, οι εκπαιδευτικοί μπορούν να περιηγηθούν καλύτερα στο επαγγελματικό τους περιβάλλον και να βελτιώσουν τις μαθησιακές εμπειρίες των μαθητών τους. Αυτή η ολοκληρωμένη επισκόπηση θα σας βοηθήσει να εντοπίσετε τα βασικά στοιχεία, να κατανοήσετε τις αλληλεπιδράσεις τους και να τα αξιοποιήσετε για να βελτιώσετε τα εκπαιδευτικά αποτελέσματα".</a:t>
            </a:r>
            <a:endParaRPr lang="el-GR" sz="1200"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3</a:t>
            </a:fld>
            <a:endParaRPr lang="el-GR"/>
          </a:p>
        </p:txBody>
      </p:sp>
    </p:spTree>
    <p:extLst>
      <p:ext uri="{BB962C8B-B14F-4D97-AF65-F5344CB8AC3E}">
        <p14:creationId xmlns:p14="http://schemas.microsoft.com/office/powerpoint/2010/main" val="201959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"Οι εκπαιδευτικοί λειτουργούν στο πλαίσιο ενός ευρύτερου σχολικού συστήματος που περιλαμβάνει πολιτικές, διοίκηση, πρόγραμμα σπουδών και διακυβέρνηση. Αυτά τα στοιχεία υπαγορεύουν πολλά από όσα συμβαίνουν στην τάξη, από τους πόρους μέχρι τις μεθόδους αξιολόγησης. Τα συστήματα επαγγελματικής ανάπτυξης παρέχουν συνεχή κατάρτιση και υποστήριξη, βοηθώντας τους εκπαιδευτικούς να παραμένουν ενήμεροι με τις εκπαιδευτικές τάσεις. Επιπλέον, οι εκπαιδευτικοί περιηγούνται σε μια ιεραρχική οργανωτική δομή, κατανοώντας τα επίπεδα εξουσίας και τις διαδικασίες λήψης αποφάσεων. Τα δίκτυα συναδέλφων, τόσο εντός όσο και εκτός του σχολείου, προσφέρουν πολύτιμη υποστήριξη, πόρους και ευκαιρίες για συνεργασία".</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4</a:t>
            </a:fld>
            <a:endParaRPr lang="el-GR"/>
          </a:p>
        </p:txBody>
      </p:sp>
    </p:spTree>
    <p:extLst>
      <p:ext uri="{BB962C8B-B14F-4D97-AF65-F5344CB8AC3E}">
        <p14:creationId xmlns:p14="http://schemas.microsoft.com/office/powerpoint/2010/main" val="132354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"Οι εκπαιδευτικοί συνεργάζονται με διάφορα συστήματα υποστήριξης που έχουν σχεδιαστεί για να βοηθήσουν τους μαθητές να επιτύχουν, όπως οι υπηρεσίες ειδικής αγωγής, η συμβουλευτική και τα εξωσχολικά προγράμματα. Η κατανόηση αυτών των συστημάτων επιτρέπει στους εκπαιδευτικούς να υποστηρίζουν καλύτερα τις διαφορετικές ανάγκες των μαθητών τους. Η εμπλοκή των γονέων είναι ένα άλλο κρίσιμο στοιχείο, όπου οι δομημένες αλληλεπιδράσεις με τους γονείς και τους φροντιστές μπορούν να επηρεάσουν σημαντικά την ικανότητα ενός εκπαιδευτικού να υποστηρίξει τη μάθηση των μαθητών. Η συνεργασία με άλλους επαγγελματίες, όπως οι συντονιστές ειδικής αγωγής, είναι απαραίτητη για την ανάπτυξη αποτελεσματικών στρατηγικών για την κάλυψη των ατομικών αναγκών των μαθητών".</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5</a:t>
            </a:fld>
            <a:endParaRPr lang="el-GR"/>
          </a:p>
        </p:txBody>
      </p:sp>
    </p:spTree>
    <p:extLst>
      <p:ext uri="{BB962C8B-B14F-4D97-AF65-F5344CB8AC3E}">
        <p14:creationId xmlns:p14="http://schemas.microsoft.com/office/powerpoint/2010/main" val="183431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"Οι εκπαιδευόμενοι αλληλεπιδρούν με διάφορα συστήματα και δομές που διαμορφώνουν τις εκπαιδευτικές τους εμπειρίες. Η δομή της τάξης, συμπεριλαμβανομένης της φυσικής διάταξης και οργάνωσής της, διαδραματίζει κρίσιμο ρόλο στη δέσμευση των μαθητών και στα μαθησιακά αποτελέσματα. Το πλαίσιο σπουδών παρέχει ένα δομημένο σχέδιο για το τι πρέπει να μάθουν οι μαθητές, συχνά καθοδηγούμενο από κρατικά ή εθνικά πρότυπα. Τα κοινωνικά συστήματα, όπως οι ομάδες συνομηλίκων, επηρεάζουν τις ακαδημαϊκές επιδόσεις και τη συμπεριφορά των μαθητών. Επιπλέον, οι οικογενειακές δομές διαδραματίζουν ζωτικό ρόλο στην εκπαίδευση ενός μαθητή, με την οικογενειακή υποστήριξη και συμμετοχή να επηρεάζουν βαθιά την ακαδημαϊκή επιτυχία και τη συνολική ανάπτυξη".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6</a:t>
            </a:fld>
            <a:endParaRPr lang="el-GR"/>
          </a:p>
        </p:txBody>
      </p:sp>
    </p:spTree>
    <p:extLst>
      <p:ext uri="{BB962C8B-B14F-4D97-AF65-F5344CB8AC3E}">
        <p14:creationId xmlns:p14="http://schemas.microsoft.com/office/powerpoint/2010/main" val="45164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"Οι μαθητές επωφελούνται από διάφορες δομές υποστήριξης που εκτείνονται πέρα από την τάξη. Τα συστήματα ακαδημαϊκής υποστήριξης, όπως τα προγράμματα διδασκαλίας και οι εξωσχολικές δραστηριότητες, παρέχουν πρόσθετη βοήθεια εκτός της κανονικής διδασκαλίας. Οι κοινοτικοί πόροι, συμπεριλαμβανομένων των βιβλιοθηκών, των οργανώσεων νεολαίας και των κοινωνικών υπηρεσιών, προσφέρουν περαιτέρω ευκαιρίες εμπλουτισμού. Η κατανόηση και η αξιοποίηση αυτών των συστημάτων μπορεί να βελτιώσει σημαντικά τις μαθησιακές εμπειρίες των μαθητών και να προσφέρει ένα πιο ολιστικό εκπαιδευτικό περιβάλλον. Η συνεργασία μεταξύ αυτών των ακαδημαϊκών και κοινοτικών πόρων είναι το κλειδί για την υποστήριξη της συνολικής ανάπτυξης και εξέλιξης των μαθητών".</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7</a:t>
            </a:fld>
            <a:endParaRPr lang="el-GR"/>
          </a:p>
        </p:txBody>
      </p:sp>
    </p:spTree>
    <p:extLst>
      <p:ext uri="{BB962C8B-B14F-4D97-AF65-F5344CB8AC3E}">
        <p14:creationId xmlns:p14="http://schemas.microsoft.com/office/powerpoint/2010/main" val="21360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αλληλεπίδραση μεταξύ των συστημάτων που περιβάλλουν τους εκπαιδευτικούς και τους μαθητές έχει βαθύτατο αντίκτυπο στα μαθησιακά αποτελέσματα. Η αποτελεσματική διδασκαλία απαιτεί συχνά τη συνεργασία μεταξύ διαφόρων συστημάτων υποστήριξης, όπως η συνεργασία με επαγγελματίες της ειδικής αγωγής για την ανάπτυξη εξατομικευμένων σχεδίων για τους μαθητές. Η ευθυγράμμιση της επαγγελματικής ανάπτυξης ενός εκπαιδευτικού με τις απαιτήσεις του αναλυτικού προγράμματος μπορεί να δημιουργήσει μια πιο συνεκτική και αποτελεσματική εκπαιδευτική εμπειρία. Ωστόσο, τα συστημικά εμπόδια, όπως οι περιορισμένοι πόροι και η διακοπή της επικοινωνίας, μπορούν να εμποδίσουν αυτή τη διαδικασία. Ο εντοπισμός αυτών των εμποδίων και η αξιοποίηση ευκαιριών, όπως η υποστήριξη της κοινότητας, μπορεί να βελτιώσει τις ευκαιρίες μάθησης και να προωθήσει ισότιμα εκπαιδευτικά περιβάλλοντα".</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8</a:t>
            </a:fld>
            <a:endParaRPr lang="el-GR"/>
          </a:p>
        </p:txBody>
      </p:sp>
    </p:spTree>
    <p:extLst>
      <p:ext uri="{BB962C8B-B14F-4D97-AF65-F5344CB8AC3E}">
        <p14:creationId xmlns:p14="http://schemas.microsoft.com/office/powerpoint/2010/main" val="12719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 αναστοχασμός και η αυτοαξιολόγηση αποτελούν κρίσιμα στοιχεία για την κατανόηση των συστημάτων και των δομών που επηρεάζουν τη διδασκαλία και τη μάθηση. Αναστοχαστείτε τα συστήματα και τις δομές που έχουν τον σημαντικότερο αντίκτυπο στη διδακτική σας πρακτική και πώς επηρεάζουν τις μαθησιακές εμπειρίες των μαθητών σας. Σκεφτείτε πώς μπορείτε να αξιοποιήσετε αυτά τα συστήματα για να ενισχύσετε την επαγγελματική σας ανάπτυξη και να βελτιώσετε τα αποτελέσματα των μαθητών. Οι ερωτήσεις αυτοαξιολόγησης θα σας καθοδηγήσουν στον εντοπισμό των βασικών συστημάτων που υποστηρίζουν το</a:t>
            </a:r>
            <a:r>
              <a:rPr lang="el-GR" dirty="0"/>
              <a:t>ν</a:t>
            </a:r>
            <a:r>
              <a:rPr lang="en-US" dirty="0"/>
              <a:t> ρόλο σας ως εκπαιδευτικού, των πρωταρχικών δομών μέσα στην τάξη σας και του τρόπου με τον οποίο η κατανόηση των οικογενειακών και κοινωνικών συστημάτων μπορεί να βοηθήσει στην προσαρμογή των μεθόδων διδασκαλίας σας".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9</a:t>
            </a:fld>
            <a:endParaRPr lang="el-GR"/>
          </a:p>
        </p:txBody>
      </p:sp>
    </p:spTree>
    <p:extLst>
      <p:ext uri="{BB962C8B-B14F-4D97-AF65-F5344CB8AC3E}">
        <p14:creationId xmlns:p14="http://schemas.microsoft.com/office/powerpoint/2010/main" val="429237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"Συμπερασματικά, η κατανόηση των συστημάτων και των δομών γύρω από τους εκπαιδευτικούς και τους μαθητές είναι απαραίτητη για τη δημιουργία αποτελεσματικών εκπαιδευτικών περιβαλλόντων. Εντοπίζοντας τα βασικά συστήματα, αντιμετωπίζοντας τα εμπόδια και αξιοποιώντας τις ευκαιρίες, οι εκπαιδευτικοί μπορούν να βελτιώσουν τόσο τις διδακτικές τους πρακτικές όσο και τα μαθησιακά αποτελέσματα των μαθητών. Ο συνεχής αναστοχασμός και η αξιολόγηση είναι ζωτικής σημασίας για τη συνεχή βελτίωση. Καθώς προχωράτε μπροστά, εφαρμόστε αυτές τις γνώσεις για να περιηγηθείτε αποτελεσματικότερα στο εκπαιδευτικό σας τοπίο, διασφαλίζοντας ότι είστε εξοπλισμένοι για να καλύψετε τις διαφορετικές ανάγκες των μαθητών σας και να δημιουργήσετε ένα υποστηρικτικό, ακμαίο μαθησιακό περιβάλλον."</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10</a:t>
            </a:fld>
            <a:endParaRPr lang="el-GR"/>
          </a:p>
        </p:txBody>
      </p:sp>
    </p:spTree>
    <p:extLst>
      <p:ext uri="{BB962C8B-B14F-4D97-AF65-F5344CB8AC3E}">
        <p14:creationId xmlns:p14="http://schemas.microsoft.com/office/powerpoint/2010/main" val="96613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4/6/2025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4/6/2025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4/6/2025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4/6/2025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4/6/2025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4/6/2025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4/6/2025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4/6/2025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4/6/2025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5227721" cy="1446550"/>
          </a:xfrm>
          <a:prstGeom prst="rect">
            <a:avLst/>
          </a:prstGeom>
          <a:noFill/>
        </p:spPr>
        <p:txBody>
          <a:bodyPr wrap="square" rtlCol="0">
            <a:spAutoFit/>
          </a:bodyPr>
          <a:lstStyle/>
          <a:p>
            <a:r>
              <a:rPr lang="en-US" sz="4400" dirty="0">
                <a:solidFill>
                  <a:schemeClr val="bg1"/>
                </a:solidFill>
                <a:latin typeface="+mj-lt"/>
              </a:rPr>
              <a:t>Συστήματα &amp; Δομές γύρω μας</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5">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8"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Εφαρμογή της γνώσης για τη βελτίωση της εκπαίδευσης</a:t>
            </a:r>
          </a:p>
        </p:txBody>
      </p:sp>
      <p:sp>
        <p:nvSpPr>
          <p:cNvPr id="3" name="Θέση περιεχομένου 2"/>
          <p:cNvSpPr>
            <a:spLocks noGrp="1"/>
          </p:cNvSpPr>
          <p:nvPr>
            <p:ph idx="1"/>
          </p:nvPr>
        </p:nvSpPr>
        <p:spPr>
          <a:xfrm>
            <a:off x="485775" y="2217107"/>
            <a:ext cx="11000592" cy="4183693"/>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Κατανόηση των συστημάτων: </a:t>
            </a:r>
            <a:r>
              <a:rPr lang="en-US" dirty="0">
                <a:effectLst/>
                <a:latin typeface="Calibri" panose="020F0502020204030204" pitchFamily="34" charset="0"/>
                <a:ea typeface="Calibri" panose="020F0502020204030204" pitchFamily="34" charset="0"/>
                <a:cs typeface="Times New Roman" panose="02020603050405020304" pitchFamily="18" charset="0"/>
              </a:rPr>
              <a:t>Προσδιορισμός βασικών συστημάτων και δομών</a:t>
            </a:r>
          </a:p>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Αντιμετώπιση εμποδίων: </a:t>
            </a:r>
            <a:r>
              <a:rPr lang="en-US" dirty="0">
                <a:effectLst/>
                <a:latin typeface="Calibri" panose="020F0502020204030204" pitchFamily="34" charset="0"/>
                <a:ea typeface="Calibri" panose="020F0502020204030204" pitchFamily="34" charset="0"/>
                <a:cs typeface="Times New Roman" panose="02020603050405020304" pitchFamily="18" charset="0"/>
              </a:rPr>
              <a:t>στο εκπαιδευτικό περιβάλλον</a:t>
            </a:r>
          </a:p>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Αξιοποίηση ευκαιριών: </a:t>
            </a:r>
            <a:r>
              <a:rPr lang="en-US" dirty="0">
                <a:effectLst/>
                <a:latin typeface="Calibri" panose="020F0502020204030204" pitchFamily="34" charset="0"/>
                <a:ea typeface="Calibri" panose="020F0502020204030204" pitchFamily="34" charset="0"/>
                <a:cs typeface="Times New Roman" panose="02020603050405020304" pitchFamily="18" charset="0"/>
              </a:rPr>
              <a:t>Βελτίωση της διδασκαλίας και της μάθησης μέσω της στρατηγικής χρήσης των πόρων</a:t>
            </a:r>
          </a:p>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Συνεχής αν</a:t>
            </a:r>
            <a:r>
              <a:rPr lang="el-GR" b="1" dirty="0" err="1">
                <a:effectLst/>
                <a:latin typeface="Calibri" panose="020F0502020204030204" pitchFamily="34" charset="0"/>
                <a:ea typeface="Calibri" panose="020F0502020204030204" pitchFamily="34" charset="0"/>
                <a:cs typeface="Times New Roman" panose="02020603050405020304" pitchFamily="18" charset="0"/>
              </a:rPr>
              <a:t>ατροφοδότησ</a:t>
            </a:r>
            <a:r>
              <a:rPr lang="en-US" b="1" dirty="0">
                <a:effectLst/>
                <a:latin typeface="Calibri" panose="020F0502020204030204" pitchFamily="34" charset="0"/>
                <a:ea typeface="Calibri" panose="020F0502020204030204" pitchFamily="34" charset="0"/>
                <a:cs typeface="Times New Roman" panose="02020603050405020304" pitchFamily="18" charset="0"/>
              </a:rPr>
              <a:t>η: </a:t>
            </a:r>
            <a:r>
              <a:rPr lang="en-US" dirty="0">
                <a:effectLst/>
                <a:latin typeface="Calibri" panose="020F0502020204030204" pitchFamily="34" charset="0"/>
                <a:ea typeface="Calibri" panose="020F0502020204030204" pitchFamily="34" charset="0"/>
                <a:cs typeface="Times New Roman" panose="02020603050405020304" pitchFamily="18" charset="0"/>
              </a:rPr>
              <a:t>Συνεχής αξιολόγηση και βελτίωση</a:t>
            </a:r>
            <a:endParaRPr lang="en-US" dirty="0"/>
          </a:p>
        </p:txBody>
      </p:sp>
    </p:spTree>
    <p:extLst>
      <p:ext uri="{BB962C8B-B14F-4D97-AF65-F5344CB8AC3E}">
        <p14:creationId xmlns:p14="http://schemas.microsoft.com/office/powerpoint/2010/main" val="134302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866"/>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b="1" dirty="0">
                <a:solidFill>
                  <a:srgbClr val="68ACDC"/>
                </a:solidFill>
                <a:latin typeface="+mn-lt"/>
                <a:cs typeface="Arial" panose="020B0604020202020204" pitchFamily="34" charset="0"/>
              </a:rPr>
              <a:t>ΕΝΟΤΗΤΑ</a:t>
            </a:r>
            <a:r>
              <a:rPr lang="en-US" b="1" dirty="0">
                <a:solidFill>
                  <a:srgbClr val="68ACDC"/>
                </a:solidFill>
                <a:latin typeface="+mn-lt"/>
                <a:cs typeface="Arial" panose="020B0604020202020204" pitchFamily="34" charset="0"/>
              </a:rPr>
              <a:t> 2</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55615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374498"/>
            <a:ext cx="9144000" cy="2387600"/>
          </a:xfrm>
        </p:spPr>
        <p:txBody>
          <a:bodyPr>
            <a:normAutofit fontScale="90000"/>
          </a:bodyPr>
          <a:lstStyle/>
          <a:p>
            <a:br>
              <a:rPr lang="en-US" sz="4800" b="1" dirty="0">
                <a:solidFill>
                  <a:srgbClr val="232765"/>
                </a:solidFill>
                <a:latin typeface="+mn-lt"/>
              </a:rPr>
            </a:br>
            <a:br>
              <a:rPr lang="en-US" sz="4800" b="1" dirty="0">
                <a:solidFill>
                  <a:srgbClr val="232765"/>
                </a:solidFill>
                <a:latin typeface="+mn-lt"/>
              </a:rPr>
            </a:br>
            <a:br>
              <a:rPr lang="en-US" sz="4800" b="1" dirty="0">
                <a:solidFill>
                  <a:srgbClr val="232765"/>
                </a:solidFill>
                <a:latin typeface="+mn-lt"/>
              </a:rPr>
            </a:br>
            <a:r>
              <a:rPr lang="el-GR" sz="4800" b="1" dirty="0">
                <a:solidFill>
                  <a:srgbClr val="232765"/>
                </a:solidFill>
                <a:latin typeface="+mn-lt"/>
              </a:rPr>
              <a:t>Κεφάλαιο</a:t>
            </a:r>
            <a:r>
              <a:rPr lang="en-US" sz="4800" b="1" dirty="0">
                <a:solidFill>
                  <a:srgbClr val="232765"/>
                </a:solidFill>
                <a:latin typeface="+mn-lt"/>
              </a:rPr>
              <a:t> 2 - Συστήματα και δομές γύρω μας</a:t>
            </a:r>
            <a:br>
              <a:rPr lang="en-US" sz="4800" b="1" dirty="0">
                <a:solidFill>
                  <a:srgbClr val="232765"/>
                </a:solidFill>
                <a:latin typeface="+mn-lt"/>
              </a:rPr>
            </a:br>
            <a:br>
              <a:rPr lang="el-GR" sz="4800" b="1" dirty="0">
                <a:solidFill>
                  <a:srgbClr val="232765"/>
                </a:solidFill>
                <a:latin typeface="+mn-lt"/>
              </a:rPr>
            </a:br>
            <a:r>
              <a:rPr lang="en-US" sz="4800" b="1" dirty="0">
                <a:solidFill>
                  <a:srgbClr val="232765"/>
                </a:solidFill>
                <a:latin typeface="+mn-lt"/>
              </a:rPr>
              <a:t>Ενότητα 2.2 - Αναγνώριση των συστημάτων &amp; των δομών </a:t>
            </a:r>
          </a:p>
        </p:txBody>
      </p:sp>
      <p:sp>
        <p:nvSpPr>
          <p:cNvPr id="3" name="Υπότιτλος 2"/>
          <p:cNvSpPr>
            <a:spLocks noGrp="1"/>
          </p:cNvSpPr>
          <p:nvPr>
            <p:ph type="subTitle" idx="1"/>
          </p:nvPr>
        </p:nvSpPr>
        <p:spPr>
          <a:xfrm>
            <a:off x="1524000" y="4762098"/>
            <a:ext cx="9144000" cy="1655762"/>
          </a:xfrm>
        </p:spPr>
        <p:txBody>
          <a:bodyPr/>
          <a:lstStyle/>
          <a:p>
            <a:r>
              <a:rPr lang="en-US" b="1" dirty="0">
                <a:solidFill>
                  <a:srgbClr val="232765"/>
                </a:solidFill>
              </a:rPr>
              <a:t>γύρω από </a:t>
            </a:r>
            <a:r>
              <a:rPr lang="en-US" b="1" dirty="0" err="1">
                <a:solidFill>
                  <a:srgbClr val="232765"/>
                </a:solidFill>
              </a:rPr>
              <a:t>το</a:t>
            </a:r>
            <a:r>
              <a:rPr lang="el-GR" b="1" dirty="0">
                <a:solidFill>
                  <a:srgbClr val="232765"/>
                </a:solidFill>
              </a:rPr>
              <a:t>ν</a:t>
            </a:r>
            <a:r>
              <a:rPr lang="en-US" b="1" dirty="0">
                <a:solidFill>
                  <a:srgbClr val="232765"/>
                </a:solidFill>
              </a:rPr>
              <a:t> δάσκαλο </a:t>
            </a:r>
          </a:p>
          <a:p>
            <a:r>
              <a:rPr lang="en-US" b="1" dirty="0">
                <a:solidFill>
                  <a:srgbClr val="232765"/>
                </a:solidFill>
              </a:rPr>
              <a:t>γύρω από </a:t>
            </a:r>
            <a:r>
              <a:rPr lang="en-US" b="1" dirty="0" err="1">
                <a:solidFill>
                  <a:srgbClr val="232765"/>
                </a:solidFill>
              </a:rPr>
              <a:t>τον</a:t>
            </a:r>
            <a:r>
              <a:rPr lang="el-GR" b="1" dirty="0">
                <a:solidFill>
                  <a:srgbClr val="232765"/>
                </a:solidFill>
              </a:rPr>
              <a:t> εκπαιδευόμενο/</a:t>
            </a:r>
            <a:r>
              <a:rPr lang="en-US" b="1" dirty="0">
                <a:solidFill>
                  <a:srgbClr val="232765"/>
                </a:solidFill>
              </a:rPr>
              <a:t>μα</a:t>
            </a:r>
            <a:r>
              <a:rPr lang="en-US" b="1" dirty="0" err="1">
                <a:solidFill>
                  <a:srgbClr val="232765"/>
                </a:solidFill>
              </a:rPr>
              <a:t>θητή</a:t>
            </a:r>
            <a:endParaRPr lang="en-US" b="1" dirty="0">
              <a:solidFill>
                <a:srgbClr val="232765"/>
              </a:solidFill>
            </a:endParaRPr>
          </a:p>
          <a:p>
            <a:endParaRPr lang="en-US" b="1" dirty="0">
              <a:solidFill>
                <a:srgbClr val="67ADDB"/>
              </a:solidFill>
            </a:endParaRPr>
          </a:p>
        </p:txBody>
      </p:sp>
    </p:spTree>
    <p:extLst>
      <p:ext uri="{BB962C8B-B14F-4D97-AF65-F5344CB8AC3E}">
        <p14:creationId xmlns:p14="http://schemas.microsoft.com/office/powerpoint/2010/main" val="259037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Εκπαιδευτικά και οργανωτικά πλαίσια</a:t>
            </a:r>
          </a:p>
        </p:txBody>
      </p:sp>
      <p:sp>
        <p:nvSpPr>
          <p:cNvPr id="3" name="Θέση περιεχομένου 2"/>
          <p:cNvSpPr>
            <a:spLocks noGrp="1"/>
          </p:cNvSpPr>
          <p:nvPr>
            <p:ph idx="1"/>
          </p:nvPr>
        </p:nvSpPr>
        <p:spPr>
          <a:xfrm>
            <a:off x="485775" y="2002972"/>
            <a:ext cx="10868025" cy="3450772"/>
          </a:xfrm>
        </p:spPr>
        <p:txBody>
          <a:bodyPr>
            <a:normAutofit fontScale="92500" lnSpcReduction="20000"/>
          </a:bodyPr>
          <a:lstStyle/>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Σχολικό σύστημα: </a:t>
            </a:r>
            <a:r>
              <a:rPr lang="en-US" dirty="0">
                <a:effectLst/>
                <a:latin typeface="Calibri" panose="020F0502020204030204" pitchFamily="34" charset="0"/>
                <a:ea typeface="Calibri" panose="020F0502020204030204" pitchFamily="34" charset="0"/>
                <a:cs typeface="Times New Roman" panose="02020603050405020304" pitchFamily="18" charset="0"/>
              </a:rPr>
              <a:t>Πολιτικές, διοίκηση, πρόγραμμα σπουδών και διακυβέρνηση</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Επαγγελματική ανάπτυξη: </a:t>
            </a:r>
            <a:r>
              <a:rPr lang="en-US" dirty="0">
                <a:effectLst/>
                <a:latin typeface="Calibri" panose="020F0502020204030204" pitchFamily="34" charset="0"/>
                <a:ea typeface="Calibri" panose="020F0502020204030204" pitchFamily="34" charset="0"/>
                <a:cs typeface="Times New Roman" panose="02020603050405020304" pitchFamily="18" charset="0"/>
              </a:rPr>
              <a:t>Συνεχής κατάρτιση και υποστήριξη</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Σχολική ιεραρχία: </a:t>
            </a:r>
            <a:r>
              <a:rPr lang="en-US" dirty="0">
                <a:effectLst/>
                <a:latin typeface="Calibri" panose="020F0502020204030204" pitchFamily="34" charset="0"/>
                <a:ea typeface="Calibri" panose="020F0502020204030204" pitchFamily="34" charset="0"/>
                <a:cs typeface="Times New Roman" panose="02020603050405020304" pitchFamily="18" charset="0"/>
              </a:rPr>
              <a:t>Επίπεδα εξουσίας και διαδικασίες λήψης αποφάσεων</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Δίκτυα ομοτίμων: </a:t>
            </a:r>
            <a:r>
              <a:rPr lang="en-US" dirty="0">
                <a:effectLst/>
                <a:latin typeface="Calibri" panose="020F0502020204030204" pitchFamily="34" charset="0"/>
                <a:ea typeface="Calibri" panose="020F0502020204030204" pitchFamily="34" charset="0"/>
                <a:cs typeface="Times New Roman" panose="02020603050405020304" pitchFamily="18" charset="0"/>
              </a:rPr>
              <a:t>Επαγγελματικές κοινότητες και συστήματα υποστήριξης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1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Αλληλεπίδραση με συστήματα υποστήριξης</a:t>
            </a:r>
          </a:p>
        </p:txBody>
      </p:sp>
      <p:sp>
        <p:nvSpPr>
          <p:cNvPr id="3" name="Θέση περιεχομένου 2"/>
          <p:cNvSpPr>
            <a:spLocks noGrp="1"/>
          </p:cNvSpPr>
          <p:nvPr>
            <p:ph idx="1"/>
          </p:nvPr>
        </p:nvSpPr>
        <p:spPr>
          <a:xfrm>
            <a:off x="485775" y="2002971"/>
            <a:ext cx="11150904" cy="4222465"/>
          </a:xfrm>
        </p:spPr>
        <p:txBody>
          <a:bodyPr>
            <a:normAutofit lnSpcReduction="10000"/>
          </a:bodyPr>
          <a:lstStyle/>
          <a:p>
            <a:pPr marL="342900" lvl="0" indent="-342900">
              <a:lnSpc>
                <a:spcPct val="150000"/>
              </a:lnSpc>
              <a:spcAft>
                <a:spcPts val="800"/>
              </a:spcAft>
              <a:buSzPts val="1000"/>
              <a:buFont typeface="Symbol" panose="05050102010706020507" pitchFamily="18" charset="2"/>
              <a:buChar char=""/>
              <a:tabLst>
                <a:tab pos="457200" algn="l"/>
              </a:tabLst>
            </a:pPr>
            <a:r>
              <a:rPr lang="el-GR" b="1" dirty="0">
                <a:effectLst/>
                <a:latin typeface="Calibri" panose="020F0502020204030204" pitchFamily="34" charset="0"/>
                <a:ea typeface="Calibri" panose="020F0502020204030204" pitchFamily="34" charset="0"/>
                <a:cs typeface="Times New Roman" panose="02020603050405020304" pitchFamily="18" charset="0"/>
              </a:rPr>
              <a:t>Μαθητικές</a:t>
            </a:r>
            <a:r>
              <a:rPr lang="en-US" b="1" dirty="0">
                <a:effectLst/>
                <a:latin typeface="Calibri" panose="020F0502020204030204" pitchFamily="34" charset="0"/>
                <a:ea typeface="Calibri" panose="020F0502020204030204" pitchFamily="34" charset="0"/>
                <a:cs typeface="Times New Roman" panose="02020603050405020304" pitchFamily="18" charset="0"/>
              </a:rPr>
              <a:t> υπηρεσίες: </a:t>
            </a:r>
            <a:r>
              <a:rPr lang="en-US" dirty="0">
                <a:effectLst/>
                <a:latin typeface="Calibri" panose="020F0502020204030204" pitchFamily="34" charset="0"/>
                <a:ea typeface="Calibri" panose="020F0502020204030204" pitchFamily="34" charset="0"/>
                <a:cs typeface="Times New Roman" panose="02020603050405020304" pitchFamily="18" charset="0"/>
              </a:rPr>
              <a:t>Ειδική αγωγή, συμβουλευτική και εξωσχολικά προγράμματα</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Γονική συμμετοχή: </a:t>
            </a:r>
            <a:r>
              <a:rPr lang="en-US" dirty="0">
                <a:effectLst/>
                <a:latin typeface="Calibri" panose="020F0502020204030204" pitchFamily="34" charset="0"/>
                <a:ea typeface="Calibri" panose="020F0502020204030204" pitchFamily="34" charset="0"/>
                <a:cs typeface="Times New Roman" panose="02020603050405020304" pitchFamily="18" charset="0"/>
              </a:rPr>
              <a:t>Δομημένες αλληλεπιδράσεις με γονείς και φροντιστές</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Συστήματα συνεργασίας: </a:t>
            </a:r>
            <a:r>
              <a:rPr lang="en-US" dirty="0">
                <a:effectLst/>
                <a:latin typeface="Calibri" panose="020F0502020204030204" pitchFamily="34" charset="0"/>
                <a:ea typeface="Calibri" panose="020F0502020204030204" pitchFamily="34" charset="0"/>
                <a:cs typeface="Times New Roman" panose="02020603050405020304" pitchFamily="18" charset="0"/>
              </a:rPr>
              <a:t>Συνεργασία με επαγγελματίες για την υποστήριξη των αναγκών των μαθητών</a:t>
            </a:r>
            <a:endParaRPr lang="en-US" dirty="0"/>
          </a:p>
        </p:txBody>
      </p:sp>
    </p:spTree>
    <p:extLst>
      <p:ext uri="{BB962C8B-B14F-4D97-AF65-F5344CB8AC3E}">
        <p14:creationId xmlns:p14="http://schemas.microsoft.com/office/powerpoint/2010/main" val="334601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Μαθησιακά περιβάλλοντα και κοινωνικά συστήματα</a:t>
            </a:r>
          </a:p>
        </p:txBody>
      </p:sp>
      <p:sp>
        <p:nvSpPr>
          <p:cNvPr id="3" name="Θέση περιεχομένου 2"/>
          <p:cNvSpPr>
            <a:spLocks noGrp="1"/>
          </p:cNvSpPr>
          <p:nvPr>
            <p:ph idx="1"/>
          </p:nvPr>
        </p:nvSpPr>
        <p:spPr>
          <a:xfrm>
            <a:off x="485775" y="1671667"/>
            <a:ext cx="10868025" cy="3944983"/>
          </a:xfrm>
        </p:spPr>
        <p:txBody>
          <a:bodyPr>
            <a:normAutofit fontScale="92500"/>
          </a:bodyPr>
          <a:lstStyle/>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Δομή της τάξης: </a:t>
            </a:r>
            <a:r>
              <a:rPr lang="en-US" dirty="0">
                <a:effectLst/>
                <a:latin typeface="Calibri" panose="020F0502020204030204" pitchFamily="34" charset="0"/>
                <a:ea typeface="Calibri" panose="020F0502020204030204" pitchFamily="34" charset="0"/>
                <a:cs typeface="Times New Roman" panose="02020603050405020304" pitchFamily="18" charset="0"/>
              </a:rPr>
              <a:t>Φυσική και οργανωτική διάταξη</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Πλαίσιο σπουδών: </a:t>
            </a:r>
            <a:r>
              <a:rPr lang="en-US" dirty="0">
                <a:effectLst/>
                <a:latin typeface="Calibri" panose="020F0502020204030204" pitchFamily="34" charset="0"/>
                <a:ea typeface="Calibri" panose="020F0502020204030204" pitchFamily="34" charset="0"/>
                <a:cs typeface="Times New Roman" panose="02020603050405020304" pitchFamily="18" charset="0"/>
              </a:rPr>
              <a:t>Πολιτειακά ή εθνικά πρότυπα</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Ομάδες ομοτίμων: </a:t>
            </a:r>
            <a:r>
              <a:rPr lang="en-US" dirty="0">
                <a:effectLst/>
                <a:latin typeface="Calibri" panose="020F0502020204030204" pitchFamily="34" charset="0"/>
                <a:ea typeface="Calibri" panose="020F0502020204030204" pitchFamily="34" charset="0"/>
                <a:cs typeface="Times New Roman" panose="02020603050405020304" pitchFamily="18" charset="0"/>
              </a:rPr>
              <a:t>Επιρροή στην ακαδημαϊκή επίδοση και συμπεριφορά</a:t>
            </a:r>
          </a:p>
          <a:p>
            <a:pPr marL="342900" lvl="0" indent="-342900">
              <a:lnSpc>
                <a:spcPct val="150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Οικογενειακές δομές: </a:t>
            </a:r>
            <a:r>
              <a:rPr lang="en-US" dirty="0">
                <a:effectLst/>
                <a:latin typeface="Calibri" panose="020F0502020204030204" pitchFamily="34" charset="0"/>
                <a:ea typeface="Calibri" panose="020F0502020204030204" pitchFamily="34" charset="0"/>
                <a:cs typeface="Times New Roman" panose="02020603050405020304" pitchFamily="18" charset="0"/>
              </a:rPr>
              <a:t>Επιπτώσεις στην ακαδημαϊκή επιτυχία και ανάπτυξη</a:t>
            </a:r>
            <a:endParaRPr lang="en-US" dirty="0"/>
          </a:p>
        </p:txBody>
      </p:sp>
    </p:spTree>
    <p:extLst>
      <p:ext uri="{BB962C8B-B14F-4D97-AF65-F5344CB8AC3E}">
        <p14:creationId xmlns:p14="http://schemas.microsoft.com/office/powerpoint/2010/main" val="251785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Ακαδημαϊκοί και κοινοτικοί πόροι</a:t>
            </a:r>
          </a:p>
        </p:txBody>
      </p:sp>
      <p:sp>
        <p:nvSpPr>
          <p:cNvPr id="3" name="Θέση περιεχομένου 2"/>
          <p:cNvSpPr>
            <a:spLocks noGrp="1"/>
          </p:cNvSpPr>
          <p:nvPr>
            <p:ph idx="1"/>
          </p:nvPr>
        </p:nvSpPr>
        <p:spPr>
          <a:xfrm>
            <a:off x="485775" y="2002971"/>
            <a:ext cx="11050696" cy="4548141"/>
          </a:xfrm>
        </p:spPr>
        <p:txBody>
          <a:bodyPr>
            <a:no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Ακαδημαϊκή υποστήριξη: Διδασκαλία, εξωσχολικές δραστηριότητες και πρόσθετοι πόροι</a:t>
            </a:r>
          </a:p>
          <a:p>
            <a:pPr marL="342900" lvl="0" indent="-342900">
              <a:lnSpc>
                <a:spcPct val="150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Κοινοτικοί πόροι: Κοινωνικές υπηρεσίες: Βιβλιοθήκες, οργανώσεις νεολαίας και κοινωνικές υπηρεσίες</a:t>
            </a:r>
          </a:p>
          <a:p>
            <a:pPr marL="342900" lvl="0" indent="-342900">
              <a:lnSpc>
                <a:spcPct val="150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Συστήματα συνεργασίας: Εμπλοκή με την κοινότητα και τους εκπαιδευτικούς πόρους</a:t>
            </a:r>
            <a:endParaRPr lang="en-US" dirty="0"/>
          </a:p>
        </p:txBody>
      </p:sp>
    </p:spTree>
    <p:extLst>
      <p:ext uri="{BB962C8B-B14F-4D97-AF65-F5344CB8AC3E}">
        <p14:creationId xmlns:p14="http://schemas.microsoft.com/office/powerpoint/2010/main" val="279259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2400" b="1" dirty="0">
                <a:solidFill>
                  <a:srgbClr val="232765"/>
                </a:solidFill>
                <a:latin typeface="+mn-lt"/>
              </a:rPr>
              <a:t>Συστήματα συνεργασίας και συστημικά εμπόδια</a:t>
            </a:r>
          </a:p>
        </p:txBody>
      </p:sp>
      <p:sp>
        <p:nvSpPr>
          <p:cNvPr id="3" name="Θέση περιεχομένου 2"/>
          <p:cNvSpPr>
            <a:spLocks noGrp="1"/>
          </p:cNvSpPr>
          <p:nvPr>
            <p:ph idx="1"/>
          </p:nvPr>
        </p:nvSpPr>
        <p:spPr>
          <a:xfrm>
            <a:off x="485775" y="1700350"/>
            <a:ext cx="11706225" cy="3317965"/>
          </a:xfrm>
        </p:spPr>
        <p:txBody>
          <a:bodyPr>
            <a:noAutofit/>
          </a:bodyPr>
          <a:lstStyle/>
          <a:p>
            <a:pPr marL="342900" lvl="0" indent="-342900">
              <a:lnSpc>
                <a:spcPct val="150000"/>
              </a:lnSpc>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Αλληλεπιδράσεις δασκάλου-μαθητή: </a:t>
            </a:r>
            <a:r>
              <a:rPr lang="en-US" sz="2400" dirty="0">
                <a:effectLst/>
                <a:latin typeface="Calibri" panose="020F0502020204030204" pitchFamily="34" charset="0"/>
                <a:ea typeface="Calibri" panose="020F0502020204030204" pitchFamily="34" charset="0"/>
                <a:cs typeface="Times New Roman" panose="02020603050405020304" pitchFamily="18" charset="0"/>
              </a:rPr>
              <a:t>Μαθητές: Συστήματα συνεργασίας για την υποστήριξη των μαθητών</a:t>
            </a:r>
          </a:p>
          <a:p>
            <a:pPr marL="342900" lvl="0" indent="-342900">
              <a:lnSpc>
                <a:spcPct val="150000"/>
              </a:lnSpc>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Επίδραση στη μάθηση: </a:t>
            </a:r>
            <a:r>
              <a:rPr lang="en-US" sz="2400" dirty="0">
                <a:effectLst/>
                <a:latin typeface="Calibri" panose="020F0502020204030204" pitchFamily="34" charset="0"/>
                <a:ea typeface="Calibri" panose="020F0502020204030204" pitchFamily="34" charset="0"/>
                <a:cs typeface="Times New Roman" panose="02020603050405020304" pitchFamily="18" charset="0"/>
              </a:rPr>
              <a:t>Ευθυγράμμιση της επαγγελματικής ανάπτυξης με τις απαιτήσεις του προγράμματος σπουδών</a:t>
            </a:r>
          </a:p>
          <a:p>
            <a:pPr marL="342900" lvl="0" indent="-342900">
              <a:lnSpc>
                <a:spcPct val="150000"/>
              </a:lnSpc>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Συστημικά εμπόδια: </a:t>
            </a:r>
            <a:r>
              <a:rPr lang="en-US" sz="2400" dirty="0">
                <a:effectLst/>
                <a:latin typeface="Calibri" panose="020F0502020204030204" pitchFamily="34" charset="0"/>
                <a:ea typeface="Calibri" panose="020F0502020204030204" pitchFamily="34" charset="0"/>
                <a:cs typeface="Times New Roman" panose="02020603050405020304" pitchFamily="18" charset="0"/>
              </a:rPr>
              <a:t>Αντιμετώπιση περιορισμών πόρων και διακοπής επικοινωνίας:</a:t>
            </a:r>
          </a:p>
          <a:p>
            <a:pPr marL="342900" lvl="0" indent="-342900">
              <a:lnSpc>
                <a:spcPct val="150000"/>
              </a:lnSpc>
              <a:spcAft>
                <a:spcPts val="80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Ευκαιρίες: </a:t>
            </a:r>
            <a:r>
              <a:rPr lang="en-US" sz="2400" dirty="0">
                <a:effectLst/>
                <a:latin typeface="Calibri" panose="020F0502020204030204" pitchFamily="34" charset="0"/>
                <a:ea typeface="Calibri" panose="020F0502020204030204" pitchFamily="34" charset="0"/>
                <a:cs typeface="Times New Roman" panose="02020603050405020304" pitchFamily="18" charset="0"/>
              </a:rPr>
              <a:t>Αξιοποίηση της κοινοτικής υποστήριξης και των δικτύων ομοτίμων</a:t>
            </a:r>
            <a:endParaRPr lang="en-US" sz="2400" dirty="0"/>
          </a:p>
        </p:txBody>
      </p:sp>
    </p:spTree>
    <p:extLst>
      <p:ext uri="{BB962C8B-B14F-4D97-AF65-F5344CB8AC3E}">
        <p14:creationId xmlns:p14="http://schemas.microsoft.com/office/powerpoint/2010/main" val="2316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2646" y="326632"/>
            <a:ext cx="10868025" cy="679268"/>
          </a:xfrm>
        </p:spPr>
        <p:txBody>
          <a:bodyPr>
            <a:noAutofit/>
          </a:bodyPr>
          <a:lstStyle/>
          <a:p>
            <a:r>
              <a:rPr lang="en-US" sz="2400" b="1" dirty="0">
                <a:solidFill>
                  <a:srgbClr val="232765"/>
                </a:solidFill>
                <a:latin typeface="+mn-lt"/>
              </a:rPr>
              <a:t>Αναστοχασμός σχετικά με τα συστήματα και τις δομές</a:t>
            </a:r>
          </a:p>
        </p:txBody>
      </p:sp>
      <p:sp>
        <p:nvSpPr>
          <p:cNvPr id="3" name="Θέση περιεχομένου 2"/>
          <p:cNvSpPr>
            <a:spLocks noGrp="1"/>
          </p:cNvSpPr>
          <p:nvPr>
            <p:ph idx="1"/>
          </p:nvPr>
        </p:nvSpPr>
        <p:spPr>
          <a:xfrm>
            <a:off x="3391649" y="1005900"/>
            <a:ext cx="8242126" cy="4690725"/>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Ερωτήσεις αναστοχασμού:</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Επίδραση στη διδακτική πρακτική</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Επιρροή στη μάθηση των μαθητών</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Αξιοποίηση των συστημάτων για ανάπτυξη</a:t>
            </a:r>
          </a:p>
          <a:p>
            <a:pPr marL="342900" lvl="0" indent="-342900">
              <a:lnSpc>
                <a:spcPct val="107000"/>
              </a:lnSpc>
              <a:spcAft>
                <a:spcPts val="800"/>
              </a:spcAft>
              <a:buSzPts val="1000"/>
              <a:buFont typeface="Symbol" panose="05050102010706020507" pitchFamily="18" charset="2"/>
              <a:buChar char=""/>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Ερωτήσεις αυτοαξιολόγησης:</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Βασικά συστήματα και οι αλληλεπιδράσεις τους</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Πρωτογενείς δομές που επηρεάζουν τη μάθηση</a:t>
            </a:r>
          </a:p>
          <a:p>
            <a:pPr marL="342900" lvl="0" indent="-342900">
              <a:lnSpc>
                <a:spcPct val="107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Κατανόηση των οικογενειακών και κοινωνικών συστημάτων</a:t>
            </a:r>
            <a:endParaRPr lang="en-US" dirty="0"/>
          </a:p>
        </p:txBody>
      </p:sp>
    </p:spTree>
    <p:extLst>
      <p:ext uri="{BB962C8B-B14F-4D97-AF65-F5344CB8AC3E}">
        <p14:creationId xmlns:p14="http://schemas.microsoft.com/office/powerpoint/2010/main" val="344255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3.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2495</TotalTime>
  <Words>1332</Words>
  <Application>Microsoft Office PowerPoint</Application>
  <PresentationFormat>Ευρεία οθόνη</PresentationFormat>
  <Paragraphs>67</Paragraphs>
  <Slides>11</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Calibri</vt:lpstr>
      <vt:lpstr>Calibri Light</vt:lpstr>
      <vt:lpstr>Open Sans Hebrew</vt:lpstr>
      <vt:lpstr>Symbol</vt:lpstr>
      <vt:lpstr>Office Theme</vt:lpstr>
      <vt:lpstr>Παρουσίαση του PowerPoint</vt:lpstr>
      <vt:lpstr>Παρουσίαση του PowerPoint</vt:lpstr>
      <vt:lpstr>   Κεφάλαιο 2 - Συστήματα και δομές γύρω μας  Ενότητα 2.2 - Αναγνώριση των συστημάτων &amp; των δομών </vt:lpstr>
      <vt:lpstr>Εκπαιδευτικά και οργανωτικά πλαίσια</vt:lpstr>
      <vt:lpstr>Αλληλεπίδραση με συστήματα υποστήριξης</vt:lpstr>
      <vt:lpstr>Μαθησιακά περιβάλλοντα και κοινωνικά συστήματα</vt:lpstr>
      <vt:lpstr>Ακαδημαϊκοί και κοινοτικοί πόροι</vt:lpstr>
      <vt:lpstr>Συστήματα συνεργασίας και συστημικά εμπόδια</vt:lpstr>
      <vt:lpstr>Αναστοχασμός σχετικά με τα συστήματα και τις δομές</vt:lpstr>
      <vt:lpstr>Εφαρμογή της γνώσης για τη βελτίωση της εκπαίδευσης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docId:3861BA41DF5C6380FE3943AF9B609A48</cp:keywords>
  <cp:lastModifiedBy>ΛΕΩΝΙΔΑΣ ΓΟΜΑΤΟΣ</cp:lastModifiedBy>
  <cp:revision>72</cp:revision>
  <dcterms:created xsi:type="dcterms:W3CDTF">2021-11-25T08:56:18Z</dcterms:created>
  <dcterms:modified xsi:type="dcterms:W3CDTF">2025-06-04T15:11:56Z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