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90" r:id="rId6"/>
    <p:sldId id="291" r:id="rId7"/>
    <p:sldId id="293" r:id="rId8"/>
    <p:sldId id="294" r:id="rId9"/>
    <p:sldId id="295" r:id="rId10"/>
    <p:sldId id="292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765"/>
    <a:srgbClr val="BDD7EE"/>
    <a:srgbClr val="69ABDB"/>
    <a:srgbClr val="3A4DA0"/>
    <a:srgbClr val="67ADDB"/>
    <a:srgbClr val="252765"/>
    <a:srgbClr val="67ACDC"/>
    <a:srgbClr val="4A4E80"/>
    <a:srgbClr val="FCFC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115-9C23-4989-9CFC-4898E9E7721A}" type="datetimeFigureOut">
              <a:rPr lang="el-GR" smtClean="0"/>
              <a:t>10/8/2025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DC5-7AC2-49E0-A1C6-32DE2A1A1E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988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115-9C23-4989-9CFC-4898E9E7721A}" type="datetimeFigureOut">
              <a:rPr lang="el-GR" smtClean="0"/>
              <a:t>10/8/2025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DC5-7AC2-49E0-A1C6-32DE2A1A1E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390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115-9C23-4989-9CFC-4898E9E7721A}" type="datetimeFigureOut">
              <a:rPr lang="el-GR" smtClean="0"/>
              <a:t>10/8/2025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DC5-7AC2-49E0-A1C6-32DE2A1A1E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913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115-9C23-4989-9CFC-4898E9E7721A}" type="datetimeFigureOut">
              <a:rPr lang="el-GR" smtClean="0"/>
              <a:t>10/8/2025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DC5-7AC2-49E0-A1C6-32DE2A1A1E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423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115-9C23-4989-9CFC-4898E9E7721A}" type="datetimeFigureOut">
              <a:rPr lang="el-GR" smtClean="0"/>
              <a:t>10/8/2025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DC5-7AC2-49E0-A1C6-32DE2A1A1E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2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115-9C23-4989-9CFC-4898E9E7721A}" type="datetimeFigureOut">
              <a:rPr lang="el-GR" smtClean="0"/>
              <a:t>10/8/2025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DC5-7AC2-49E0-A1C6-32DE2A1A1E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643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115-9C23-4989-9CFC-4898E9E7721A}" type="datetimeFigureOut">
              <a:rPr lang="el-GR" smtClean="0"/>
              <a:t>10/8/2025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DC5-7AC2-49E0-A1C6-32DE2A1A1E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00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115-9C23-4989-9CFC-4898E9E7721A}" type="datetimeFigureOut">
              <a:rPr lang="el-GR" smtClean="0"/>
              <a:t>10/8/2025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DC5-7AC2-49E0-A1C6-32DE2A1A1E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683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115-9C23-4989-9CFC-4898E9E7721A}" type="datetimeFigureOut">
              <a:rPr lang="el-GR" smtClean="0"/>
              <a:t>10/8/2025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DC5-7AC2-49E0-A1C6-32DE2A1A1E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1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115-9C23-4989-9CFC-4898E9E7721A}" type="datetimeFigureOut">
              <a:rPr lang="el-GR" smtClean="0"/>
              <a:t>10/8/2025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DC5-7AC2-49E0-A1C6-32DE2A1A1E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823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E115-9C23-4989-9CFC-4898E9E7721A}" type="datetimeFigureOut">
              <a:rPr lang="el-GR" smtClean="0"/>
              <a:t>10/8/2025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DC5-7AC2-49E0-A1C6-32DE2A1A1E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Κάντε κλικ για να επεξεργαστείτε το στυλ του κύριου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Κάντε κλικ για να επεξεργαστείτε τα στυλ κύριου κειμένου</a:t>
            </a:r>
          </a:p>
          <a:p>
            <a:pPr lvl="1"/>
            <a:r>
              <a:rPr lang="en-US"/>
              <a:t>Δεύτερο επίπεδο</a:t>
            </a:r>
          </a:p>
          <a:p>
            <a:pPr lvl="2"/>
            <a:r>
              <a:rPr lang="en-US"/>
              <a:t>Τρίτο επίπεδο</a:t>
            </a:r>
          </a:p>
          <a:p>
            <a:pPr lvl="3"/>
            <a:r>
              <a:rPr lang="en-US"/>
              <a:t>Τέταρτο επίπεδο</a:t>
            </a:r>
          </a:p>
          <a:p>
            <a:pPr lvl="4"/>
            <a:r>
              <a:rPr lang="en-US"/>
              <a:t>Πέμπτο επίπεδο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E115-9C23-4989-9CFC-4898E9E7721A}" type="datetimeFigureOut">
              <a:rPr lang="el-GR" smtClean="0"/>
              <a:t>10/8/2025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2ADC5-7AC2-49E0-A1C6-32DE2A1A1E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52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0" y="0"/>
            <a:ext cx="12192000" cy="6067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4" y="591655"/>
            <a:ext cx="3282189" cy="931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565" y="1778439"/>
            <a:ext cx="5609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Εισ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αγωγή στη</a:t>
            </a:r>
            <a:r>
              <a:rPr lang="el-GR" sz="4400" dirty="0">
                <a:solidFill>
                  <a:schemeClr val="bg1"/>
                </a:solidFill>
                <a:latin typeface="+mj-lt"/>
              </a:rPr>
              <a:t> Συμπεριληπτική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Εκ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παίδευση</a:t>
            </a:r>
          </a:p>
          <a:p>
            <a:endParaRPr lang="en-US" sz="2800" b="1" dirty="0">
              <a:solidFill>
                <a:srgbClr val="69ABDB"/>
              </a:solidFill>
            </a:endParaRPr>
          </a:p>
          <a:p>
            <a:r>
              <a:rPr lang="el-GR" sz="2800" b="1" dirty="0">
                <a:solidFill>
                  <a:srgbClr val="69ABDB"/>
                </a:solidFill>
              </a:rPr>
              <a:t>Ενότητα</a:t>
            </a:r>
            <a:r>
              <a:rPr lang="en-US" sz="2800" b="1" dirty="0">
                <a:solidFill>
                  <a:srgbClr val="69ABDB"/>
                </a:solidFill>
              </a:rPr>
              <a:t> 03</a:t>
            </a:r>
          </a:p>
          <a:p>
            <a:r>
              <a:rPr lang="en-US" sz="2800" b="1" dirty="0">
                <a:solidFill>
                  <a:srgbClr val="69ABDB"/>
                </a:solidFill>
              </a:rPr>
              <a:t>Ημερολόγια μάθησης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9959923" y="591655"/>
            <a:ext cx="18630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BDD7E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Αριθμός έργου: </a:t>
            </a:r>
            <a:r>
              <a:rPr lang="el-GR" sz="1000" dirty="0">
                <a:solidFill>
                  <a:srgbClr val="BDD7E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101056515</a:t>
            </a:r>
            <a:endParaRPr lang="en-US" sz="1100" dirty="0">
              <a:solidFill>
                <a:srgbClr val="BDD7EE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29" y="5562295"/>
            <a:ext cx="4353486" cy="62511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1"/>
          <a:stretch/>
        </p:blipFill>
        <p:spPr>
          <a:xfrm>
            <a:off x="2785241" y="5517550"/>
            <a:ext cx="3984284" cy="63537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6" y="5669078"/>
            <a:ext cx="905752" cy="33263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B01F2570-F5D4-4C98-B5B7-BEDDB04DE2D3}"/>
              </a:ext>
            </a:extLst>
          </p:cNvPr>
          <p:cNvSpPr txBox="1">
            <a:spLocks/>
          </p:cNvSpPr>
          <p:nvPr/>
        </p:nvSpPr>
        <p:spPr>
          <a:xfrm>
            <a:off x="1825334" y="6322957"/>
            <a:ext cx="9830638" cy="3676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4494"/>
                </a:solidFill>
              </a:rPr>
              <a:t>Το έργο αυτό χρηματοδοτήθηκε με την υποστήριξη της Ευρωπαϊκής Επιτροπής.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αυτήν. 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4" y="6322957"/>
            <a:ext cx="1355329" cy="367633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r="66744"/>
          <a:stretch/>
        </p:blipFill>
        <p:spPr>
          <a:xfrm>
            <a:off x="1648921" y="5480243"/>
            <a:ext cx="899577" cy="58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1290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232765"/>
                </a:solidFill>
                <a:latin typeface="+mn-lt"/>
              </a:rPr>
              <a:t>Τι είναι το ημερολόγιο μάθησης;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4393608"/>
            <a:ext cx="9144000" cy="1655762"/>
          </a:xfrm>
        </p:spPr>
        <p:txBody>
          <a:bodyPr>
            <a:norm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32765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Γιατί τα χρησιμοποιούμε;</a:t>
            </a:r>
            <a:endParaRPr lang="en-US" b="1" dirty="0">
              <a:solidFill>
                <a:srgbClr val="67ADD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84F46-8D24-1E87-3E83-1FA40ED7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59" y="950816"/>
            <a:ext cx="3524881" cy="18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7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1140823"/>
            <a:ext cx="10868025" cy="67926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232765"/>
                </a:solidFill>
                <a:latin typeface="+mn-lt"/>
              </a:rPr>
              <a:t>Ποιοι είναι οι διαφορετικοί τρόποι για να γράφετε ημερολόγιο;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5776" y="2002971"/>
            <a:ext cx="5778546" cy="394498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Ημερολόγιο μάθησης: </a:t>
            </a:r>
            <a:r>
              <a:rPr lang="en-US" sz="1800" dirty="0"/>
              <a:t>γραφή για μάθηση - στυλ ημερολογίου που περιλαμβάνει προβληματισμούς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Ημερολόγιο έρευνας: </a:t>
            </a:r>
            <a:r>
              <a:rPr lang="en-US" sz="1800" dirty="0"/>
              <a:t>ερωτήσεις και απαντήσεις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Μεταγνωστικό ημερολόγιο: </a:t>
            </a:r>
            <a:r>
              <a:rPr lang="en-US" sz="1800" dirty="0"/>
              <a:t>μάθηση για τη μάθηση - σκέψη, αλλαγές στη σκέψη κ.λπ.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b="1" dirty="0"/>
              <a:t>Αναδυόμενο ημερολόγιο: </a:t>
            </a:r>
            <a:r>
              <a:rPr lang="en-US" sz="1800" dirty="0"/>
              <a:t>ελεύθερη γραφή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1800" b="1"/>
              <a:t>Ημερολόγιο </a:t>
            </a:r>
            <a:r>
              <a:rPr lang="en-US" sz="1800" b="1" dirty="0" err="1"/>
              <a:t>με</a:t>
            </a:r>
            <a:r>
              <a:rPr lang="en-US" sz="1800" b="1" dirty="0"/>
              <a:t> βάση τις τέχνες: </a:t>
            </a:r>
            <a:r>
              <a:rPr lang="en-US" sz="1800" dirty="0"/>
              <a:t>Doodles, εικονογραφήσεις, mind-maps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D73DD-B350-3205-AD6F-865AB1E4F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9"/>
          <a:stretch/>
        </p:blipFill>
        <p:spPr>
          <a:xfrm>
            <a:off x="6391698" y="1650002"/>
            <a:ext cx="53145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1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1263-1D0A-8BA4-BC6D-AB213BF0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232765"/>
                </a:solidFill>
              </a:rPr>
              <a:t>            Γιατί;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A8ABFD-A179-BA0B-8C98-F7692FB92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7" y="2057400"/>
            <a:ext cx="6172200" cy="4873625"/>
          </a:xfrm>
        </p:spPr>
        <p:txBody>
          <a:bodyPr/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3F739B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lang="en-US" sz="6000" spc="-50" dirty="0">
              <a:solidFill>
                <a:srgbClr val="002060"/>
              </a:solidFill>
              <a:latin typeface="Calibri Light" panose="020F0302020204030204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3F739B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sz="6000" spc="-50" dirty="0">
                <a:solidFill>
                  <a:srgbClr val="002060"/>
                </a:solidFill>
                <a:latin typeface="Calibri Light" panose="020F0302020204030204"/>
              </a:rPr>
              <a:t>Προτροπές προβληματισμού 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3F739B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sz="6000" spc="-50" dirty="0">
                <a:solidFill>
                  <a:srgbClr val="002060"/>
                </a:solidFill>
                <a:latin typeface="Calibri Light" panose="020F0302020204030204"/>
              </a:rPr>
              <a:t>και </a:t>
            </a:r>
            <a:r>
              <a:rPr lang="en-US" sz="6000" spc="-50" dirty="0" err="1">
                <a:solidFill>
                  <a:srgbClr val="002060"/>
                </a:solidFill>
                <a:latin typeface="Calibri Light" panose="020F0302020204030204"/>
              </a:rPr>
              <a:t>Ερωτήσεις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ABFF8-7CA2-984F-9A50-C563BEBD7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326" y="1401904"/>
            <a:ext cx="3859102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1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A0EE-328E-365C-DF88-E46437FB9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396"/>
            <a:ext cx="10515600" cy="653458"/>
          </a:xfrm>
        </p:spPr>
        <p:txBody>
          <a:bodyPr/>
          <a:lstStyle/>
          <a:p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Η τήρηση </a:t>
            </a:r>
            <a:r>
              <a:rPr kumimoji="0" lang="en-US" sz="3600" b="0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ημερολογίου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β</a:t>
            </a:r>
            <a:r>
              <a:rPr kumimoji="0" lang="en-US" sz="3600" b="0" i="0" u="none" strike="noStrike" kern="1200" cap="none" spc="-50" normalizeH="0" baseline="0" noProof="0" dirty="0" err="1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οηθά</a:t>
            </a:r>
            <a:r>
              <a:rPr kumimoji="0" lang="en-US" sz="36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να: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07794-F6B9-2952-B2E4-794EBBE95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164"/>
            <a:ext cx="714574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Αφιερώστε χρόνο για σκέψη και προβληματισμό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Γίνετε άνετοι με τα άβολα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Γράψτε τα πράγματα που δεν μπορούμε να πούμε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Αναγνωρίστε τα συναισθήματα στο σώμα και όχι μόνο τις σκέψεις στο μυαλό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Αν</a:t>
            </a:r>
            <a:r>
              <a:rPr lang="en-US" sz="2000" dirty="0"/>
              <a:t>αγνωρίστε </a:t>
            </a:r>
            <a:r>
              <a:rPr lang="en-US" sz="2000" dirty="0" smtClean="0"/>
              <a:t>μοτίβ</a:t>
            </a:r>
            <a:r>
              <a:rPr lang="el-GR" sz="2000" dirty="0" smtClean="0"/>
              <a:t>α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l-GR" sz="2000" dirty="0" smtClean="0"/>
              <a:t>Ονομάσετε</a:t>
            </a:r>
            <a:r>
              <a:rPr lang="en-US" sz="2000" dirty="0" smtClean="0"/>
              <a:t> </a:t>
            </a:r>
            <a:r>
              <a:rPr lang="en-US" sz="2000" dirty="0" err="1" smtClean="0"/>
              <a:t>συν</a:t>
            </a:r>
            <a:r>
              <a:rPr lang="en-US" sz="2000" dirty="0" smtClean="0"/>
              <a:t>αισθ</a:t>
            </a:r>
            <a:r>
              <a:rPr lang="el-GR" sz="2000" dirty="0" err="1" smtClean="0"/>
              <a:t>ήματα</a:t>
            </a:r>
            <a:r>
              <a:rPr lang="en-US" sz="2000" dirty="0" smtClean="0"/>
              <a:t> </a:t>
            </a:r>
            <a:r>
              <a:rPr lang="en-US" sz="2000" dirty="0"/>
              <a:t>και </a:t>
            </a:r>
            <a:r>
              <a:rPr lang="en-US" sz="2000" dirty="0" err="1" smtClean="0"/>
              <a:t>μοτί</a:t>
            </a:r>
            <a:r>
              <a:rPr lang="en-US" sz="2000" dirty="0" smtClean="0"/>
              <a:t>β</a:t>
            </a:r>
            <a:r>
              <a:rPr lang="el-GR" sz="2000" dirty="0" smtClean="0"/>
              <a:t>α</a:t>
            </a:r>
            <a:r>
              <a:rPr lang="en-US" sz="2000" dirty="0" smtClean="0"/>
              <a:t> </a:t>
            </a:r>
            <a:r>
              <a:rPr lang="en-US" sz="2000" dirty="0"/>
              <a:t>σκέψης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Εξερευνήστε τους εα</a:t>
            </a:r>
            <a:r>
              <a:rPr lang="en-US" sz="2000" dirty="0" err="1"/>
              <a:t>υτούς</a:t>
            </a:r>
            <a:r>
              <a:rPr lang="en-US" sz="2000" dirty="0"/>
              <a:t> </a:t>
            </a:r>
            <a:r>
              <a:rPr lang="el-GR" sz="2000" dirty="0" smtClean="0"/>
              <a:t>σ</a:t>
            </a:r>
            <a:r>
              <a:rPr lang="en-US" sz="2000" dirty="0" smtClean="0"/>
              <a:t>ας </a:t>
            </a:r>
            <a:r>
              <a:rPr lang="en-US" sz="2000" dirty="0"/>
              <a:t>και τις διαδικασίες σκέψης </a:t>
            </a:r>
            <a:r>
              <a:rPr lang="el-GR" sz="2000" dirty="0" smtClean="0"/>
              <a:t>σ</a:t>
            </a:r>
            <a:r>
              <a:rPr lang="en-US" sz="2000" dirty="0" smtClean="0"/>
              <a:t>ας</a:t>
            </a:r>
            <a:endParaRPr lang="en-US" sz="2000" dirty="0"/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36143-87A5-F857-3AA1-5EBA0A00E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31"/>
          <a:stretch/>
        </p:blipFill>
        <p:spPr>
          <a:xfrm>
            <a:off x="7507458" y="1748854"/>
            <a:ext cx="4070252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6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2167-59A2-AB6F-5F81-1FB02B5E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116"/>
            <a:ext cx="10515600" cy="571572"/>
          </a:xfrm>
        </p:spPr>
        <p:txBody>
          <a:bodyPr>
            <a:normAutofit fontScale="90000"/>
          </a:bodyPr>
          <a:lstStyle/>
          <a:p>
            <a:r>
              <a:rPr lang="en-US" dirty="0"/>
              <a:t>     Θυμηθείτε!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7155-8549-D659-B328-FCED7F1E0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83" y="1781200"/>
            <a:ext cx="5257800" cy="4351338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3F739B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b="1" i="0" u="none" strike="noStrike" kern="1200" cap="none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Δεν υπάρχει σωστός τρόπος να γράφετε ημερολόγιο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3F739B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GB" b="1" spc="200" dirty="0">
                <a:solidFill>
                  <a:srgbClr val="002060"/>
                </a:solidFill>
                <a:latin typeface="Calibri Light" panose="020F0302020204030204"/>
              </a:rPr>
              <a:t>Δεν υπ</a:t>
            </a:r>
            <a:r>
              <a:rPr lang="en-GB" b="1" spc="200" dirty="0" err="1">
                <a:solidFill>
                  <a:srgbClr val="002060"/>
                </a:solidFill>
                <a:latin typeface="Calibri Light" panose="020F0302020204030204"/>
              </a:rPr>
              <a:t>άρχει</a:t>
            </a:r>
            <a:r>
              <a:rPr lang="en-GB" b="1" spc="200" dirty="0">
                <a:solidFill>
                  <a:srgbClr val="002060"/>
                </a:solidFill>
                <a:latin typeface="Calibri Light" panose="020F0302020204030204"/>
              </a:rPr>
              <a:t> </a:t>
            </a:r>
            <a:r>
              <a:rPr lang="el-GR" b="1" spc="200" dirty="0" smtClean="0">
                <a:solidFill>
                  <a:srgbClr val="002060"/>
                </a:solidFill>
                <a:latin typeface="Calibri Light" panose="020F0302020204030204"/>
              </a:rPr>
              <a:t>λανθασμένος</a:t>
            </a:r>
            <a:r>
              <a:rPr lang="en-GB" b="1" spc="200" dirty="0" smtClean="0">
                <a:solidFill>
                  <a:srgbClr val="002060"/>
                </a:solidFill>
                <a:latin typeface="Calibri Light" panose="020F0302020204030204"/>
              </a:rPr>
              <a:t> </a:t>
            </a:r>
            <a:r>
              <a:rPr lang="en-GB" b="1" spc="200" dirty="0">
                <a:solidFill>
                  <a:srgbClr val="002060"/>
                </a:solidFill>
                <a:latin typeface="Calibri Light" panose="020F0302020204030204"/>
              </a:rPr>
              <a:t>τρόπος να γράφετε ημερολόγιο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3F739B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b="1" i="0" u="none" strike="noStrike" kern="1200" cap="none" spc="2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Απλά ξεκινήστε!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52BA3-4DE1-E1CD-B9D2-27D6CCA6E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385" y="426134"/>
            <a:ext cx="6005732" cy="600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5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01F2570-F5D4-4C98-B5B7-BEDDB04DE2D3}"/>
              </a:ext>
            </a:extLst>
          </p:cNvPr>
          <p:cNvSpPr txBox="1">
            <a:spLocks/>
          </p:cNvSpPr>
          <p:nvPr/>
        </p:nvSpPr>
        <p:spPr>
          <a:xfrm>
            <a:off x="1825334" y="6322957"/>
            <a:ext cx="9830638" cy="3676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4494"/>
                </a:solidFill>
              </a:rPr>
              <a:t>Το έργο αυτό χρηματοδοτήθηκε με την υποστήριξη της Ευρωπαϊκής Επιτροπής.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αυτήν. 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4" y="6322957"/>
            <a:ext cx="1355329" cy="367633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361387" y="1340822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+mj-lt"/>
              </a:rPr>
              <a:t>Σας ευχαριστώ </a:t>
            </a:r>
            <a:r>
              <a:rPr lang="en-US" sz="3200" b="1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</a:t>
            </a:r>
            <a:endParaRPr lang="el-G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61387" y="2794948"/>
            <a:ext cx="1844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BDD7EE"/>
                </a:solidFill>
              </a:rPr>
              <a:t>Ερωτήσεις;</a:t>
            </a:r>
          </a:p>
          <a:p>
            <a:r>
              <a:rPr lang="en-GB" sz="2000" dirty="0">
                <a:solidFill>
                  <a:srgbClr val="BDD7EE"/>
                </a:solidFill>
              </a:rPr>
              <a:t>Στοιχεία επικοινωνίας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4" y="738627"/>
            <a:ext cx="2122430" cy="602195"/>
          </a:xfrm>
          <a:prstGeom prst="rect">
            <a:avLst/>
          </a:prstGeom>
        </p:spPr>
      </p:pic>
      <p:sp>
        <p:nvSpPr>
          <p:cNvPr id="13" name="Isosceles Triangle 51">
            <a:extLst>
              <a:ext uri="{FF2B5EF4-FFF2-40B4-BE49-F238E27FC236}">
                <a16:creationId xmlns:a16="http://schemas.microsoft.com/office/drawing/2014/main" id="{834D0200-A7C9-4849-9693-38100F314608}"/>
              </a:ext>
            </a:extLst>
          </p:cNvPr>
          <p:cNvSpPr/>
          <p:nvPr/>
        </p:nvSpPr>
        <p:spPr>
          <a:xfrm>
            <a:off x="470004" y="4273101"/>
            <a:ext cx="309963" cy="2272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Block Arc 14">
            <a:extLst>
              <a:ext uri="{FF2B5EF4-FFF2-40B4-BE49-F238E27FC236}">
                <a16:creationId xmlns:a16="http://schemas.microsoft.com/office/drawing/2014/main" id="{01462A50-8A4E-4CE8-975E-8760AC97B68A}"/>
              </a:ext>
            </a:extLst>
          </p:cNvPr>
          <p:cNvSpPr/>
          <p:nvPr/>
        </p:nvSpPr>
        <p:spPr>
          <a:xfrm rot="16200000">
            <a:off x="431230" y="4684969"/>
            <a:ext cx="348625" cy="34885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817685" y="3533622"/>
            <a:ext cx="6815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600" dirty="0">
                <a:solidFill>
                  <a:srgbClr val="BDD7EE"/>
                </a:solidFill>
              </a:rPr>
              <a:t>Όνομα</a:t>
            </a:r>
          </a:p>
          <a:p>
            <a:pPr>
              <a:lnSpc>
                <a:spcPct val="200000"/>
              </a:lnSpc>
            </a:pPr>
            <a:r>
              <a:rPr lang="en-GB" sz="1600" dirty="0">
                <a:solidFill>
                  <a:srgbClr val="BDD7EE"/>
                </a:solidFill>
              </a:rPr>
              <a:t>Ηλεκτρονικό ταχυδρομείο</a:t>
            </a:r>
          </a:p>
          <a:p>
            <a:pPr>
              <a:lnSpc>
                <a:spcPct val="200000"/>
              </a:lnSpc>
            </a:pPr>
            <a:r>
              <a:rPr lang="en-GB" sz="1600" dirty="0">
                <a:solidFill>
                  <a:srgbClr val="BDD7EE"/>
                </a:solidFill>
              </a:rPr>
              <a:t>Ιστοσελίδα</a:t>
            </a:r>
          </a:p>
        </p:txBody>
      </p:sp>
      <p:sp>
        <p:nvSpPr>
          <p:cNvPr id="17" name="Round Same Side Corner Rectangle 8">
            <a:extLst>
              <a:ext uri="{FF2B5EF4-FFF2-40B4-BE49-F238E27FC236}">
                <a16:creationId xmlns:a16="http://schemas.microsoft.com/office/drawing/2014/main" id="{7FE9840D-FCBA-436C-9A04-D0E8ACBFE942}"/>
              </a:ext>
            </a:extLst>
          </p:cNvPr>
          <p:cNvSpPr/>
          <p:nvPr/>
        </p:nvSpPr>
        <p:spPr>
          <a:xfrm>
            <a:off x="470004" y="3683561"/>
            <a:ext cx="309963" cy="310438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203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1C790A0A6B5D439550C5EA15C74BCC" ma:contentTypeVersion="12" ma:contentTypeDescription="Create a new document." ma:contentTypeScope="" ma:versionID="bd87eadeafc315714a0474f8a7be7a13">
  <xsd:schema xmlns:xsd="http://www.w3.org/2001/XMLSchema" xmlns:xs="http://www.w3.org/2001/XMLSchema" xmlns:p="http://schemas.microsoft.com/office/2006/metadata/properties" xmlns:ns3="7bd5eb8a-cb8c-4c2c-a48b-73109b9e136d" targetNamespace="http://schemas.microsoft.com/office/2006/metadata/properties" ma:root="true" ma:fieldsID="3a7c5bc7dd0e429ef191db9e945f6d0f" ns3:_="">
    <xsd:import namespace="7bd5eb8a-cb8c-4c2c-a48b-73109b9e13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5eb8a-cb8c-4c2c-a48b-73109b9e1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29F091-5E70-4628-8684-5DBBF0DCE461}">
  <ds:schemaRefs>
    <ds:schemaRef ds:uri="http://schemas.openxmlformats.org/package/2006/metadata/core-properties"/>
    <ds:schemaRef ds:uri="http://www.w3.org/XML/1998/namespace"/>
    <ds:schemaRef ds:uri="http://purl.org/dc/dcmitype/"/>
    <ds:schemaRef ds:uri="7bd5eb8a-cb8c-4c2c-a48b-73109b9e136d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A66C6BF-2FE5-4B01-9745-ACA71EA72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5eb8a-cb8c-4c2c-a48b-73109b9e1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09A441-2576-4BE5-BABE-DE70D3E9D7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253</Words>
  <Application>Microsoft Office PowerPoint</Application>
  <PresentationFormat>Ευρεία οθόνη</PresentationFormat>
  <Paragraphs>37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Open Sans Hebrew</vt:lpstr>
      <vt:lpstr>Wingdings</vt:lpstr>
      <vt:lpstr>Office Theme</vt:lpstr>
      <vt:lpstr>Παρουσίαση του PowerPoint</vt:lpstr>
      <vt:lpstr>Τι είναι το ημερολόγιο μάθησης;</vt:lpstr>
      <vt:lpstr>Ποιοι είναι οι διαφορετικοί τρόποι για να γράφετε ημερολόγιο; </vt:lpstr>
      <vt:lpstr>            Γιατί;</vt:lpstr>
      <vt:lpstr>Η τήρηση ημερολογίου βοηθά να:</vt:lpstr>
      <vt:lpstr>     Θυμηθείτε!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the integration of Roma women 2020-1-RO01-KA204-080214</dc:title>
  <dc:creator>user</dc:creator>
  <cp:keywords>, docId:684B2B383D5D05AD45E4009E86C6ECB2</cp:keywords>
  <cp:lastModifiedBy>gomatos</cp:lastModifiedBy>
  <cp:revision>74</cp:revision>
  <dcterms:created xsi:type="dcterms:W3CDTF">2021-11-25T08:56:18Z</dcterms:created>
  <dcterms:modified xsi:type="dcterms:W3CDTF">2025-08-10T08:57:47Z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0x0101008C1C790A0A6B5D439550C5EA15C74BCC</vt:lpwstr>
  </property>
</Properties>
</file>