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2" r:id="rId5"/>
    <p:sldId id="282" r:id="rId6"/>
    <p:sldId id="290" r:id="rId7"/>
    <p:sldId id="291" r:id="rId8"/>
    <p:sldId id="293" r:id="rId9"/>
    <p:sldId id="294" r:id="rId10"/>
    <p:sldId id="295" r:id="rId11"/>
    <p:sldId id="296" r:id="rId12"/>
    <p:sldId id="297" r:id="rId13"/>
    <p:sldId id="298" r:id="rId14"/>
    <p:sldId id="292"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69ABDB"/>
    <a:srgbClr val="3A4DA0"/>
    <a:srgbClr val="232765"/>
    <a:srgbClr val="67ADDB"/>
    <a:srgbClr val="252765"/>
    <a:srgbClr val="67ACDC"/>
    <a:srgbClr val="4A4E8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38907" autoAdjust="0"/>
  </p:normalViewPr>
  <p:slideViewPr>
    <p:cSldViewPr snapToGrid="0">
      <p:cViewPr>
        <p:scale>
          <a:sx n="75" d="100"/>
          <a:sy n="75" d="100"/>
        </p:scale>
        <p:origin x="1140" y="-10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72C8B-5003-4970-A84E-43D34FC55B79}" type="datetimeFigureOut">
              <a:rPr lang="el-GR" smtClean="0"/>
              <a:t>6/6/2025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C18D2-6694-438B-AEDF-4887056CB213}" type="slidenum">
              <a:rPr lang="el-GR" smtClean="0"/>
              <a:t>‹#›</a:t>
            </a:fld>
            <a:endParaRPr lang="el-GR"/>
          </a:p>
        </p:txBody>
      </p:sp>
    </p:spTree>
    <p:extLst>
      <p:ext uri="{BB962C8B-B14F-4D97-AF65-F5344CB8AC3E}">
        <p14:creationId xmlns:p14="http://schemas.microsoft.com/office/powerpoint/2010/main" val="140385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"Καλώς ήρθατε στην Ενότητα 0.1 του μαθήματος Εισαγωγή στη συμπεριληπτική μάθηση. Σε α</a:t>
            </a:r>
            <a:r>
              <a:rPr lang="en-US" dirty="0" err="1"/>
              <a:t>υτή</a:t>
            </a:r>
            <a:r>
              <a:rPr lang="en-US" dirty="0"/>
              <a:t> τ</a:t>
            </a:r>
            <a:r>
              <a:rPr lang="el-GR" dirty="0"/>
              <a:t>ην ενότητα</a:t>
            </a:r>
            <a:r>
              <a:rPr lang="en-US" dirty="0"/>
              <a:t> θα καλύψουμε τους γενικούς στόχους του μαθήματος, θα διερευνήσουμε τον τρόπο με τον οποίο θα είναι δομημένο και θα συζητήσουμε τις μεθοδολογίες μάθησης που θα σας καθοδηγήσουν καθ' όλη τη διάρκεια του προγράμματος. Ο στόχος αυτής της ενότητας είναι να παρέχει μια ισχυρή βάση για την κατανόηση της συμπεριληπτικής εκπαίδευσης και να σας εξοικειώσει με τη δομή και τις αξιολογήσεις που θα σας βοηθήσουν να αναπτύξετε τις διδακτικές σας πρακτικές. </a:t>
            </a:r>
            <a:r>
              <a:rPr lang="en-US" dirty="0" err="1"/>
              <a:t>Ας</a:t>
            </a:r>
            <a:r>
              <a:rPr lang="en-US" dirty="0"/>
              <a:t> </a:t>
            </a:r>
            <a:r>
              <a:rPr lang="el-GR" dirty="0"/>
              <a:t>εξερευνήσουμε</a:t>
            </a:r>
            <a:r>
              <a:rPr lang="en-US" dirty="0"/>
              <a:t> τι προσφέρει αυτό το μάθημα και πώς θα παρασχεθεί".</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3</a:t>
            </a:fld>
            <a:endParaRPr lang="el-GR"/>
          </a:p>
        </p:txBody>
      </p:sp>
    </p:spTree>
    <p:extLst>
      <p:ext uri="{BB962C8B-B14F-4D97-AF65-F5344CB8AC3E}">
        <p14:creationId xmlns:p14="http://schemas.microsoft.com/office/powerpoint/2010/main" val="201959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"Ο πρωταρχικός στόχος αυτού του μαθήματος είναι να εξοπλίσει τους εκπαιδευτικούς με τα εργαλεία και τις στρατηγικές που απαιτούνται για τη δημιουργία </a:t>
            </a:r>
            <a:r>
              <a:rPr lang="el-GR" dirty="0"/>
              <a:t>συμπεριληπτικών </a:t>
            </a:r>
            <a:r>
              <a:rPr lang="en-US" dirty="0"/>
              <a:t>π</a:t>
            </a:r>
            <a:r>
              <a:rPr lang="en-US" dirty="0" err="1"/>
              <a:t>ερι</a:t>
            </a:r>
            <a:r>
              <a:rPr lang="en-US" dirty="0"/>
              <a:t>βαλλόντων μάθησης. Θα διερευνήσουμε βασικά ζητήματα γύρω από τη</a:t>
            </a:r>
            <a:r>
              <a:rPr lang="el-GR" dirty="0"/>
              <a:t> συμπεριληπτική </a:t>
            </a:r>
            <a:r>
              <a:rPr lang="en-US" dirty="0" err="1"/>
              <a:t>εκ</a:t>
            </a:r>
            <a:r>
              <a:rPr lang="en-US" dirty="0"/>
              <a:t>παίδευση και θα παρέχουμε στρατηγικές για την αντιμετώπιση των ατομικών διαφορών μεταξύ των μαθητών. Θα μάθετε να ενσωματώνετε τις αρχές της συμπεριληπτικής εκπαίδευσης όχι μόνο στην τάξη σας αλλά και σε θεσμικό και συστημικό επίπεδο. Στο τέλος του μαθήματος, θα είστε έτοιμοι να προωθήσετε μια ασφαλή, υποστηρικτική </a:t>
            </a:r>
            <a:r>
              <a:rPr lang="el-GR" dirty="0"/>
              <a:t>και συμπεριληπτική </a:t>
            </a:r>
            <a:r>
              <a:rPr lang="en-US" dirty="0" err="1"/>
              <a:t>εκ</a:t>
            </a:r>
            <a:r>
              <a:rPr lang="en-US" dirty="0"/>
              <a:t>παιδευτική εμπειρία για όλους τους μαθητές".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4</a:t>
            </a:fld>
            <a:endParaRPr lang="el-GR"/>
          </a:p>
        </p:txBody>
      </p:sp>
    </p:spTree>
    <p:extLst>
      <p:ext uri="{BB962C8B-B14F-4D97-AF65-F5344CB8AC3E}">
        <p14:creationId xmlns:p14="http://schemas.microsoft.com/office/powerpoint/2010/main" val="132354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"Αυτό το μάθημα συνδυάζει τη δια ζώσης διδασκαλία με την ηλεκτρονική μάθηση και τις αυτοκατευθυνόμενες δραστηριότητες, επιτρέποντας ευέλικτη μάθηση που προσαρμόζεται στο πρόγραμμά σας. Περιλαμβάνει 18 ώρες ασύγχρονης μάθησης, όπου θα ασχοληθείτε με παρουσιάσεις βίντεο, </a:t>
            </a:r>
            <a:r>
              <a:rPr lang="el-GR" dirty="0"/>
              <a:t>μελέτη</a:t>
            </a:r>
            <a:r>
              <a:rPr lang="en-US" dirty="0"/>
              <a:t> και αναστοχαστική ημερολόγηση με το δικό σας ρυθμό. Το περιεχόμενο παρέχεται σε ενότητες, ξεκινώντας με θεμελιώδεις έννοιες και προχωρώντας σταδιακά προς πιο σύνθετες πρακτικές. Μπορείτε να έχετε πρόσβαση στο υλικό ανά πάσα στιγμή, διασφαλίζοντας ότι μπορείτε να ασχοληθείτε σε βάθος με το περιεχόμενο, ενώ παράλληλα θα εξισορροπείτε άλλες </a:t>
            </a:r>
            <a:r>
              <a:rPr lang="el-GR" dirty="0"/>
              <a:t>υποχρεώσεις σας</a:t>
            </a:r>
            <a:r>
              <a:rPr lang="en-US" dirty="0"/>
              <a:t>".</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5</a:t>
            </a:fld>
            <a:endParaRPr lang="el-GR"/>
          </a:p>
        </p:txBody>
      </p:sp>
    </p:spTree>
    <p:extLst>
      <p:ext uri="{BB962C8B-B14F-4D97-AF65-F5344CB8AC3E}">
        <p14:creationId xmlns:p14="http://schemas.microsoft.com/office/powerpoint/2010/main" val="183431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"Το μάθημα υποστηρίζει ένα μείγμα κατευθυνόμενης και αυτοκατευθυνόμενης μάθησης. Η κατευθυνόμενη μάθηση θα λάβει χώρα σε δομημένες συνεδρίες πρόσωπο με πρόσωπο και σε δραστηριότητες ηλεκτρονικής μάθησης που καθοδηγούν την εξερεύνηση των βασικών εννοιών. Από την άλλη πλευρά, η αυτοκατευθυνόμενη μάθηση σας επιτρέπει να εξερευνήσετε περαιτέρω το περιεχόμενο με τον δικό σας ρυθμό, ενθαρρύνοντας τον αυτοαναστοχασμό και την κριτική σκέψη. Θα ασχοληθείτε </a:t>
            </a:r>
            <a:r>
              <a:rPr lang="en-US" dirty="0" err="1"/>
              <a:t>με</a:t>
            </a:r>
            <a:r>
              <a:rPr lang="en-US" dirty="0"/>
              <a:t> </a:t>
            </a:r>
            <a:r>
              <a:rPr lang="el-GR" dirty="0"/>
              <a:t>μελέτες</a:t>
            </a:r>
            <a:r>
              <a:rPr lang="en-US" dirty="0"/>
              <a:t>, θα διατηρήσετε ένα ημερολόγιο αναστοχασμού και θα συμμετέχετε σε μια διαδικτυακή κοινότητα μάθησης, όπου μπορείτε να συνεργαστείτε με συναδέλφους σας και να μοιραστείτε τις ιδέες σας".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6</a:t>
            </a:fld>
            <a:endParaRPr lang="el-GR"/>
          </a:p>
        </p:txBody>
      </p:sp>
    </p:spTree>
    <p:extLst>
      <p:ext uri="{BB962C8B-B14F-4D97-AF65-F5344CB8AC3E}">
        <p14:creationId xmlns:p14="http://schemas.microsoft.com/office/powerpoint/2010/main" val="45164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"Ένα σημαντικό στοιχείο αυτού του μαθήματος είναι η μάθηση με βάση την εργασία, όπου θα εφαρμόσετε τη θεωρία στην πράξη. Θα έχετε την ευκαιρία να παρατηρήσετε και να αναλύσετε πρακτικές χωρίς αποκλεισμούς στο δικό σας διδακτικό περιβάλλον ή μέσω δομημένων δραστηριοτήτων, όπως πρακτική άσκηση ή παρεμβάσεις στην κοινότητα. Αυτή η πρακτική προσέγγιση σας επιτρέπει να αναπτύξετε πρακτικές δεξιότητες και να εμβαθύνετε στην κατανόηση της ένταξης, συνεργαζόμενοι με ειδικούς και εφαρμόζοντας στρατηγικές ένταξης σε πραγματικές συνθήκες."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7</a:t>
            </a:fld>
            <a:endParaRPr lang="el-GR"/>
          </a:p>
        </p:txBody>
      </p:sp>
    </p:spTree>
    <p:extLst>
      <p:ext uri="{BB962C8B-B14F-4D97-AF65-F5344CB8AC3E}">
        <p14:creationId xmlns:p14="http://schemas.microsoft.com/office/powerpoint/2010/main" val="213606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αξιολόγηση σε αυτό το μάθημα θα γίνει κυρίως μέσω ενός ημερολογίου αναστοχασμού που θα διατηρείτε καθ' όλη τη διάρκεια της μαθησιακής σας διαδρομής. Αυτό το ημερολόγιο θα χρησιμεύσει ως χώρος για να καταγράφετε τους προβληματισμούς σας σχετικά με τα διαβάσματα του μαθήματος, τις συζητήσεις στην τάξη και τις εμπειρίες μάθησης με βάση την εργασία. Σε τακτά χρονικά διαστήματα θα ανεβάζετε τις καταχωρήσεις του ημερολογίου σας για να τις αξιολογούν οι εκπαιδευτές του μαθήματος. Το αναστοχαστικό ημερολόγιο έχει σχεδιαστεί για να σας βοηθήσει να ασχοληθείτε κριτικά με το υλικό και να παρακολουθείτε τη δική σας ανάπτυξη καθώς εφαρμόζετε </a:t>
            </a:r>
            <a:r>
              <a:rPr lang="el-GR" dirty="0"/>
              <a:t>συμπεριληπτικές </a:t>
            </a:r>
            <a:r>
              <a:rPr lang="en-US" dirty="0"/>
              <a:t>πρα</a:t>
            </a:r>
            <a:r>
              <a:rPr lang="en-US" dirty="0" err="1"/>
              <a:t>κτικές</a:t>
            </a:r>
            <a:r>
              <a:rPr lang="en-US" dirty="0"/>
              <a:t> </a:t>
            </a:r>
            <a:r>
              <a:rPr lang="en-US" dirty="0" err="1"/>
              <a:t>διδ</a:t>
            </a:r>
            <a:r>
              <a:rPr lang="en-US" dirty="0"/>
              <a:t>ασκαλίας".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8</a:t>
            </a:fld>
            <a:endParaRPr lang="el-GR"/>
          </a:p>
        </p:txBody>
      </p:sp>
    </p:spTree>
    <p:extLst>
      <p:ext uri="{BB962C8B-B14F-4D97-AF65-F5344CB8AC3E}">
        <p14:creationId xmlns:p14="http://schemas.microsoft.com/office/powerpoint/2010/main" val="12719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"Η διαδικτυακή κοινότητα μάθησης αποτελεί βασικό χαρακτηριστικό αυτού του μαθήματος. Είναι μια πλατφόρμα όπου μπορείτε να συνδεθείτε με τους συ</a:t>
            </a:r>
            <a:r>
              <a:rPr lang="el-GR" dirty="0" err="1"/>
              <a:t>νεκπαιδευόμενούς</a:t>
            </a:r>
            <a:r>
              <a:rPr lang="en-US" dirty="0"/>
              <a:t> σας, να μάθετε ο ένας από τον άλλον και να μοιραστείτε ιδέες. Η συνεργασία ενθαρρύνεται και όλες οι απόψεις είναι ευπρόσδεκτες. Θα συμμετέχετε σε συζητήσεις, θα παρέχετε ανατροφοδότηση και θα παρακινείτε ο ένας τον άλλον, καθώς θα εργάζεστε για να γίνετε</a:t>
            </a:r>
            <a:r>
              <a:rPr lang="el-GR" dirty="0"/>
              <a:t> συμπεριληπτικοί</a:t>
            </a:r>
            <a:r>
              <a:rPr lang="en-US" dirty="0"/>
              <a:t> </a:t>
            </a:r>
            <a:r>
              <a:rPr lang="en-US" dirty="0" err="1"/>
              <a:t>εκ</a:t>
            </a:r>
            <a:r>
              <a:rPr lang="en-US" dirty="0"/>
              <a:t>παιδευτικοί. Αυτή η κοινότητα θα παρέχει ένα υποστηρικτικό περιβάλλον για να μοιραστείτε εμπειρίες και να προβληματιστείτε σχετικά με τη μάθησή σας".</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9</a:t>
            </a:fld>
            <a:endParaRPr lang="el-GR"/>
          </a:p>
        </p:txBody>
      </p:sp>
    </p:spTree>
    <p:extLst>
      <p:ext uri="{BB962C8B-B14F-4D97-AF65-F5344CB8AC3E}">
        <p14:creationId xmlns:p14="http://schemas.microsoft.com/office/powerpoint/2010/main" val="4292377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"Εν κατακλείδι, αυτό το μάθημα σας προσφέρει τα εργαλεία και τις στρατηγικές για να γίνετε ένας </a:t>
            </a:r>
            <a:r>
              <a:rPr lang="el-GR" dirty="0"/>
              <a:t>συμπεριληπτικός </a:t>
            </a:r>
            <a:r>
              <a:rPr lang="en-US" dirty="0" err="1"/>
              <a:t>εκ</a:t>
            </a:r>
            <a:r>
              <a:rPr lang="en-US" dirty="0"/>
              <a:t>παιδευτικός. Εκμεταλλευτείτε πλήρως τις ευκαιρίες μάθησης που είναι διαθέσιμες μέσω της δια ζώσης διδασκαλίας, της διαδικτυακής μάθησης και των εργασιακών εμπειριών. Συμμετέχετε με τους συναδέλφους σας στην ηλεκτρονική κοινότητα, αναστοχαστείτε το ταξίδι σας μέσω του ημερολογίου σας και εφαρμόστε τις γνώσεις που αποκτάτε για να δημιουργήσετε </a:t>
            </a:r>
            <a:r>
              <a:rPr lang="el-GR" dirty="0"/>
              <a:t>συμπεριληπτικά </a:t>
            </a:r>
            <a:r>
              <a:rPr lang="en-US" dirty="0"/>
              <a:t>π</a:t>
            </a:r>
            <a:r>
              <a:rPr lang="en-US" dirty="0" err="1"/>
              <a:t>ερι</a:t>
            </a:r>
            <a:r>
              <a:rPr lang="en-US" dirty="0"/>
              <a:t>βάλλοντα. Καθώς προχωράτε μπροστά, να θυμάστε ότι η </a:t>
            </a:r>
            <a:r>
              <a:rPr lang="el-GR"/>
              <a:t>συμπεριληπτική </a:t>
            </a:r>
            <a:r>
              <a:rPr lang="en-US" dirty="0" err="1"/>
              <a:t>εκ</a:t>
            </a:r>
            <a:r>
              <a:rPr lang="en-US" dirty="0"/>
              <a:t>παίδευση είναι μια συνεχής διαδικασία και η δέσμευσή σας θα έχει διαρκή αντίκτυπο στους μαθητές σας και στην επαγγελματική σας ανάπτυξη".</a:t>
            </a:r>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10</a:t>
            </a:fld>
            <a:endParaRPr lang="el-GR"/>
          </a:p>
        </p:txBody>
      </p:sp>
    </p:spTree>
    <p:extLst>
      <p:ext uri="{BB962C8B-B14F-4D97-AF65-F5344CB8AC3E}">
        <p14:creationId xmlns:p14="http://schemas.microsoft.com/office/powerpoint/2010/main" val="96613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4FC18D2-6694-438B-AEDF-4887056CB213}" type="slidenum">
              <a:rPr lang="el-GR" smtClean="0"/>
              <a:t>11</a:t>
            </a:fld>
            <a:endParaRPr lang="el-GR"/>
          </a:p>
        </p:txBody>
      </p:sp>
    </p:spTree>
    <p:extLst>
      <p:ext uri="{BB962C8B-B14F-4D97-AF65-F5344CB8AC3E}">
        <p14:creationId xmlns:p14="http://schemas.microsoft.com/office/powerpoint/2010/main" val="366572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6/6/2025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6/6/2025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6/6/2025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6/6/2025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6/6/2025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6/6/2025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2677347"/>
            <a:ext cx="5227721" cy="769441"/>
          </a:xfrm>
          <a:prstGeom prst="rect">
            <a:avLst/>
          </a:prstGeom>
          <a:noFill/>
        </p:spPr>
        <p:txBody>
          <a:bodyPr wrap="square" rtlCol="0">
            <a:spAutoFit/>
          </a:bodyPr>
          <a:lstStyle/>
          <a:p>
            <a:r>
              <a:rPr lang="en-US" sz="4400" dirty="0">
                <a:solidFill>
                  <a:schemeClr val="bg1"/>
                </a:solidFill>
                <a:latin typeface="+mj-lt"/>
              </a:rPr>
              <a:t>Εισαγωγή </a:t>
            </a:r>
            <a:endParaRPr lang="en-US" sz="2800" b="1" dirty="0">
              <a:solidFill>
                <a:srgbClr val="69ABDB"/>
              </a:solidFill>
            </a:endParaRP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5">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8"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492016"/>
            <a:ext cx="10868025" cy="679268"/>
          </a:xfrm>
        </p:spPr>
        <p:txBody>
          <a:bodyPr>
            <a:noAutofit/>
          </a:bodyPr>
          <a:lstStyle/>
          <a:p>
            <a:r>
              <a:rPr lang="en-US" sz="3600" b="1" dirty="0">
                <a:solidFill>
                  <a:srgbClr val="232765"/>
                </a:solidFill>
                <a:latin typeface="+mn-lt"/>
              </a:rPr>
              <a:t>Συμπέρασμα και επόμενα βήματα</a:t>
            </a:r>
          </a:p>
        </p:txBody>
      </p:sp>
      <p:sp>
        <p:nvSpPr>
          <p:cNvPr id="4" name="Rectangle 1">
            <a:extLst>
              <a:ext uri="{FF2B5EF4-FFF2-40B4-BE49-F238E27FC236}">
                <a16:creationId xmlns:a16="http://schemas.microsoft.com/office/drawing/2014/main" id="{1700179E-91C7-6A8F-99EE-824A0997432B}"/>
              </a:ext>
            </a:extLst>
          </p:cNvPr>
          <p:cNvSpPr>
            <a:spLocks noGrp="1" noChangeArrowheads="1"/>
          </p:cNvSpPr>
          <p:nvPr>
            <p:ph idx="1"/>
          </p:nvPr>
        </p:nvSpPr>
        <p:spPr bwMode="auto">
          <a:xfrm>
            <a:off x="485775" y="2657550"/>
            <a:ext cx="660789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Αγκαλιάστε τη συμμετοχικότητα στη διδασκαλία σας</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Συμμετοχή στη διαδικτυακή κοινότητα</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a:ln>
                  <a:noFill/>
                </a:ln>
                <a:solidFill>
                  <a:schemeClr val="tx1"/>
                </a:solidFill>
                <a:effectLst/>
                <a:latin typeface="Arial" panose="020B0604020202020204" pitchFamily="34" charset="0"/>
              </a:rPr>
              <a:t>Αναλογιστείτε </a:t>
            </a:r>
            <a:r>
              <a:rPr kumimoji="0" lang="el-GR" altLang="el-GR" b="0" i="0" u="none" strike="noStrike" cap="none" normalizeH="0" baseline="0" dirty="0" err="1">
                <a:ln>
                  <a:noFill/>
                </a:ln>
                <a:solidFill>
                  <a:schemeClr val="tx1"/>
                </a:solidFill>
                <a:effectLst/>
                <a:latin typeface="Arial" panose="020B0604020202020204" pitchFamily="34" charset="0"/>
              </a:rPr>
              <a:t>την πρόοδό σας</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Εφαρμόστε πρακτικές γνώσεις </a:t>
            </a:r>
            <a:r>
              <a:rPr kumimoji="0" lang="el-GR" altLang="el-GR" b="0" i="0" u="none" strike="noStrike" cap="none" normalizeH="0" baseline="0" dirty="0">
                <a:ln>
                  <a:noFill/>
                </a:ln>
                <a:solidFill>
                  <a:schemeClr val="tx1"/>
                </a:solidFill>
                <a:effectLst/>
                <a:latin typeface="Arial" panose="020B0604020202020204" pitchFamily="34" charset="0"/>
              </a:rPr>
              <a:t>στην εργασία σας </a:t>
            </a:r>
          </a:p>
        </p:txBody>
      </p:sp>
    </p:spTree>
    <p:extLst>
      <p:ext uri="{BB962C8B-B14F-4D97-AF65-F5344CB8AC3E}">
        <p14:creationId xmlns:p14="http://schemas.microsoft.com/office/powerpoint/2010/main" val="1343026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1844287" cy="707886"/>
          </a:xfrm>
          <a:prstGeom prst="rect">
            <a:avLst/>
          </a:prstGeom>
        </p:spPr>
        <p:txBody>
          <a:bodyPr wrap="none">
            <a:spAutoFit/>
          </a:bodyPr>
          <a:lstStyle/>
          <a:p>
            <a:r>
              <a:rPr lang="en-GB" sz="2000" b="1" dirty="0">
                <a:solidFill>
                  <a:srgbClr val="BDD7EE"/>
                </a:solidFill>
              </a:rPr>
              <a:t>Ερωτήσεις;</a:t>
            </a:r>
          </a:p>
          <a:p>
            <a:r>
              <a:rPr lang="en-GB" sz="2000" dirty="0">
                <a:solidFill>
                  <a:srgbClr val="BDD7EE"/>
                </a:solidFill>
              </a:rPr>
              <a:t>Στοιχεία επικοινωνίας</a:t>
            </a:r>
          </a:p>
        </p:txBody>
      </p:sp>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
        <p:nvSpPr>
          <p:cNvPr id="13" name="Isosceles Triangle 51">
            <a:extLst>
              <a:ext uri="{FF2B5EF4-FFF2-40B4-BE49-F238E27FC236}">
                <a16:creationId xmlns:a16="http://schemas.microsoft.com/office/drawing/2014/main" id="{834D0200-A7C9-4849-9693-38100F314608}"/>
              </a:ext>
            </a:extLst>
          </p:cNvPr>
          <p:cNvSpPr/>
          <p:nvPr/>
        </p:nvSpPr>
        <p:spPr>
          <a:xfrm>
            <a:off x="470004" y="4273101"/>
            <a:ext cx="309963" cy="2272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Block Arc 14">
            <a:extLst>
              <a:ext uri="{FF2B5EF4-FFF2-40B4-BE49-F238E27FC236}">
                <a16:creationId xmlns:a16="http://schemas.microsoft.com/office/drawing/2014/main" id="{01462A50-8A4E-4CE8-975E-8760AC97B68A}"/>
              </a:ext>
            </a:extLst>
          </p:cNvPr>
          <p:cNvSpPr/>
          <p:nvPr/>
        </p:nvSpPr>
        <p:spPr>
          <a:xfrm rot="16200000">
            <a:off x="431230" y="4684969"/>
            <a:ext cx="348625" cy="34885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5" name="Ορθογώνιο 14"/>
          <p:cNvSpPr/>
          <p:nvPr/>
        </p:nvSpPr>
        <p:spPr>
          <a:xfrm>
            <a:off x="817685" y="3533622"/>
            <a:ext cx="681597" cy="1569660"/>
          </a:xfrm>
          <a:prstGeom prst="rect">
            <a:avLst/>
          </a:prstGeom>
        </p:spPr>
        <p:txBody>
          <a:bodyPr wrap="none">
            <a:spAutoFit/>
          </a:bodyPr>
          <a:lstStyle/>
          <a:p>
            <a:pPr>
              <a:lnSpc>
                <a:spcPct val="200000"/>
              </a:lnSpc>
            </a:pPr>
            <a:r>
              <a:rPr lang="en-GB" sz="1600" dirty="0">
                <a:solidFill>
                  <a:srgbClr val="BDD7EE"/>
                </a:solidFill>
              </a:rPr>
              <a:t>Όνομα</a:t>
            </a:r>
          </a:p>
          <a:p>
            <a:pPr>
              <a:lnSpc>
                <a:spcPct val="200000"/>
              </a:lnSpc>
            </a:pPr>
            <a:r>
              <a:rPr lang="en-GB" sz="1600" dirty="0">
                <a:solidFill>
                  <a:srgbClr val="BDD7EE"/>
                </a:solidFill>
              </a:rPr>
              <a:t>Ηλεκτρονικό ταχυδρομείο</a:t>
            </a:r>
          </a:p>
          <a:p>
            <a:pPr>
              <a:lnSpc>
                <a:spcPct val="200000"/>
              </a:lnSpc>
            </a:pPr>
            <a:r>
              <a:rPr lang="en-GB" sz="1600" dirty="0">
                <a:solidFill>
                  <a:srgbClr val="BDD7EE"/>
                </a:solidFill>
              </a:rPr>
              <a:t>Ιστοσελίδα</a:t>
            </a:r>
          </a:p>
        </p:txBody>
      </p:sp>
      <p:sp>
        <p:nvSpPr>
          <p:cNvPr id="17" name="Round Same Side Corner Rectangle 8">
            <a:extLst>
              <a:ext uri="{FF2B5EF4-FFF2-40B4-BE49-F238E27FC236}">
                <a16:creationId xmlns:a16="http://schemas.microsoft.com/office/drawing/2014/main" id="{7FE9840D-FCBA-436C-9A04-D0E8ACBFE942}"/>
              </a:ext>
            </a:extLst>
          </p:cNvPr>
          <p:cNvSpPr/>
          <p:nvPr/>
        </p:nvSpPr>
        <p:spPr>
          <a:xfrm>
            <a:off x="470004" y="3683561"/>
            <a:ext cx="309963" cy="31043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5203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866"/>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b="1" dirty="0">
                <a:solidFill>
                  <a:srgbClr val="68ACDC"/>
                </a:solidFill>
                <a:latin typeface="+mn-lt"/>
                <a:cs typeface="Arial" panose="020B0604020202020204" pitchFamily="34" charset="0"/>
              </a:rPr>
              <a:t>ΕΝΟΤΗΤΑ</a:t>
            </a:r>
            <a:r>
              <a:rPr lang="en-US" b="1" dirty="0">
                <a:solidFill>
                  <a:srgbClr val="68ACDC"/>
                </a:solidFill>
                <a:latin typeface="+mn-lt"/>
                <a:cs typeface="Arial" panose="020B0604020202020204" pitchFamily="34" charset="0"/>
              </a:rPr>
              <a:t> 0</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55615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2374498"/>
            <a:ext cx="9144000" cy="2387600"/>
          </a:xfrm>
        </p:spPr>
        <p:txBody>
          <a:bodyPr>
            <a:normAutofit fontScale="90000"/>
          </a:bodyPr>
          <a:lstStyle/>
          <a:p>
            <a:br>
              <a:rPr lang="en-US" sz="4800" b="1" dirty="0">
                <a:solidFill>
                  <a:srgbClr val="232765"/>
                </a:solidFill>
                <a:latin typeface="+mn-lt"/>
              </a:rPr>
            </a:br>
            <a:br>
              <a:rPr lang="en-US" sz="4800" b="1" dirty="0">
                <a:solidFill>
                  <a:srgbClr val="232765"/>
                </a:solidFill>
                <a:latin typeface="+mn-lt"/>
              </a:rPr>
            </a:br>
            <a:br>
              <a:rPr lang="en-US" sz="4800" b="1" dirty="0">
                <a:solidFill>
                  <a:srgbClr val="232765"/>
                </a:solidFill>
                <a:latin typeface="+mn-lt"/>
              </a:rPr>
            </a:br>
            <a:r>
              <a:rPr lang="en-US" sz="4800" b="1" dirty="0">
                <a:solidFill>
                  <a:srgbClr val="232765"/>
                </a:solidFill>
                <a:latin typeface="+mn-lt"/>
              </a:rPr>
              <a:t>Ενότητα 0 - Εισαγωγή </a:t>
            </a:r>
            <a:br>
              <a:rPr lang="en-US" sz="4800" b="1" dirty="0">
                <a:solidFill>
                  <a:srgbClr val="232765"/>
                </a:solidFill>
                <a:latin typeface="+mn-lt"/>
              </a:rPr>
            </a:br>
            <a:br>
              <a:rPr lang="el-GR" sz="4800" b="1" dirty="0">
                <a:solidFill>
                  <a:srgbClr val="232765"/>
                </a:solidFill>
                <a:latin typeface="+mn-lt"/>
              </a:rPr>
            </a:br>
            <a:r>
              <a:rPr lang="en-US" sz="4800" b="1" dirty="0">
                <a:solidFill>
                  <a:srgbClr val="232765"/>
                </a:solidFill>
                <a:latin typeface="+mn-lt"/>
              </a:rPr>
              <a:t>Ενότητα 0.1 - Εισαγωγή στο μάθημα</a:t>
            </a:r>
          </a:p>
        </p:txBody>
      </p:sp>
    </p:spTree>
    <p:extLst>
      <p:ext uri="{BB962C8B-B14F-4D97-AF65-F5344CB8AC3E}">
        <p14:creationId xmlns:p14="http://schemas.microsoft.com/office/powerpoint/2010/main" val="259037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416396"/>
            <a:ext cx="10868025" cy="679268"/>
          </a:xfrm>
        </p:spPr>
        <p:txBody>
          <a:bodyPr>
            <a:noAutofit/>
          </a:bodyPr>
          <a:lstStyle/>
          <a:p>
            <a:r>
              <a:rPr lang="en-US" sz="3600" b="1" dirty="0">
                <a:solidFill>
                  <a:srgbClr val="232765"/>
                </a:solidFill>
                <a:latin typeface="+mn-lt"/>
              </a:rPr>
              <a:t>Σκοποί και στόχοι του μαθήματος</a:t>
            </a:r>
          </a:p>
        </p:txBody>
      </p:sp>
      <p:sp>
        <p:nvSpPr>
          <p:cNvPr id="5" name="Rectangle 2">
            <a:extLst>
              <a:ext uri="{FF2B5EF4-FFF2-40B4-BE49-F238E27FC236}">
                <a16:creationId xmlns:a16="http://schemas.microsoft.com/office/drawing/2014/main" id="{8F4A0F08-586F-E77C-B69B-AC8E1B64FD7F}"/>
              </a:ext>
            </a:extLst>
          </p:cNvPr>
          <p:cNvSpPr>
            <a:spLocks noGrp="1" noChangeArrowheads="1"/>
          </p:cNvSpPr>
          <p:nvPr>
            <p:ph idx="1"/>
          </p:nvPr>
        </p:nvSpPr>
        <p:spPr bwMode="auto">
          <a:xfrm>
            <a:off x="485775" y="2827894"/>
            <a:ext cx="1059565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Παροχή στους εκπαιδευτικούς εργαλείων για τη συμπεριληπτική διδασκαλία</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Ανάπτυξη της κατανόησης των συμπεριληπτικών πρακτικών</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Αντιμετώπιση της ένταξης σε προσωπικό, θεσμικό και συστημικό επίπεδο</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Δημιουργία ασφαλών, συμπεριληπτικών μαθησιακών περιβαλλόντων </a:t>
            </a:r>
          </a:p>
        </p:txBody>
      </p:sp>
    </p:spTree>
    <p:extLst>
      <p:ext uri="{BB962C8B-B14F-4D97-AF65-F5344CB8AC3E}">
        <p14:creationId xmlns:p14="http://schemas.microsoft.com/office/powerpoint/2010/main" val="266901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418099"/>
            <a:ext cx="10868025" cy="679268"/>
          </a:xfrm>
        </p:spPr>
        <p:txBody>
          <a:bodyPr>
            <a:noAutofit/>
          </a:bodyPr>
          <a:lstStyle/>
          <a:p>
            <a:r>
              <a:rPr lang="en-US" sz="3600" b="1" dirty="0">
                <a:solidFill>
                  <a:srgbClr val="232765"/>
                </a:solidFill>
                <a:latin typeface="+mn-lt"/>
              </a:rPr>
              <a:t>Πώς θα λειτουργήσει δομικά το μάθημα</a:t>
            </a:r>
          </a:p>
        </p:txBody>
      </p:sp>
      <p:sp>
        <p:nvSpPr>
          <p:cNvPr id="4" name="Rectangle 1">
            <a:extLst>
              <a:ext uri="{FF2B5EF4-FFF2-40B4-BE49-F238E27FC236}">
                <a16:creationId xmlns:a16="http://schemas.microsoft.com/office/drawing/2014/main" id="{DAE5DD6E-94DA-3BC2-0B55-60C3AECEAF9A}"/>
              </a:ext>
            </a:extLst>
          </p:cNvPr>
          <p:cNvSpPr>
            <a:spLocks noGrp="1" noChangeArrowheads="1"/>
          </p:cNvSpPr>
          <p:nvPr>
            <p:ph idx="1"/>
          </p:nvPr>
        </p:nvSpPr>
        <p:spPr bwMode="auto">
          <a:xfrm>
            <a:off x="485119" y="2362135"/>
            <a:ext cx="1111726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Συνδυασμός </a:t>
            </a:r>
            <a:r>
              <a:rPr kumimoji="0" lang="el-GR" altLang="el-GR" sz="2400" b="0" i="0" u="none" strike="noStrike" cap="none" normalizeH="0" baseline="0" dirty="0" err="1">
                <a:ln>
                  <a:noFill/>
                </a:ln>
                <a:solidFill>
                  <a:schemeClr val="tx1"/>
                </a:solidFill>
                <a:effectLst/>
                <a:latin typeface="Arial" panose="020B0604020202020204" pitchFamily="34" charset="0"/>
              </a:rPr>
              <a:t>δια ζώσης</a:t>
            </a:r>
            <a:r>
              <a:rPr kumimoji="0" lang="el-GR" altLang="el-GR" sz="2400" b="0" i="0" u="none" strike="noStrike" cap="none" normalizeH="0" baseline="0" dirty="0">
                <a:ln>
                  <a:noFill/>
                </a:ln>
                <a:solidFill>
                  <a:schemeClr val="tx1"/>
                </a:solidFill>
                <a:effectLst/>
                <a:latin typeface="Arial" panose="020B0604020202020204" pitchFamily="34" charset="0"/>
              </a:rPr>
              <a:t>, ηλεκτρονικής </a:t>
            </a:r>
            <a:r>
              <a:rPr kumimoji="0" lang="el-GR" altLang="el-GR" sz="2400" b="0" i="0" u="none" strike="noStrike" cap="none" normalizeH="0" baseline="0" dirty="0" err="1">
                <a:ln>
                  <a:noFill/>
                </a:ln>
                <a:solidFill>
                  <a:schemeClr val="tx1"/>
                </a:solidFill>
                <a:effectLst/>
                <a:latin typeface="Arial" panose="020B0604020202020204" pitchFamily="34" charset="0"/>
              </a:rPr>
              <a:t>μάθησης </a:t>
            </a:r>
            <a:r>
              <a:rPr kumimoji="0" lang="el-GR" altLang="el-GR" sz="2400" b="0" i="0" u="none" strike="noStrike" cap="none" normalizeH="0" baseline="0" dirty="0">
                <a:ln>
                  <a:noFill/>
                </a:ln>
                <a:solidFill>
                  <a:schemeClr val="tx1"/>
                </a:solidFill>
                <a:effectLst/>
                <a:latin typeface="Arial" panose="020B0604020202020204" pitchFamily="34" charset="0"/>
              </a:rPr>
              <a:t>και </a:t>
            </a:r>
            <a:r>
              <a:rPr kumimoji="0" lang="el-GR" altLang="el-GR" sz="2400" b="0" i="0" u="none" strike="noStrike" cap="none" normalizeH="0" baseline="0" dirty="0" err="1">
                <a:ln>
                  <a:noFill/>
                </a:ln>
                <a:solidFill>
                  <a:schemeClr val="tx1"/>
                </a:solidFill>
                <a:effectLst/>
                <a:latin typeface="Arial" panose="020B0604020202020204" pitchFamily="34" charset="0"/>
              </a:rPr>
              <a:t>αυτοκατευθυνόμενων δραστηριοτήτων</a:t>
            </a:r>
            <a:endParaRPr kumimoji="0" lang="en-US"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a:ln>
                  <a:noFill/>
                </a:ln>
                <a:solidFill>
                  <a:schemeClr val="tx1"/>
                </a:solidFill>
                <a:effectLst/>
                <a:latin typeface="Arial" panose="020B0604020202020204" pitchFamily="34" charset="0"/>
              </a:rPr>
              <a:t>18 ώρες </a:t>
            </a:r>
            <a:r>
              <a:rPr kumimoji="0" lang="el-GR" altLang="el-GR" sz="2400" b="0" i="0" u="none" strike="noStrike" cap="none" normalizeH="0" baseline="0" dirty="0" err="1">
                <a:ln>
                  <a:noFill/>
                </a:ln>
                <a:solidFill>
                  <a:schemeClr val="tx1"/>
                </a:solidFill>
                <a:effectLst/>
                <a:latin typeface="Arial" panose="020B0604020202020204" pitchFamily="34" charset="0"/>
              </a:rPr>
              <a:t>ασύγχρονης μάθησης</a:t>
            </a:r>
            <a:endParaRPr kumimoji="0" lang="en-US"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err="1">
                <a:ln>
                  <a:noFill/>
                </a:ln>
                <a:solidFill>
                  <a:schemeClr val="tx1"/>
                </a:solidFill>
                <a:effectLst/>
                <a:latin typeface="Arial" panose="020B0604020202020204" pitchFamily="34" charset="0"/>
              </a:rPr>
              <a:t>Αρθρωτό περιεχόμενο </a:t>
            </a:r>
            <a:r>
              <a:rPr kumimoji="0" lang="el-GR" altLang="el-GR" sz="2400" b="0" i="0" u="none" strike="noStrike" cap="none" normalizeH="0" baseline="0" dirty="0">
                <a:ln>
                  <a:noFill/>
                </a:ln>
                <a:solidFill>
                  <a:schemeClr val="tx1"/>
                </a:solidFill>
                <a:effectLst/>
                <a:latin typeface="Arial" panose="020B0604020202020204" pitchFamily="34" charset="0"/>
              </a:rPr>
              <a:t>για </a:t>
            </a:r>
            <a:r>
              <a:rPr kumimoji="0" lang="el-GR" altLang="el-GR" sz="2400" b="0" i="0" u="none" strike="noStrike" cap="none" normalizeH="0" baseline="0" dirty="0" err="1">
                <a:ln>
                  <a:noFill/>
                </a:ln>
                <a:solidFill>
                  <a:schemeClr val="tx1"/>
                </a:solidFill>
                <a:effectLst/>
                <a:latin typeface="Arial" panose="020B0604020202020204" pitchFamily="34" charset="0"/>
              </a:rPr>
              <a:t>σταδιακή εκμάθηση</a:t>
            </a:r>
            <a:endParaRPr kumimoji="0" lang="en-US"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sz="2400" b="0" i="0" u="none" strike="noStrike" cap="none" normalizeH="0" baseline="0" dirty="0" err="1">
                <a:ln>
                  <a:noFill/>
                </a:ln>
                <a:solidFill>
                  <a:schemeClr val="tx1"/>
                </a:solidFill>
                <a:effectLst/>
                <a:latin typeface="Arial" panose="020B0604020202020204" pitchFamily="34" charset="0"/>
              </a:rPr>
              <a:t>Ευέλικτη πρόσβαση σε </a:t>
            </a:r>
            <a:r>
              <a:rPr kumimoji="0" lang="el-GR" altLang="el-GR" sz="2400" b="0" i="0" u="none" strike="noStrike" cap="none" normalizeH="0" baseline="0" dirty="0">
                <a:ln>
                  <a:noFill/>
                </a:ln>
                <a:solidFill>
                  <a:schemeClr val="tx1"/>
                </a:solidFill>
                <a:effectLst/>
                <a:latin typeface="Arial" panose="020B0604020202020204" pitchFamily="34" charset="0"/>
              </a:rPr>
              <a:t>υλικά </a:t>
            </a:r>
          </a:p>
        </p:txBody>
      </p:sp>
    </p:spTree>
    <p:extLst>
      <p:ext uri="{BB962C8B-B14F-4D97-AF65-F5344CB8AC3E}">
        <p14:creationId xmlns:p14="http://schemas.microsoft.com/office/powerpoint/2010/main" val="334601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591760"/>
            <a:ext cx="10868025" cy="679268"/>
          </a:xfrm>
        </p:spPr>
        <p:txBody>
          <a:bodyPr>
            <a:noAutofit/>
          </a:bodyPr>
          <a:lstStyle/>
          <a:p>
            <a:r>
              <a:rPr lang="en-US" sz="3600" b="1" dirty="0">
                <a:solidFill>
                  <a:srgbClr val="232765"/>
                </a:solidFill>
                <a:latin typeface="+mn-lt"/>
              </a:rPr>
              <a:t>Κατευθυνόμενη μάθηση και αυτοκατευθυνόμενη μάθηση</a:t>
            </a:r>
          </a:p>
        </p:txBody>
      </p:sp>
      <p:sp>
        <p:nvSpPr>
          <p:cNvPr id="4" name="Rectangle 1">
            <a:extLst>
              <a:ext uri="{FF2B5EF4-FFF2-40B4-BE49-F238E27FC236}">
                <a16:creationId xmlns:a16="http://schemas.microsoft.com/office/drawing/2014/main" id="{DACA8712-6D77-40D2-3820-C1D65336B3D6}"/>
              </a:ext>
            </a:extLst>
          </p:cNvPr>
          <p:cNvSpPr>
            <a:spLocks noGrp="1" noChangeArrowheads="1"/>
          </p:cNvSpPr>
          <p:nvPr>
            <p:ph idx="1"/>
          </p:nvPr>
        </p:nvSpPr>
        <p:spPr bwMode="auto">
          <a:xfrm>
            <a:off x="485775" y="2540617"/>
            <a:ext cx="1155540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a:ln>
                  <a:noFill/>
                </a:ln>
                <a:solidFill>
                  <a:schemeClr val="tx1"/>
                </a:solidFill>
                <a:effectLst/>
                <a:latin typeface="Arial" panose="020B0604020202020204" pitchFamily="34" charset="0"/>
              </a:rPr>
              <a:t>Κατευθυνόμενη μάθηση: δραστηριότητες δια ζώσης και ηλεκτρονικής </a:t>
            </a:r>
          </a:p>
          <a:p>
            <a:pPr marL="0" marR="0" lvl="0" indent="0" algn="l" defTabSz="914400" rtl="0" eaLnBrk="0" fontAlgn="base" latinLnBrk="0" hangingPunct="0">
              <a:lnSpc>
                <a:spcPct val="100000"/>
              </a:lnSpc>
              <a:spcBef>
                <a:spcPct val="0"/>
              </a:spcBef>
              <a:spcAft>
                <a:spcPct val="0"/>
              </a:spcAft>
              <a:buClrTx/>
              <a:buSzTx/>
              <a:buNone/>
              <a:tabLst/>
            </a:pPr>
            <a:r>
              <a:rPr kumimoji="0" lang="el-GR" altLang="el-GR" b="0" i="0" u="none" strike="noStrike" cap="none" normalizeH="0" baseline="0" dirty="0">
                <a:ln>
                  <a:noFill/>
                </a:ln>
                <a:solidFill>
                  <a:schemeClr val="tx1"/>
                </a:solidFill>
                <a:effectLst/>
                <a:latin typeface="Arial" panose="020B0604020202020204" pitchFamily="34" charset="0"/>
              </a:rPr>
              <a:t>μάθησης</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Αυτοκατευθυνόμενη</a:t>
            </a:r>
            <a:r>
              <a:rPr kumimoji="0" lang="el-GR" altLang="el-GR" b="0" i="0" u="none" strike="noStrike" cap="none" normalizeH="0" baseline="0" dirty="0">
                <a:ln>
                  <a:noFill/>
                </a:ln>
                <a:solidFill>
                  <a:schemeClr val="tx1"/>
                </a:solidFill>
                <a:effectLst/>
                <a:latin typeface="Arial" panose="020B0604020202020204" pitchFamily="34" charset="0"/>
              </a:rPr>
              <a:t> μάθηση: διαβάσματα, </a:t>
            </a:r>
            <a:r>
              <a:rPr kumimoji="0" lang="el-GR" altLang="el-GR" b="0" i="0" u="none" strike="noStrike" cap="none" normalizeH="0" baseline="0" dirty="0" err="1">
                <a:ln>
                  <a:noFill/>
                </a:ln>
                <a:solidFill>
                  <a:schemeClr val="tx1"/>
                </a:solidFill>
                <a:effectLst/>
                <a:latin typeface="Arial" panose="020B0604020202020204" pitchFamily="34" charset="0"/>
              </a:rPr>
              <a:t>αναστοχαστικό</a:t>
            </a:r>
            <a:r>
              <a:rPr kumimoji="0" lang="el-GR" altLang="el-GR" b="0" i="0" u="none" strike="noStrike" cap="none" normalizeH="0" baseline="0" dirty="0">
                <a:ln>
                  <a:noFill/>
                </a:ln>
                <a:solidFill>
                  <a:schemeClr val="tx1"/>
                </a:solidFill>
                <a:effectLst/>
                <a:latin typeface="Arial" panose="020B0604020202020204" pitchFamily="34" charset="0"/>
              </a:rPr>
              <a:t> ημερολόγιο, </a:t>
            </a:r>
          </a:p>
          <a:p>
            <a:pPr marL="0" marR="0" lvl="0" indent="0" algn="l" defTabSz="914400" rtl="0" eaLnBrk="0" fontAlgn="base" latinLnBrk="0" hangingPunct="0">
              <a:lnSpc>
                <a:spcPct val="100000"/>
              </a:lnSpc>
              <a:spcBef>
                <a:spcPct val="0"/>
              </a:spcBef>
              <a:spcAft>
                <a:spcPct val="0"/>
              </a:spcAft>
              <a:buClrTx/>
              <a:buSzTx/>
              <a:buNone/>
              <a:tabLst/>
            </a:pPr>
            <a:r>
              <a:rPr kumimoji="0" lang="el-GR" altLang="el-GR" b="0" i="0" u="none" strike="noStrike" cap="none" normalizeH="0" baseline="0" dirty="0">
                <a:ln>
                  <a:noFill/>
                </a:ln>
                <a:solidFill>
                  <a:schemeClr val="tx1"/>
                </a:solidFill>
                <a:effectLst/>
                <a:latin typeface="Arial" panose="020B0604020202020204" pitchFamily="34" charset="0"/>
              </a:rPr>
              <a:t>διαδικτυακή κοινότητα</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Προωθεί την κριτική σκέψη </a:t>
            </a:r>
            <a:r>
              <a:rPr kumimoji="0" lang="el-GR" altLang="el-GR" b="0" i="0" u="none" strike="noStrike" cap="none" normalizeH="0" baseline="0" dirty="0">
                <a:ln>
                  <a:noFill/>
                </a:ln>
                <a:solidFill>
                  <a:schemeClr val="tx1"/>
                </a:solidFill>
                <a:effectLst/>
                <a:latin typeface="Arial" panose="020B0604020202020204" pitchFamily="34" charset="0"/>
              </a:rPr>
              <a:t>και την </a:t>
            </a:r>
            <a:r>
              <a:rPr kumimoji="0" lang="el-GR" altLang="el-GR" b="0" i="0" u="none" strike="noStrike" cap="none" normalizeH="0" baseline="0" dirty="0" err="1">
                <a:ln>
                  <a:noFill/>
                </a:ln>
                <a:solidFill>
                  <a:schemeClr val="tx1"/>
                </a:solidFill>
                <a:effectLst/>
                <a:latin typeface="Arial" panose="020B0604020202020204" pitchFamily="34" charset="0"/>
              </a:rPr>
              <a:t>αυτοκατευθυνόμενη </a:t>
            </a:r>
            <a:r>
              <a:rPr kumimoji="0" lang="el-GR" altLang="el-GR" b="0" i="0" u="none" strike="noStrike" cap="none" normalizeH="0" baseline="0" dirty="0">
                <a:ln>
                  <a:noFill/>
                </a:ln>
                <a:solidFill>
                  <a:schemeClr val="tx1"/>
                </a:solidFill>
                <a:effectLst/>
                <a:latin typeface="Arial" panose="020B0604020202020204" pitchFamily="34" charset="0"/>
              </a:rPr>
              <a:t>έρευνα </a:t>
            </a:r>
          </a:p>
        </p:txBody>
      </p:sp>
    </p:spTree>
    <p:extLst>
      <p:ext uri="{BB962C8B-B14F-4D97-AF65-F5344CB8AC3E}">
        <p14:creationId xmlns:p14="http://schemas.microsoft.com/office/powerpoint/2010/main" val="251785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511960"/>
            <a:ext cx="10868025" cy="679268"/>
          </a:xfrm>
        </p:spPr>
        <p:txBody>
          <a:bodyPr>
            <a:noAutofit/>
          </a:bodyPr>
          <a:lstStyle/>
          <a:p>
            <a:r>
              <a:rPr lang="en-US" sz="3600" b="1" dirty="0">
                <a:solidFill>
                  <a:srgbClr val="232765"/>
                </a:solidFill>
                <a:latin typeface="+mn-lt"/>
              </a:rPr>
              <a:t>Μάθηση με βάση την εργασία</a:t>
            </a:r>
          </a:p>
        </p:txBody>
      </p:sp>
      <p:sp>
        <p:nvSpPr>
          <p:cNvPr id="4" name="Rectangle 1">
            <a:extLst>
              <a:ext uri="{FF2B5EF4-FFF2-40B4-BE49-F238E27FC236}">
                <a16:creationId xmlns:a16="http://schemas.microsoft.com/office/drawing/2014/main" id="{33B833E5-F289-4836-C0F1-544232DB5FE6}"/>
              </a:ext>
            </a:extLst>
          </p:cNvPr>
          <p:cNvSpPr>
            <a:spLocks noGrp="1" noChangeArrowheads="1"/>
          </p:cNvSpPr>
          <p:nvPr>
            <p:ph idx="1"/>
          </p:nvPr>
        </p:nvSpPr>
        <p:spPr bwMode="auto">
          <a:xfrm>
            <a:off x="485775" y="2177747"/>
            <a:ext cx="85660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a:ln>
                  <a:noFill/>
                </a:ln>
                <a:solidFill>
                  <a:schemeClr val="tx1"/>
                </a:solidFill>
                <a:effectLst/>
                <a:latin typeface="Arial" panose="020B0604020202020204" pitchFamily="34" charset="0"/>
              </a:rPr>
              <a:t>Πραγματική εφαρμογή συμπεριληπτικ</a:t>
            </a:r>
            <a:r>
              <a:rPr lang="el-GR" altLang="el-GR" dirty="0">
                <a:latin typeface="Arial" panose="020B0604020202020204" pitchFamily="34" charset="0"/>
              </a:rPr>
              <a:t>ών </a:t>
            </a:r>
            <a:r>
              <a:rPr kumimoji="0" lang="el-GR" altLang="el-GR" b="0" i="0" u="none" strike="noStrike" cap="none" normalizeH="0" baseline="0" dirty="0">
                <a:ln>
                  <a:noFill/>
                </a:ln>
                <a:solidFill>
                  <a:schemeClr val="tx1"/>
                </a:solidFill>
                <a:effectLst/>
                <a:latin typeface="Arial" panose="020B0604020202020204" pitchFamily="34" charset="0"/>
              </a:rPr>
              <a:t>πρακτικών</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a:ln>
                  <a:noFill/>
                </a:ln>
                <a:solidFill>
                  <a:schemeClr val="tx1"/>
                </a:solidFill>
                <a:effectLst/>
                <a:latin typeface="Arial" panose="020B0604020202020204" pitchFamily="34" charset="0"/>
              </a:rPr>
              <a:t>8 </a:t>
            </a:r>
            <a:r>
              <a:rPr kumimoji="0" lang="el-GR" altLang="el-GR" b="0" i="0" u="none" strike="noStrike" cap="none" normalizeH="0" baseline="0" dirty="0" err="1">
                <a:ln>
                  <a:noFill/>
                </a:ln>
                <a:solidFill>
                  <a:schemeClr val="tx1"/>
                </a:solidFill>
                <a:effectLst/>
                <a:latin typeface="Arial" panose="020B0604020202020204" pitchFamily="34" charset="0"/>
              </a:rPr>
              <a:t>ώρες δομημένων δραστηριοτήτων</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Ευκαιρίες </a:t>
            </a:r>
            <a:r>
              <a:rPr kumimoji="0" lang="el-GR" altLang="el-GR" b="0" i="0" u="none" strike="noStrike" cap="none" normalizeH="0" baseline="0" dirty="0">
                <a:ln>
                  <a:noFill/>
                </a:ln>
                <a:solidFill>
                  <a:schemeClr val="tx1"/>
                </a:solidFill>
                <a:effectLst/>
                <a:latin typeface="Arial" panose="020B0604020202020204" pitchFamily="34" charset="0"/>
              </a:rPr>
              <a:t>για </a:t>
            </a:r>
            <a:r>
              <a:rPr kumimoji="0" lang="el-GR" altLang="el-GR" b="0" i="0" u="none" strike="noStrike" cap="none" normalizeH="0" baseline="0" dirty="0" err="1">
                <a:ln>
                  <a:noFill/>
                </a:ln>
                <a:solidFill>
                  <a:schemeClr val="tx1"/>
                </a:solidFill>
                <a:effectLst/>
                <a:latin typeface="Arial" panose="020B0604020202020204" pitchFamily="34" charset="0"/>
              </a:rPr>
              <a:t>παρεμβάσεις με βάση την κοινότητα</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Συνεργασία με </a:t>
            </a:r>
            <a:r>
              <a:rPr kumimoji="0" lang="el-GR" altLang="el-GR" b="0" i="0" u="none" strike="noStrike" cap="none" normalizeH="0" baseline="0" dirty="0">
                <a:ln>
                  <a:noFill/>
                </a:ln>
                <a:solidFill>
                  <a:schemeClr val="tx1"/>
                </a:solidFill>
                <a:effectLst/>
                <a:latin typeface="Arial" panose="020B0604020202020204" pitchFamily="34" charset="0"/>
              </a:rPr>
              <a:t>ειδικούς σε θέματα </a:t>
            </a:r>
            <a:r>
              <a:rPr kumimoji="0" lang="el-GR" altLang="el-GR" b="0" i="0" u="none" strike="noStrike" cap="none" normalizeH="0" baseline="0" dirty="0" err="1">
                <a:ln>
                  <a:noFill/>
                </a:ln>
                <a:solidFill>
                  <a:schemeClr val="tx1"/>
                </a:solidFill>
                <a:effectLst/>
                <a:latin typeface="Arial" panose="020B0604020202020204" pitchFamily="34" charset="0"/>
              </a:rPr>
              <a:t>ένταξης </a:t>
            </a:r>
          </a:p>
        </p:txBody>
      </p:sp>
    </p:spTree>
    <p:extLst>
      <p:ext uri="{BB962C8B-B14F-4D97-AF65-F5344CB8AC3E}">
        <p14:creationId xmlns:p14="http://schemas.microsoft.com/office/powerpoint/2010/main" val="279259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4" y="1530827"/>
            <a:ext cx="10868025" cy="679268"/>
          </a:xfrm>
        </p:spPr>
        <p:txBody>
          <a:bodyPr>
            <a:noAutofit/>
          </a:bodyPr>
          <a:lstStyle/>
          <a:p>
            <a:r>
              <a:rPr lang="en-US" sz="3600" b="1" dirty="0">
                <a:solidFill>
                  <a:srgbClr val="232765"/>
                </a:solidFill>
                <a:latin typeface="+mn-lt"/>
              </a:rPr>
              <a:t>Πώς θα αξιολογηθεί το μάθημα</a:t>
            </a:r>
          </a:p>
        </p:txBody>
      </p:sp>
      <p:sp>
        <p:nvSpPr>
          <p:cNvPr id="5" name="Rectangle 2">
            <a:extLst>
              <a:ext uri="{FF2B5EF4-FFF2-40B4-BE49-F238E27FC236}">
                <a16:creationId xmlns:a16="http://schemas.microsoft.com/office/drawing/2014/main" id="{C0FD60D5-5D23-71B8-5B36-CFA0F072625F}"/>
              </a:ext>
            </a:extLst>
          </p:cNvPr>
          <p:cNvSpPr>
            <a:spLocks noGrp="1" noChangeArrowheads="1"/>
          </p:cNvSpPr>
          <p:nvPr>
            <p:ph idx="1"/>
          </p:nvPr>
        </p:nvSpPr>
        <p:spPr bwMode="auto">
          <a:xfrm>
            <a:off x="485774" y="2533271"/>
            <a:ext cx="10868025"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Ημερολόγιο αναστοχασμού που τηρείται καθ' όλη </a:t>
            </a:r>
            <a:r>
              <a:rPr kumimoji="0" lang="el-GR" altLang="el-GR" b="0" i="0" u="none" strike="noStrike" cap="none" normalizeH="0" baseline="0" dirty="0">
                <a:ln>
                  <a:noFill/>
                </a:ln>
                <a:solidFill>
                  <a:schemeClr val="tx1"/>
                </a:solidFill>
                <a:effectLst/>
                <a:latin typeface="Arial" panose="020B0604020202020204" pitchFamily="34" charset="0"/>
              </a:rPr>
              <a:t>τη</a:t>
            </a:r>
            <a:r>
              <a:rPr kumimoji="0" lang="el-GR" altLang="el-GR" b="0" i="0" u="none" strike="noStrike" cap="none" normalizeH="0" baseline="0" dirty="0" err="1">
                <a:ln>
                  <a:noFill/>
                </a:ln>
                <a:solidFill>
                  <a:schemeClr val="tx1"/>
                </a:solidFill>
                <a:effectLst/>
                <a:latin typeface="Arial" panose="020B0604020202020204" pitchFamily="34" charset="0"/>
              </a:rPr>
              <a:t> διάρκεια του μαθήματος</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a:ln>
                  <a:noFill/>
                </a:ln>
                <a:solidFill>
                  <a:schemeClr val="tx1"/>
                </a:solidFill>
                <a:effectLst/>
                <a:latin typeface="Arial" panose="020B0604020202020204" pitchFamily="34" charset="0"/>
              </a:rPr>
              <a:t>Ημερολόγια που μεταφορτώνονται για αναθεώρηση</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a:ln>
                  <a:noFill/>
                </a:ln>
                <a:solidFill>
                  <a:schemeClr val="tx1"/>
                </a:solidFill>
                <a:effectLst/>
                <a:latin typeface="Arial" panose="020B0604020202020204" pitchFamily="34" charset="0"/>
              </a:rPr>
              <a:t>Σειρά </a:t>
            </a:r>
            <a:r>
              <a:rPr kumimoji="0" lang="el-GR" altLang="el-GR" b="0" i="0" u="none" strike="noStrike" cap="none" normalizeH="0" baseline="0" dirty="0" err="1">
                <a:ln>
                  <a:noFill/>
                </a:ln>
                <a:solidFill>
                  <a:schemeClr val="tx1"/>
                </a:solidFill>
                <a:effectLst/>
                <a:latin typeface="Arial" panose="020B0604020202020204" pitchFamily="34" charset="0"/>
              </a:rPr>
              <a:t>αναστοχασμών </a:t>
            </a:r>
            <a:r>
              <a:rPr kumimoji="0" lang="el-GR" altLang="el-GR" b="0" i="0" u="none" strike="noStrike" cap="none" normalizeH="0" baseline="0" dirty="0">
                <a:ln>
                  <a:noFill/>
                </a:ln>
                <a:solidFill>
                  <a:schemeClr val="tx1"/>
                </a:solidFill>
                <a:effectLst/>
                <a:latin typeface="Arial" panose="020B0604020202020204" pitchFamily="34" charset="0"/>
              </a:rPr>
              <a:t>σχετικά με </a:t>
            </a:r>
            <a:r>
              <a:rPr kumimoji="0" lang="el-GR" altLang="el-GR" b="0" i="0" u="none" strike="noStrike" cap="none" normalizeH="0" baseline="0" dirty="0" err="1">
                <a:ln>
                  <a:noFill/>
                </a:ln>
                <a:solidFill>
                  <a:schemeClr val="tx1"/>
                </a:solidFill>
                <a:effectLst/>
                <a:latin typeface="Arial" panose="020B0604020202020204" pitchFamily="34" charset="0"/>
              </a:rPr>
              <a:t>τα αναγνώσματα</a:t>
            </a:r>
            <a:r>
              <a:rPr kumimoji="0" lang="el-GR" altLang="el-GR" b="0" i="0" u="none" strike="noStrike" cap="none" normalizeH="0" baseline="0" dirty="0">
                <a:ln>
                  <a:noFill/>
                </a:ln>
                <a:solidFill>
                  <a:schemeClr val="tx1"/>
                </a:solidFill>
                <a:effectLst/>
                <a:latin typeface="Arial" panose="020B0604020202020204" pitchFamily="34" charset="0"/>
              </a:rPr>
              <a:t>, τις </a:t>
            </a:r>
            <a:r>
              <a:rPr kumimoji="0" lang="el-GR" altLang="el-GR" b="0" i="0" u="none" strike="noStrike" cap="none" normalizeH="0" baseline="0" dirty="0" err="1">
                <a:ln>
                  <a:noFill/>
                </a:ln>
                <a:solidFill>
                  <a:schemeClr val="tx1"/>
                </a:solidFill>
                <a:effectLst/>
                <a:latin typeface="Arial" panose="020B0604020202020204" pitchFamily="34" charset="0"/>
              </a:rPr>
              <a:t>συζητήσεις στην τάξη </a:t>
            </a:r>
            <a:r>
              <a:rPr kumimoji="0" lang="el-GR" altLang="el-GR" b="0" i="0" u="none" strike="noStrike" cap="none" normalizeH="0" baseline="0" dirty="0">
                <a:ln>
                  <a:noFill/>
                </a:ln>
                <a:solidFill>
                  <a:schemeClr val="tx1"/>
                </a:solidFill>
                <a:effectLst/>
                <a:latin typeface="Arial" panose="020B0604020202020204" pitchFamily="34" charset="0"/>
              </a:rPr>
              <a:t>και τη μάθηση </a:t>
            </a:r>
            <a:r>
              <a:rPr kumimoji="0" lang="el-GR" altLang="el-GR" b="0" i="0" u="none" strike="noStrike" cap="none" normalizeH="0" baseline="0" dirty="0" err="1">
                <a:ln>
                  <a:noFill/>
                </a:ln>
                <a:solidFill>
                  <a:schemeClr val="tx1"/>
                </a:solidFill>
                <a:effectLst/>
                <a:latin typeface="Arial" panose="020B0604020202020204" pitchFamily="34" charset="0"/>
              </a:rPr>
              <a:t>στην εργασία </a:t>
            </a:r>
          </a:p>
        </p:txBody>
      </p:sp>
    </p:spTree>
    <p:extLst>
      <p:ext uri="{BB962C8B-B14F-4D97-AF65-F5344CB8AC3E}">
        <p14:creationId xmlns:p14="http://schemas.microsoft.com/office/powerpoint/2010/main" val="23164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591760"/>
            <a:ext cx="10868025" cy="679268"/>
          </a:xfrm>
        </p:spPr>
        <p:txBody>
          <a:bodyPr>
            <a:noAutofit/>
          </a:bodyPr>
          <a:lstStyle/>
          <a:p>
            <a:r>
              <a:rPr lang="en-US" sz="3600" b="1" dirty="0">
                <a:solidFill>
                  <a:srgbClr val="232765"/>
                </a:solidFill>
                <a:latin typeface="+mn-lt"/>
              </a:rPr>
              <a:t>Διαδικτυακή κοινότητα μαθητών</a:t>
            </a:r>
          </a:p>
        </p:txBody>
      </p:sp>
      <p:sp>
        <p:nvSpPr>
          <p:cNvPr id="4" name="Rectangle 1">
            <a:extLst>
              <a:ext uri="{FF2B5EF4-FFF2-40B4-BE49-F238E27FC236}">
                <a16:creationId xmlns:a16="http://schemas.microsoft.com/office/drawing/2014/main" id="{6521E191-676F-3FBD-7C9D-67EF1A8E0221}"/>
              </a:ext>
            </a:extLst>
          </p:cNvPr>
          <p:cNvSpPr>
            <a:spLocks noGrp="1" noChangeArrowheads="1"/>
          </p:cNvSpPr>
          <p:nvPr>
            <p:ph idx="1"/>
          </p:nvPr>
        </p:nvSpPr>
        <p:spPr bwMode="auto">
          <a:xfrm>
            <a:off x="485775" y="2446867"/>
            <a:ext cx="598753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Πλατφόρμα </a:t>
            </a:r>
            <a:r>
              <a:rPr kumimoji="0" lang="el-GR" altLang="el-GR" b="0" i="0" u="none" strike="noStrike" cap="none" normalizeH="0" baseline="0" dirty="0">
                <a:ln>
                  <a:noFill/>
                </a:ln>
                <a:solidFill>
                  <a:schemeClr val="tx1"/>
                </a:solidFill>
                <a:effectLst/>
                <a:latin typeface="Arial" panose="020B0604020202020204" pitchFamily="34" charset="0"/>
              </a:rPr>
              <a:t>για </a:t>
            </a:r>
            <a:r>
              <a:rPr kumimoji="0" lang="el-GR" altLang="el-GR" b="0" i="0" u="none" strike="noStrike" cap="none" normalizeH="0" baseline="0" dirty="0" err="1">
                <a:ln>
                  <a:noFill/>
                </a:ln>
                <a:solidFill>
                  <a:schemeClr val="tx1"/>
                </a:solidFill>
                <a:effectLst/>
                <a:latin typeface="Arial" panose="020B0604020202020204" pitchFamily="34" charset="0"/>
              </a:rPr>
              <a:t>συνεργασία μεταξύ ομοτίμων</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Μάθετε </a:t>
            </a:r>
            <a:r>
              <a:rPr kumimoji="0" lang="el-GR" altLang="el-GR" b="0" i="0" u="none" strike="noStrike" cap="none" normalizeH="0" baseline="0" dirty="0">
                <a:ln>
                  <a:noFill/>
                </a:ln>
                <a:solidFill>
                  <a:schemeClr val="tx1"/>
                </a:solidFill>
                <a:effectLst/>
                <a:latin typeface="Arial" panose="020B0604020202020204" pitchFamily="34" charset="0"/>
              </a:rPr>
              <a:t>και </a:t>
            </a:r>
            <a:r>
              <a:rPr kumimoji="0" lang="el-GR" altLang="el-GR" b="0" i="0" u="none" strike="noStrike" cap="none" normalizeH="0" baseline="0" dirty="0" err="1">
                <a:ln>
                  <a:noFill/>
                </a:ln>
                <a:solidFill>
                  <a:schemeClr val="tx1"/>
                </a:solidFill>
                <a:effectLst/>
                <a:latin typeface="Arial" panose="020B0604020202020204" pitchFamily="34" charset="0"/>
              </a:rPr>
              <a:t>παρακινήστε ο ένας τον άλλον</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Ανοιχτό φόρουμ </a:t>
            </a:r>
            <a:r>
              <a:rPr kumimoji="0" lang="el-GR" altLang="el-GR" b="0" i="0" u="none" strike="noStrike" cap="none" normalizeH="0" baseline="0" dirty="0">
                <a:ln>
                  <a:noFill/>
                </a:ln>
                <a:solidFill>
                  <a:schemeClr val="tx1"/>
                </a:solidFill>
                <a:effectLst/>
                <a:latin typeface="Arial" panose="020B0604020202020204" pitchFamily="34" charset="0"/>
              </a:rPr>
              <a:t>για </a:t>
            </a:r>
            <a:r>
              <a:rPr kumimoji="0" lang="el-GR" altLang="el-GR" b="0" i="0" u="none" strike="noStrike" cap="none" normalizeH="0" baseline="0" dirty="0" err="1">
                <a:ln>
                  <a:noFill/>
                </a:ln>
                <a:solidFill>
                  <a:schemeClr val="tx1"/>
                </a:solidFill>
                <a:effectLst/>
                <a:latin typeface="Arial" panose="020B0604020202020204" pitchFamily="34" charset="0"/>
              </a:rPr>
              <a:t>διαφορετικές απόψεις</a:t>
            </a:r>
            <a:endParaRPr kumimoji="0" lang="en-US"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l-GR" altLang="el-G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altLang="el-GR" b="0" i="0" u="none" strike="noStrike" cap="none" normalizeH="0" baseline="0" dirty="0" err="1">
                <a:ln>
                  <a:noFill/>
                </a:ln>
                <a:solidFill>
                  <a:schemeClr val="tx1"/>
                </a:solidFill>
                <a:effectLst/>
                <a:latin typeface="Arial" panose="020B0604020202020204" pitchFamily="34" charset="0"/>
              </a:rPr>
              <a:t>Χώρος </a:t>
            </a:r>
            <a:r>
              <a:rPr kumimoji="0" lang="el-GR" altLang="el-GR" b="0" i="0" u="none" strike="noStrike" cap="none" normalizeH="0" baseline="0" dirty="0">
                <a:ln>
                  <a:noFill/>
                </a:ln>
                <a:solidFill>
                  <a:schemeClr val="tx1"/>
                </a:solidFill>
                <a:effectLst/>
                <a:latin typeface="Arial" panose="020B0604020202020204" pitchFamily="34" charset="0"/>
              </a:rPr>
              <a:t>για </a:t>
            </a:r>
            <a:r>
              <a:rPr kumimoji="0" lang="el-GR" altLang="el-GR" b="0" i="0" u="none" strike="noStrike" cap="none" normalizeH="0" baseline="0" dirty="0" err="1">
                <a:ln>
                  <a:noFill/>
                </a:ln>
                <a:solidFill>
                  <a:schemeClr val="tx1"/>
                </a:solidFill>
                <a:effectLst/>
                <a:latin typeface="Arial" panose="020B0604020202020204" pitchFamily="34" charset="0"/>
              </a:rPr>
              <a:t>συζήτηση </a:t>
            </a:r>
            <a:r>
              <a:rPr kumimoji="0" lang="el-GR" altLang="el-GR" b="0" i="0" u="none" strike="noStrike" cap="none" normalizeH="0" baseline="0" dirty="0">
                <a:ln>
                  <a:noFill/>
                </a:ln>
                <a:solidFill>
                  <a:schemeClr val="tx1"/>
                </a:solidFill>
                <a:effectLst/>
                <a:latin typeface="Arial" panose="020B0604020202020204" pitchFamily="34" charset="0"/>
              </a:rPr>
              <a:t>και ανατροφοδότηση </a:t>
            </a:r>
          </a:p>
        </p:txBody>
      </p:sp>
    </p:spTree>
    <p:extLst>
      <p:ext uri="{BB962C8B-B14F-4D97-AF65-F5344CB8AC3E}">
        <p14:creationId xmlns:p14="http://schemas.microsoft.com/office/powerpoint/2010/main" val="3442553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709A441-2576-4BE5-BABE-DE70D3E9D762}">
  <ds:schemaRefs>
    <ds:schemaRef ds:uri="http://schemas.microsoft.com/sharepoint/v3/contenttype/forms"/>
  </ds:schemaRefs>
</ds:datastoreItem>
</file>

<file path=customXml/itemProps3.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3047</TotalTime>
  <Words>1105</Words>
  <Application>Microsoft Office PowerPoint</Application>
  <PresentationFormat>Ευρεία οθόνη</PresentationFormat>
  <Paragraphs>87</Paragraphs>
  <Slides>11</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Calibri Light</vt:lpstr>
      <vt:lpstr>Open Sans Hebrew</vt:lpstr>
      <vt:lpstr>Office Theme</vt:lpstr>
      <vt:lpstr>Παρουσίαση του PowerPoint</vt:lpstr>
      <vt:lpstr>Παρουσίαση του PowerPoint</vt:lpstr>
      <vt:lpstr>   Ενότητα 0 - Εισαγωγή   Ενότητα 0.1 - Εισαγωγή στο μάθημα</vt:lpstr>
      <vt:lpstr>Σκοποί και στόχοι του μαθήματος</vt:lpstr>
      <vt:lpstr>Πώς θα λειτουργήσει δομικά το μάθημα</vt:lpstr>
      <vt:lpstr>Κατευθυνόμενη μάθηση και αυτοκατευθυνόμενη μάθηση</vt:lpstr>
      <vt:lpstr>Μάθηση με βάση την εργασία</vt:lpstr>
      <vt:lpstr>Πώς θα αξιολογηθεί το μάθημα</vt:lpstr>
      <vt:lpstr>Διαδικτυακή κοινότητα μαθητών</vt:lpstr>
      <vt:lpstr>Συμπέρασμα και επόμενα βήματα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the integration of Roma women 2020-1-RO01-KA204-080214</dc:title>
  <dc:creator>user</dc:creator>
  <cp:keywords>, docId:0DBA349C7BC62946ABDBD408A1F2CF56</cp:keywords>
  <cp:lastModifiedBy>ΛΕΩΝΙΔΑΣ ΓΟΜΑΤΟΣ</cp:lastModifiedBy>
  <cp:revision>83</cp:revision>
  <dcterms:created xsi:type="dcterms:W3CDTF">2021-11-25T08:56:18Z</dcterms:created>
  <dcterms:modified xsi:type="dcterms:W3CDTF">2025-06-06T13:15:52Z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